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04" r:id="rId2"/>
    <p:sldId id="605" r:id="rId3"/>
    <p:sldId id="606" r:id="rId4"/>
    <p:sldId id="626" r:id="rId5"/>
    <p:sldId id="627" r:id="rId6"/>
    <p:sldId id="628" r:id="rId7"/>
    <p:sldId id="607" r:id="rId8"/>
    <p:sldId id="608" r:id="rId9"/>
    <p:sldId id="609" r:id="rId10"/>
    <p:sldId id="610" r:id="rId11"/>
    <p:sldId id="611" r:id="rId12"/>
    <p:sldId id="612" r:id="rId13"/>
    <p:sldId id="613" r:id="rId14"/>
    <p:sldId id="614" r:id="rId15"/>
    <p:sldId id="615" r:id="rId16"/>
    <p:sldId id="624" r:id="rId17"/>
    <p:sldId id="625" r:id="rId18"/>
    <p:sldId id="617" r:id="rId19"/>
    <p:sldId id="618" r:id="rId20"/>
    <p:sldId id="619" r:id="rId21"/>
    <p:sldId id="600" r:id="rId22"/>
    <p:sldId id="585" r:id="rId23"/>
    <p:sldId id="594" r:id="rId24"/>
    <p:sldId id="599" r:id="rId25"/>
    <p:sldId id="623" r:id="rId26"/>
    <p:sldId id="620" r:id="rId27"/>
    <p:sldId id="621" r:id="rId28"/>
    <p:sldId id="622" r:id="rId29"/>
  </p:sldIdLst>
  <p:sldSz cx="9144000" cy="6858000" type="screen4x3"/>
  <p:notesSz cx="666273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43">
          <p15:clr>
            <a:srgbClr val="A4A3A4"/>
          </p15:clr>
        </p15:guide>
        <p15:guide id="2" orient="horz" pos="1577">
          <p15:clr>
            <a:srgbClr val="A4A3A4"/>
          </p15:clr>
        </p15:guide>
        <p15:guide id="3" orient="horz" pos="1485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2678">
          <p15:clr>
            <a:srgbClr val="A4A3A4"/>
          </p15:clr>
        </p15:guide>
        <p15:guide id="6" orient="horz" pos="1106">
          <p15:clr>
            <a:srgbClr val="A4A3A4"/>
          </p15:clr>
        </p15:guide>
        <p15:guide id="7" orient="horz" pos="1886">
          <p15:clr>
            <a:srgbClr val="A4A3A4"/>
          </p15:clr>
        </p15:guide>
        <p15:guide id="8" orient="horz" pos="2436">
          <p15:clr>
            <a:srgbClr val="A4A3A4"/>
          </p15:clr>
        </p15:guide>
        <p15:guide id="9" orient="horz" pos="986">
          <p15:clr>
            <a:srgbClr val="A4A3A4"/>
          </p15:clr>
        </p15:guide>
        <p15:guide id="10" orient="horz" pos="1052">
          <p15:clr>
            <a:srgbClr val="A4A3A4"/>
          </p15:clr>
        </p15:guide>
        <p15:guide id="11" pos="5759">
          <p15:clr>
            <a:srgbClr val="A4A3A4"/>
          </p15:clr>
        </p15:guide>
        <p15:guide id="12" pos="5310">
          <p15:clr>
            <a:srgbClr val="A4A3A4"/>
          </p15:clr>
        </p15:guide>
        <p15:guide id="13" pos="3363">
          <p15:clr>
            <a:srgbClr val="A4A3A4"/>
          </p15:clr>
        </p15:guide>
        <p15:guide id="14" pos="1369">
          <p15:clr>
            <a:srgbClr val="A4A3A4"/>
          </p15:clr>
        </p15:guide>
        <p15:guide id="15" pos="5223">
          <p15:clr>
            <a:srgbClr val="A4A3A4"/>
          </p15:clr>
        </p15:guide>
        <p15:guide id="16" pos="5550">
          <p15:clr>
            <a:srgbClr val="A4A3A4"/>
          </p15:clr>
        </p15:guide>
        <p15:guide id="17" pos="1096">
          <p15:clr>
            <a:srgbClr val="A4A3A4"/>
          </p15:clr>
        </p15:guide>
        <p15:guide id="18" pos="407">
          <p15:clr>
            <a:srgbClr val="A4A3A4"/>
          </p15:clr>
        </p15:guide>
        <p15:guide id="19" pos="5472">
          <p15:clr>
            <a:srgbClr val="A4A3A4"/>
          </p15:clr>
        </p15:guide>
        <p15:guide id="20" pos="5394">
          <p15:clr>
            <a:srgbClr val="A4A3A4"/>
          </p15:clr>
        </p15:guide>
        <p15:guide id="21" pos="23">
          <p15:clr>
            <a:srgbClr val="A4A3A4"/>
          </p15:clr>
        </p15:guide>
        <p15:guide id="22" pos="3669">
          <p15:clr>
            <a:srgbClr val="A4A3A4"/>
          </p15:clr>
        </p15:guide>
        <p15:guide id="23" pos="5151">
          <p15:clr>
            <a:srgbClr val="A4A3A4"/>
          </p15:clr>
        </p15:guide>
        <p15:guide id="24" pos="5040">
          <p15:clr>
            <a:srgbClr val="A4A3A4"/>
          </p15:clr>
        </p15:guide>
        <p15:guide id="25" pos="3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 userDrawn="1">
          <p15:clr>
            <a:srgbClr val="A4A3A4"/>
          </p15:clr>
        </p15:guide>
        <p15:guide id="2" pos="2098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99FF33"/>
    <a:srgbClr val="3366FF"/>
    <a:srgbClr val="FF5050"/>
    <a:srgbClr val="99FF66"/>
    <a:srgbClr val="FFFFFF"/>
    <a:srgbClr val="CCECFF"/>
    <a:srgbClr val="33CC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4" autoAdjust="0"/>
    <p:restoredTop sz="92222" autoAdjust="0"/>
  </p:normalViewPr>
  <p:slideViewPr>
    <p:cSldViewPr snapToGrid="0" showGuides="1">
      <p:cViewPr varScale="1">
        <p:scale>
          <a:sx n="78" d="100"/>
          <a:sy n="78" d="100"/>
        </p:scale>
        <p:origin x="1530" y="96"/>
      </p:cViewPr>
      <p:guideLst>
        <p:guide orient="horz" pos="2343"/>
        <p:guide orient="horz" pos="1577"/>
        <p:guide orient="horz" pos="1485"/>
        <p:guide orient="horz" pos="3884"/>
        <p:guide orient="horz" pos="2678"/>
        <p:guide orient="horz" pos="1106"/>
        <p:guide orient="horz" pos="1886"/>
        <p:guide orient="horz" pos="2436"/>
        <p:guide orient="horz" pos="986"/>
        <p:guide orient="horz" pos="1052"/>
        <p:guide pos="5759"/>
        <p:guide pos="5310"/>
        <p:guide pos="3363"/>
        <p:guide pos="1369"/>
        <p:guide pos="5223"/>
        <p:guide pos="5550"/>
        <p:guide pos="1096"/>
        <p:guide pos="407"/>
        <p:guide pos="5472"/>
        <p:guide pos="5394"/>
        <p:guide pos="23"/>
        <p:guide pos="3669"/>
        <p:guide pos="5151"/>
        <p:guide pos="5040"/>
        <p:guide pos="3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-852" y="-96"/>
      </p:cViewPr>
      <p:guideLst>
        <p:guide orient="horz" pos="3145"/>
        <p:guide pos="2098"/>
        <p:guide orient="horz" pos="312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6499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654" y="1"/>
            <a:ext cx="2886499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44"/>
            <a:ext cx="2886499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654" y="9428244"/>
            <a:ext cx="2886499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9A3622-7775-48BD-A1D5-4B9880378ECC}" type="slidenum">
              <a:rPr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66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6499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654" y="1"/>
            <a:ext cx="2886499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115" y="4715714"/>
            <a:ext cx="5330508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1" smtClean="0"/>
              <a:t>Textmasterformate durch Klicken bearbeiten</a:t>
            </a:r>
          </a:p>
          <a:p>
            <a:pPr lvl="1"/>
            <a:r>
              <a:rPr lang="de-CH" noProof="1" smtClean="0"/>
              <a:t>Zweite Ebene</a:t>
            </a:r>
          </a:p>
          <a:p>
            <a:pPr lvl="2"/>
            <a:r>
              <a:rPr lang="de-CH" noProof="1" smtClean="0"/>
              <a:t>Dritte Ebene</a:t>
            </a:r>
          </a:p>
          <a:p>
            <a:pPr lvl="3"/>
            <a:r>
              <a:rPr lang="de-CH" noProof="1" smtClean="0"/>
              <a:t>Vierte Ebene</a:t>
            </a:r>
          </a:p>
          <a:p>
            <a:pPr lvl="4"/>
            <a:r>
              <a:rPr lang="de-CH" noProof="1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244"/>
            <a:ext cx="2886499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654" y="9428244"/>
            <a:ext cx="2886499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F2BD14-FE28-4058-8281-1A43F4D755F4}" type="slidenum">
              <a:rPr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7422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A07B-B12B-4793-8047-75292597057D}" type="slidenum">
              <a:rPr lang="de-CH" smtClean="0"/>
              <a:t>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266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2ADE1-955C-4D1F-A78F-0434B9B2D665}" type="slidenum">
              <a:rPr smtClean="0"/>
              <a:pPr/>
              <a:t>21</a:t>
            </a:fld>
            <a:endParaRPr lang="de-CH" smtClean="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777826" y="9433008"/>
            <a:ext cx="2884913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6" tIns="47413" rIns="94816" bIns="47413" anchor="b"/>
          <a:lstStyle/>
          <a:p>
            <a:pPr algn="r" defTabSz="947660"/>
            <a:fld id="{8C250578-574C-428D-B6BB-6D3DCE7EE8EC}" type="slidenum">
              <a:rPr lang="en-GB" sz="1300"/>
              <a:pPr algn="r" defTabSz="947660"/>
              <a:t>21</a:t>
            </a:fld>
            <a:endParaRPr lang="en-GB" sz="1300" dirty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4538"/>
            <a:ext cx="4965700" cy="3724275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154" y="4715714"/>
            <a:ext cx="4886431" cy="4466511"/>
          </a:xfrm>
          <a:noFill/>
          <a:ln/>
        </p:spPr>
        <p:txBody>
          <a:bodyPr lIns="94816" tIns="47413" rIns="94816" bIns="47413"/>
          <a:lstStyle/>
          <a:p>
            <a:pPr eaLnBrk="1" hangingPunct="1"/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94375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2ADE1-955C-4D1F-A78F-0434B9B2D665}" type="slidenum">
              <a:rPr smtClean="0"/>
              <a:pPr/>
              <a:t>22</a:t>
            </a:fld>
            <a:endParaRPr lang="de-CH" smtClean="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777826" y="9433008"/>
            <a:ext cx="2884913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6" tIns="47413" rIns="94816" bIns="47413" anchor="b"/>
          <a:lstStyle/>
          <a:p>
            <a:pPr algn="r" defTabSz="947660"/>
            <a:fld id="{8C250578-574C-428D-B6BB-6D3DCE7EE8EC}" type="slidenum">
              <a:rPr lang="en-GB" sz="1300"/>
              <a:pPr algn="r" defTabSz="947660"/>
              <a:t>22</a:t>
            </a:fld>
            <a:endParaRPr lang="en-GB" sz="1300" dirty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4538"/>
            <a:ext cx="4965700" cy="3724275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154" y="4715714"/>
            <a:ext cx="4886431" cy="4466511"/>
          </a:xfrm>
          <a:noFill/>
          <a:ln/>
        </p:spPr>
        <p:txBody>
          <a:bodyPr lIns="94816" tIns="47413" rIns="94816" bIns="47413"/>
          <a:lstStyle/>
          <a:p>
            <a:pPr eaLnBrk="1" hangingPunct="1"/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38469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2ADE1-955C-4D1F-A78F-0434B9B2D665}" type="slidenum">
              <a:rPr smtClean="0"/>
              <a:pPr/>
              <a:t>23</a:t>
            </a:fld>
            <a:endParaRPr lang="de-CH" smtClean="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777826" y="9433008"/>
            <a:ext cx="2884913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6" tIns="47413" rIns="94816" bIns="47413" anchor="b"/>
          <a:lstStyle/>
          <a:p>
            <a:pPr algn="r" defTabSz="947660"/>
            <a:fld id="{8C250578-574C-428D-B6BB-6D3DCE7EE8EC}" type="slidenum">
              <a:rPr lang="en-GB" sz="1300"/>
              <a:pPr algn="r" defTabSz="947660"/>
              <a:t>23</a:t>
            </a:fld>
            <a:endParaRPr lang="en-GB" sz="1300" dirty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4538"/>
            <a:ext cx="4965700" cy="3724275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154" y="4715714"/>
            <a:ext cx="4886431" cy="4466511"/>
          </a:xfrm>
          <a:noFill/>
          <a:ln/>
        </p:spPr>
        <p:txBody>
          <a:bodyPr lIns="94816" tIns="47413" rIns="94816" bIns="47413"/>
          <a:lstStyle/>
          <a:p>
            <a:pPr eaLnBrk="1" hangingPunct="1"/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30036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2ADE1-955C-4D1F-A78F-0434B9B2D665}" type="slidenum">
              <a:rPr smtClean="0"/>
              <a:pPr/>
              <a:t>24</a:t>
            </a:fld>
            <a:endParaRPr lang="de-CH" smtClean="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777826" y="9433008"/>
            <a:ext cx="2884913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6" tIns="47413" rIns="94816" bIns="47413" anchor="b"/>
          <a:lstStyle/>
          <a:p>
            <a:pPr algn="r" defTabSz="947660"/>
            <a:fld id="{8C250578-574C-428D-B6BB-6D3DCE7EE8EC}" type="slidenum">
              <a:rPr lang="en-GB" sz="1300"/>
              <a:pPr algn="r" defTabSz="947660"/>
              <a:t>24</a:t>
            </a:fld>
            <a:endParaRPr lang="en-GB" sz="1300" dirty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4538"/>
            <a:ext cx="4965700" cy="3724275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154" y="4715714"/>
            <a:ext cx="4886431" cy="4466511"/>
          </a:xfrm>
          <a:noFill/>
          <a:ln/>
        </p:spPr>
        <p:txBody>
          <a:bodyPr lIns="94816" tIns="47413" rIns="94816" bIns="47413"/>
          <a:lstStyle/>
          <a:p>
            <a:pPr eaLnBrk="1" hangingPunct="1"/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94375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2ADE1-955C-4D1F-A78F-0434B9B2D665}" type="slidenum">
              <a:rPr smtClean="0"/>
              <a:pPr/>
              <a:t>25</a:t>
            </a:fld>
            <a:endParaRPr lang="de-CH" smtClean="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777826" y="9433008"/>
            <a:ext cx="2884913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6" tIns="47413" rIns="94816" bIns="47413" anchor="b"/>
          <a:lstStyle/>
          <a:p>
            <a:pPr algn="r" defTabSz="947660"/>
            <a:fld id="{8C250578-574C-428D-B6BB-6D3DCE7EE8EC}" type="slidenum">
              <a:rPr lang="en-GB" sz="1300"/>
              <a:pPr algn="r" defTabSz="947660"/>
              <a:t>25</a:t>
            </a:fld>
            <a:endParaRPr lang="en-GB" sz="1300" dirty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4538"/>
            <a:ext cx="4965700" cy="3724275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154" y="4715714"/>
            <a:ext cx="4886431" cy="4466511"/>
          </a:xfrm>
          <a:noFill/>
          <a:ln/>
        </p:spPr>
        <p:txBody>
          <a:bodyPr lIns="94816" tIns="47413" rIns="94816" bIns="47413"/>
          <a:lstStyle/>
          <a:p>
            <a:pPr eaLnBrk="1" hangingPunct="1"/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10380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58738"/>
            <a:ext cx="2130425" cy="5743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58738"/>
            <a:ext cx="6242050" cy="57435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0038" y="311499"/>
            <a:ext cx="6691889" cy="592853"/>
          </a:xfrm>
        </p:spPr>
        <p:txBody>
          <a:bodyPr/>
          <a:lstStyle>
            <a:lvl1pPr>
              <a:defRPr sz="1800" baseline="0"/>
            </a:lvl1pPr>
          </a:lstStyle>
          <a:p>
            <a:r>
              <a:rPr lang="de-DE" dirty="0" smtClean="0"/>
              <a:t>Q-Tag </a:t>
            </a:r>
            <a:r>
              <a:rPr lang="de-DE" dirty="0" err="1" smtClean="0"/>
              <a:t>Digicam-Prot</a:t>
            </a:r>
            <a:r>
              <a:rPr lang="de-DE" dirty="0" smtClean="0"/>
              <a:t> 20131021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936506" y="6365875"/>
            <a:ext cx="1980046" cy="2476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320" y="1444252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1" smtClean="0"/>
              <a:t>Textmasterformate durch Klicken bearbeiten</a:t>
            </a:r>
          </a:p>
          <a:p>
            <a:pPr lvl="1"/>
            <a:r>
              <a:rPr lang="de-CH" noProof="1" smtClean="0"/>
              <a:t>Zweite Ebene</a:t>
            </a:r>
          </a:p>
          <a:p>
            <a:pPr lvl="2"/>
            <a:r>
              <a:rPr lang="de-CH" noProof="1" smtClean="0"/>
              <a:t>Dritte Ebene</a:t>
            </a:r>
          </a:p>
          <a:p>
            <a:pPr lvl="3"/>
            <a:r>
              <a:rPr lang="de-CH" noProof="1" smtClean="0"/>
              <a:t>Vierte Ebene</a:t>
            </a:r>
          </a:p>
          <a:p>
            <a:pPr lvl="4"/>
            <a:r>
              <a:rPr lang="de-CH" noProof="1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58738"/>
            <a:ext cx="85201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/>
              <a:t>Seite </a:t>
            </a:r>
            <a:r>
              <a:rPr lang="de-DE" sz="1000" dirty="0">
                <a:sym typeface="Wingdings" pitchFamily="2" charset="2"/>
              </a:rPr>
              <a:t></a:t>
            </a:r>
            <a:r>
              <a:rPr lang="de-DE" sz="1000" dirty="0"/>
              <a:t> </a:t>
            </a:r>
            <a:fld id="{F78DDE59-A732-40A0-87BB-885637EA3ECA}" type="slidenum">
              <a:rPr lang="de-DE" sz="1000"/>
              <a:pPr>
                <a:defRPr/>
              </a:pPr>
              <a:t>‹Nr.›</a:t>
            </a:fld>
            <a:endParaRPr lang="de-DE" sz="1000" dirty="0"/>
          </a:p>
        </p:txBody>
      </p:sp>
      <p:pic>
        <p:nvPicPr>
          <p:cNvPr id="7" name="Picture 2" descr="P:\Daten\Administration\Design\Wortmarken\logo_stzh_uto_buehl_sw_pos_5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37927" y="289791"/>
            <a:ext cx="1116227" cy="230162"/>
          </a:xfrm>
          <a:prstGeom prst="rect">
            <a:avLst/>
          </a:prstGeom>
          <a:noFill/>
        </p:spPr>
      </p:pic>
      <p:pic>
        <p:nvPicPr>
          <p:cNvPr id="8" name="Grafik 7" descr="sw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933766" y="557141"/>
            <a:ext cx="908970" cy="403400"/>
          </a:xfrm>
          <a:prstGeom prst="rect">
            <a:avLst/>
          </a:prstGeom>
        </p:spPr>
      </p:pic>
      <p:cxnSp>
        <p:nvCxnSpPr>
          <p:cNvPr id="3" name="Gerade Verbindung 2"/>
          <p:cNvCxnSpPr/>
          <p:nvPr userDrawn="1"/>
        </p:nvCxnSpPr>
        <p:spPr>
          <a:xfrm>
            <a:off x="304800" y="930489"/>
            <a:ext cx="7682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5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 spd="slow">
    <p:push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a.zh.ch/" TargetMode="External"/><Relationship Id="rId2" Type="http://schemas.openxmlformats.org/officeDocument/2006/relationships/hyperlink" Target="http://www.lehrplan21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mvz.c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20" y="3714044"/>
            <a:ext cx="3516534" cy="263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2715" y="1737464"/>
            <a:ext cx="7772400" cy="1470025"/>
          </a:xfrm>
        </p:spPr>
        <p:txBody>
          <a:bodyPr>
            <a:normAutofit/>
          </a:bodyPr>
          <a:lstStyle/>
          <a:p>
            <a:r>
              <a:rPr lang="de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Elternabend 1. Klassen</a:t>
            </a:r>
            <a:br>
              <a:rPr lang="de-CH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04. September 2018</a:t>
            </a:r>
            <a:endParaRPr lang="de-CH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20459838">
            <a:off x="221809" y="4111065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de-CH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Herzlich Willkommen!</a:t>
            </a:r>
          </a:p>
        </p:txBody>
      </p:sp>
      <p:pic>
        <p:nvPicPr>
          <p:cNvPr id="1026" name="Bild 1" descr="bueh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4" y="457200"/>
            <a:ext cx="1485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endParaRPr kumimoji="0" lang="de-CH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111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jährlich Wiederkehrendes</a:t>
            </a:r>
            <a:br>
              <a:rPr lang="de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«Schulkultur»</a:t>
            </a:r>
            <a:endParaRPr lang="de-CH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Begrüssungsanlass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die neuen Schülerinnen und Schüler in der ersten Schulwoche</a:t>
            </a:r>
          </a:p>
          <a:p>
            <a:pPr>
              <a:spcBef>
                <a:spcPts val="1200"/>
              </a:spcBef>
            </a:pPr>
            <a:r>
              <a:rPr lang="de-CH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Sammelelternabend 1. Klassen</a:t>
            </a:r>
          </a:p>
          <a:p>
            <a:pPr>
              <a:spcBef>
                <a:spcPts val="1200"/>
              </a:spcBef>
            </a:pPr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Sternwanderung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im September</a:t>
            </a:r>
          </a:p>
          <a:p>
            <a:pPr>
              <a:spcBef>
                <a:spcPts val="1200"/>
              </a:spcBef>
            </a:pPr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Jahresschlusssingen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im Dezember</a:t>
            </a:r>
          </a:p>
          <a:p>
            <a:pPr>
              <a:spcBef>
                <a:spcPts val="1200"/>
              </a:spcBef>
            </a:pPr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Winterlager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der 1. Sportferienwoche</a:t>
            </a:r>
          </a:p>
          <a:p>
            <a:pPr>
              <a:spcBef>
                <a:spcPts val="1200"/>
              </a:spcBef>
            </a:pPr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Sporttage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im Juni</a:t>
            </a:r>
          </a:p>
          <a:p>
            <a:pPr>
              <a:spcBef>
                <a:spcPts val="1200"/>
              </a:spcBef>
            </a:pPr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Jahresschlussfest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im Juli, organisiert durch das Schülerparlament («</a:t>
            </a:r>
            <a:r>
              <a:rPr lang="de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Schparl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61828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Konfliktlotsen	(«Kolo»)	ab der 2. Klasse</a:t>
            </a:r>
          </a:p>
          <a:p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Schülerparlament		ab der 3. Klasse</a:t>
            </a:r>
          </a:p>
          <a:p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Schulchor				ab der 1. Klasse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und ausserdem</a:t>
            </a:r>
            <a:endParaRPr lang="de-CH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breites Angebot an Freizeitkursen</a:t>
            </a:r>
          </a:p>
          <a:p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Gartenkurs (saisonal)</a:t>
            </a:r>
          </a:p>
          <a:p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HSK-Kurse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jährlich Wiederkehrendes</a:t>
            </a:r>
            <a:br>
              <a:rPr lang="de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«Schulkultur»</a:t>
            </a:r>
            <a:endParaRPr lang="de-CH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01386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67695"/>
            <a:ext cx="3087944" cy="6551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275856" y="2636912"/>
            <a:ext cx="2736304" cy="27363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feld 16"/>
          <p:cNvSpPr txBox="1"/>
          <p:nvPr/>
        </p:nvSpPr>
        <p:spPr>
          <a:xfrm>
            <a:off x="437383" y="1649700"/>
            <a:ext cx="820127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CH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antonales Projekt über 4 Jahre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Ressourcen für Weiterbildungen </a:t>
            </a:r>
          </a:p>
          <a:p>
            <a:pPr lvl="1"/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(zusätzliche Unterrichtseinstellungen, Angebote an der PHZH)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Schulen führen den Lehrplan ihren Gegebenheiten entsprechend ein</a:t>
            </a:r>
          </a:p>
          <a:p>
            <a:pPr lvl="1"/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Einführung ist ein Prozess, kein «Schalthebel»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2144200" cy="174475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711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46291"/>
            <a:ext cx="8229600" cy="3438893"/>
          </a:xfrm>
        </p:spPr>
        <p:txBody>
          <a:bodyPr>
            <a:normAutofit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Der Lehrplan bildet die pädagogische Entwicklung der letzten 10-15 Jahre ab </a:t>
            </a: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25172"/>
            <a:ext cx="3816424" cy="236001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065072" y="5137709"/>
            <a:ext cx="5467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Rahmenbedingungen für das Lernen anpassen</a:t>
            </a:r>
            <a:endParaRPr lang="de-CH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67695"/>
            <a:ext cx="3087944" cy="65512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12851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4000" b="1" dirty="0"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spcBef>
                <a:spcPts val="1200"/>
              </a:spcBef>
              <a:buNone/>
            </a:pPr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Anpassungen</a:t>
            </a:r>
          </a:p>
          <a:p>
            <a:pPr lvl="1">
              <a:spcBef>
                <a:spcPts val="3000"/>
              </a:spcBef>
              <a:buFont typeface="Symbol" panose="05050102010706020507" pitchFamily="18" charset="2"/>
              <a:buChar char="-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Einführung neuer Themen, ggf. als Fach</a:t>
            </a:r>
          </a:p>
          <a:p>
            <a:pPr lvl="1">
              <a:spcBef>
                <a:spcPts val="2400"/>
              </a:spcBef>
              <a:buFont typeface="Symbol" panose="05050102010706020507" pitchFamily="18" charset="2"/>
              <a:buChar char="-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einzelner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Fächerprofile in Inhalt und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Umfang</a:t>
            </a:r>
          </a:p>
          <a:p>
            <a:pPr lvl="1">
              <a:spcBef>
                <a:spcPts val="2400"/>
              </a:spcBef>
              <a:buFont typeface="Symbol" panose="05050102010706020507" pitchFamily="18" charset="2"/>
              <a:buChar char="-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Überarbeitung bzw. Ersetzen von Lehrmitteln, die älter als 15 Jahre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</a:p>
          <a:p>
            <a:pPr lvl="1">
              <a:spcBef>
                <a:spcPts val="2400"/>
              </a:spcBef>
              <a:buFont typeface="Symbol" panose="05050102010706020507" pitchFamily="18" charset="2"/>
              <a:buChar char="-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Erarbeitung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neuer Lehrmittel für neue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400"/>
              </a:spcBef>
              <a:buFont typeface="Symbol" panose="05050102010706020507" pitchFamily="18" charset="2"/>
              <a:buChar char="-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Anpassung der Zeugnisse (Fächerbezeichnungen)</a:t>
            </a:r>
          </a:p>
          <a:p>
            <a:pPr>
              <a:spcBef>
                <a:spcPts val="2400"/>
              </a:spcBef>
            </a:pP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67695"/>
            <a:ext cx="3087944" cy="65512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38467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0038" y="1372729"/>
            <a:ext cx="8229600" cy="467928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Akzente des neuen Lehrplans</a:t>
            </a:r>
          </a:p>
          <a:p>
            <a:pPr marL="800100" lvl="1" indent="-342900">
              <a:spcBef>
                <a:spcPts val="3000"/>
              </a:spcBef>
              <a:buFontTx/>
              <a:buChar char="-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Stärkung der MINT-Fächer (Medien und Informatik als eigenes Unterrichtsfach, Lehrmittel «</a:t>
            </a:r>
            <a:r>
              <a:rPr lang="de-CH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NaTech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über alle 3 Zyklen)</a:t>
            </a:r>
          </a:p>
          <a:p>
            <a:pPr marL="800100" lvl="1" indent="-342900">
              <a:spcBef>
                <a:spcPts val="1200"/>
              </a:spcBef>
              <a:buFontTx/>
              <a:buChar char="-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Intensivierung des Spracherwerbs auf der Primarstufe</a:t>
            </a:r>
          </a:p>
          <a:p>
            <a:pPr marL="800100" lvl="1" indent="-342900">
              <a:spcBef>
                <a:spcPts val="1200"/>
              </a:spcBef>
              <a:buFontTx/>
              <a:buChar char="-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Bildung für nachhaltige Entwicklung (BNE) und Erwerb überfachlicher Kompetenzen als Querschnitthemen über alle Stufen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1200"/>
              </a:spcBef>
              <a:buFontTx/>
              <a:buChar char="-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Kompetenzaufbau durch anwendungsorientierte Aufgabenstellungen</a:t>
            </a:r>
            <a:endParaRPr lang="de-CH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67695"/>
            <a:ext cx="3087944" cy="65512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1587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Übersicht Zyklen 1-3</a:t>
            </a:r>
            <a:b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825" dirty="0">
                <a:latin typeface="Arial" panose="020B0604020202020204" pitchFamily="34" charset="0"/>
                <a:cs typeface="Arial" panose="020B0604020202020204" pitchFamily="34" charset="0"/>
              </a:rPr>
              <a:t>Quelle: www.lehrplan21.ch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9" y="1127513"/>
            <a:ext cx="6003590" cy="5351029"/>
          </a:xfrm>
        </p:spPr>
      </p:pic>
      <p:sp>
        <p:nvSpPr>
          <p:cNvPr id="5" name="Ellipse 4"/>
          <p:cNvSpPr/>
          <p:nvPr/>
        </p:nvSpPr>
        <p:spPr>
          <a:xfrm>
            <a:off x="1206698" y="5362728"/>
            <a:ext cx="5764476" cy="1300622"/>
          </a:xfrm>
          <a:prstGeom prst="ellipse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Pfeil nach unten 5"/>
          <p:cNvSpPr/>
          <p:nvPr/>
        </p:nvSpPr>
        <p:spPr>
          <a:xfrm>
            <a:off x="3147692" y="1881833"/>
            <a:ext cx="214746" cy="290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Pfeil nach unten 6"/>
          <p:cNvSpPr/>
          <p:nvPr/>
        </p:nvSpPr>
        <p:spPr>
          <a:xfrm>
            <a:off x="4025610" y="2152650"/>
            <a:ext cx="230909" cy="296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Pfeil nach unten 7"/>
          <p:cNvSpPr/>
          <p:nvPr/>
        </p:nvSpPr>
        <p:spPr>
          <a:xfrm>
            <a:off x="2474753" y="1632060"/>
            <a:ext cx="214746" cy="290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/>
          <p:cNvSpPr/>
          <p:nvPr/>
        </p:nvSpPr>
        <p:spPr>
          <a:xfrm>
            <a:off x="1933573" y="2981467"/>
            <a:ext cx="2430197" cy="250789"/>
          </a:xfrm>
          <a:prstGeom prst="ellipse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60677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Blick auf die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Lektionentafel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Quelle: Volksschulamt Zürich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de-CH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b="10343"/>
          <a:stretch/>
        </p:blipFill>
        <p:spPr>
          <a:xfrm>
            <a:off x="157503" y="1306527"/>
            <a:ext cx="7927241" cy="5103070"/>
          </a:xfrm>
          <a:prstGeom prst="rect">
            <a:avLst/>
          </a:prstGeom>
          <a:ln>
            <a:noFill/>
          </a:ln>
        </p:spPr>
      </p:pic>
      <p:sp>
        <p:nvSpPr>
          <p:cNvPr id="9" name="Ellipse 8"/>
          <p:cNvSpPr/>
          <p:nvPr/>
        </p:nvSpPr>
        <p:spPr>
          <a:xfrm>
            <a:off x="1159461" y="3321608"/>
            <a:ext cx="1158226" cy="43276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Ellipse 9"/>
          <p:cNvSpPr/>
          <p:nvPr/>
        </p:nvSpPr>
        <p:spPr>
          <a:xfrm rot="16200000">
            <a:off x="382922" y="3938376"/>
            <a:ext cx="865909" cy="70527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Ellipse 10"/>
          <p:cNvSpPr/>
          <p:nvPr/>
        </p:nvSpPr>
        <p:spPr>
          <a:xfrm>
            <a:off x="1168515" y="4971634"/>
            <a:ext cx="1076743" cy="4761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Ellipse 11"/>
          <p:cNvSpPr/>
          <p:nvPr/>
        </p:nvSpPr>
        <p:spPr>
          <a:xfrm>
            <a:off x="463238" y="5802755"/>
            <a:ext cx="1706220" cy="358230"/>
          </a:xfrm>
          <a:prstGeom prst="ellipse">
            <a:avLst/>
          </a:prstGeom>
          <a:noFill/>
          <a:ln w="349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964884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Lehrmittel per SJ 18/19</a:t>
            </a:r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de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Französisch: «Dis-</a:t>
            </a:r>
            <a:r>
              <a:rPr lang="de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donc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Natur und Technik: «</a:t>
            </a:r>
            <a:r>
              <a:rPr lang="de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NaTech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spcBef>
                <a:spcPts val="1200"/>
              </a:spcBef>
              <a:buNone/>
            </a:pP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Medien und Informatik: «</a:t>
            </a:r>
            <a:r>
              <a:rPr lang="de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spcBef>
                <a:spcPts val="1200"/>
              </a:spcBef>
              <a:buNone/>
            </a:pPr>
            <a:endParaRPr lang="de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176">
            <a:off x="4964319" y="958671"/>
            <a:ext cx="1551327" cy="2068435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5436096" y="3234976"/>
            <a:ext cx="2108627" cy="1350309"/>
            <a:chOff x="5436096" y="3234976"/>
            <a:chExt cx="2108627" cy="1350309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/>
            <a:srcRect t="585" r="711" b="484"/>
            <a:stretch/>
          </p:blipFill>
          <p:spPr>
            <a:xfrm>
              <a:off x="5436096" y="3234976"/>
              <a:ext cx="1018456" cy="1350308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4"/>
            <a:srcRect t="582"/>
            <a:stretch/>
          </p:blipFill>
          <p:spPr>
            <a:xfrm>
              <a:off x="6527617" y="3234977"/>
              <a:ext cx="1017106" cy="1350308"/>
            </a:xfrm>
            <a:prstGeom prst="rect">
              <a:avLst/>
            </a:prstGeom>
          </p:spPr>
        </p:pic>
      </p:grp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/>
          <a:srcRect t="361"/>
          <a:stretch/>
        </p:blipFill>
        <p:spPr>
          <a:xfrm>
            <a:off x="7617788" y="3235916"/>
            <a:ext cx="1013594" cy="1345212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55" y="5063537"/>
            <a:ext cx="3744416" cy="154921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199914" y="2941911"/>
            <a:ext cx="1381361" cy="191028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10056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Umsetzung SJ 18/19</a:t>
            </a:r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8376" y="1294663"/>
            <a:ext cx="8229600" cy="266429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CH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Lektionentafel</a:t>
            </a:r>
            <a:r>
              <a:rPr lang="de-CH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angepasst (siehe Stundenpläne)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de-CH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Unterricht mit Lehrmitteln </a:t>
            </a:r>
            <a:r>
              <a:rPr lang="de-CH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(neu: Französisch, </a:t>
            </a:r>
            <a:r>
              <a:rPr lang="de-CH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NaTech</a:t>
            </a:r>
            <a:r>
              <a:rPr lang="de-CH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MI)</a:t>
            </a:r>
            <a:r>
              <a:rPr lang="de-CH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welche die Kompetenzorientierung des Unterrichts sicherstellen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Anpassung Fächerbezeichnungen im Zeugnis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de-CH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Tablets für alle </a:t>
            </a:r>
            <a:r>
              <a:rPr lang="de-CH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de-CH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der 5. Klasse</a:t>
            </a:r>
          </a:p>
          <a:p>
            <a:pPr marL="0" indent="0"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512" y="4359875"/>
            <a:ext cx="8784976" cy="18774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Rahmenbedingungen für den Unterricht sind umgesetzt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Lehrpersonen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tauschen sich regelmässig zum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Lehrplan aus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Einführung wird im neuen Schulprogramm 2019-2022   </a:t>
            </a:r>
          </a:p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integriert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22093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Ablauf «in der Schule ankommen»</a:t>
            </a:r>
            <a:endParaRPr lang="de-CH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200" y="1298079"/>
            <a:ext cx="820127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18.30 Uhr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Begrüssung, Vorstellen der Lehrpersonen</a:t>
            </a:r>
          </a:p>
          <a:p>
            <a:pPr>
              <a:spcBef>
                <a:spcPts val="600"/>
              </a:spcBef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allgemeine Informationen zur Schule und zur 		Einführung des Lehrplan 21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18.45 Uhr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Präsentation des pädagogischen Profils der </a:t>
            </a:r>
          </a:p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Schule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18.55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Präsentation des Hortangebots</a:t>
            </a:r>
          </a:p>
          <a:p>
            <a:pPr>
              <a:spcBef>
                <a:spcPts val="600"/>
              </a:spcBef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CH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19.00 Uhr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Verabschiedung</a:t>
            </a:r>
          </a:p>
          <a:p>
            <a:pPr>
              <a:spcBef>
                <a:spcPts val="600"/>
              </a:spcBef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Besuch der Marktstände «offene Türen»</a:t>
            </a:r>
            <a:endParaRPr lang="de-CH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19.30 Uhr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Schliessung der Marktstände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19.45 Uhr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Klassen-Elternabend in den Klassenzimmern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74174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weitere Informationen zum Download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www.lehrplan21.ch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www.vsa.zh.ch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(Stichwort: Lehrplan 21, Elterninformation)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www.lmvz.ch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(Lehrmittelverlag)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47862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300038" y="285750"/>
            <a:ext cx="6858000" cy="693738"/>
          </a:xfrm>
        </p:spPr>
        <p:txBody>
          <a:bodyPr/>
          <a:lstStyle/>
          <a:p>
            <a:r>
              <a:rPr lang="de-CH" sz="2400" dirty="0" smtClean="0"/>
              <a:t>Bühl im Wandel: </a:t>
            </a:r>
            <a:r>
              <a:rPr lang="de-CH" sz="2400" dirty="0" smtClean="0">
                <a:solidFill>
                  <a:schemeClr val="accent1"/>
                </a:solidFill>
              </a:rPr>
              <a:t>Neuausrichtung – «Visionen»</a:t>
            </a:r>
          </a:p>
        </p:txBody>
      </p:sp>
      <p:sp>
        <p:nvSpPr>
          <p:cNvPr id="4100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6468894" y="6336691"/>
            <a:ext cx="2447658" cy="247650"/>
          </a:xfrm>
          <a:noFill/>
        </p:spPr>
        <p:txBody>
          <a:bodyPr/>
          <a:lstStyle/>
          <a:p>
            <a:r>
              <a:rPr lang="de-CH" smtClean="0"/>
              <a:t>Elternabend 1. Klasse Input GL</a:t>
            </a:r>
            <a:endParaRPr lang="de-CH" dirty="0" smtClean="0"/>
          </a:p>
        </p:txBody>
      </p:sp>
      <p:grpSp>
        <p:nvGrpSpPr>
          <p:cNvPr id="2" name="Gruppieren 1"/>
          <p:cNvGrpSpPr/>
          <p:nvPr/>
        </p:nvGrpSpPr>
        <p:grpSpPr>
          <a:xfrm rot="21287481">
            <a:off x="271848" y="4930741"/>
            <a:ext cx="8556172" cy="758378"/>
            <a:chOff x="314154" y="1951026"/>
            <a:chExt cx="8556172" cy="758378"/>
          </a:xfrm>
        </p:grpSpPr>
        <p:sp>
          <p:nvSpPr>
            <p:cNvPr id="8" name="Legende mit Pfeil nach oben 7"/>
            <p:cNvSpPr/>
            <p:nvPr/>
          </p:nvSpPr>
          <p:spPr>
            <a:xfrm>
              <a:off x="314154" y="1951026"/>
              <a:ext cx="8556172" cy="758378"/>
            </a:xfrm>
            <a:prstGeom prst="upArrowCallo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551543" y="2263368"/>
              <a:ext cx="8040914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de-CH" b="1" dirty="0" smtClean="0">
                  <a:solidFill>
                    <a:srgbClr val="FFFFFF"/>
                  </a:solidFill>
                </a:rPr>
                <a:t>Schule                           Bühl:                      am Puls 	                  der Zeit</a:t>
              </a:r>
              <a:endParaRPr lang="de-CH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6" name="Picture 2" descr="C:\Users\bh6bur\Desktop\DREIECK_ZUERICH-SUED_3_20104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60" y="1255510"/>
            <a:ext cx="4309491" cy="28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229089" y="1255510"/>
            <a:ext cx="1779325" cy="3187105"/>
            <a:chOff x="234461" y="1538655"/>
            <a:chExt cx="1779325" cy="3187105"/>
          </a:xfrm>
        </p:grpSpPr>
        <p:sp>
          <p:nvSpPr>
            <p:cNvPr id="6" name="Textfeld 5"/>
            <p:cNvSpPr txBox="1"/>
            <p:nvPr/>
          </p:nvSpPr>
          <p:spPr>
            <a:xfrm>
              <a:off x="325315" y="1538655"/>
              <a:ext cx="1521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dirty="0" err="1" smtClean="0">
                  <a:solidFill>
                    <a:schemeClr val="accent1"/>
                  </a:solidFill>
                </a:rPr>
                <a:t>Westumfah-rung</a:t>
              </a:r>
              <a:r>
                <a:rPr lang="de-CH" dirty="0" smtClean="0">
                  <a:solidFill>
                    <a:schemeClr val="accent1"/>
                  </a:solidFill>
                </a:rPr>
                <a:t> fertig</a:t>
              </a:r>
              <a:endParaRPr lang="de-CH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325315" y="2551919"/>
              <a:ext cx="1521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dirty="0" smtClean="0">
                  <a:solidFill>
                    <a:schemeClr val="accent1"/>
                  </a:solidFill>
                </a:rPr>
                <a:t>Veränderung </a:t>
              </a:r>
              <a:r>
                <a:rPr lang="de-CH" dirty="0" err="1" smtClean="0">
                  <a:solidFill>
                    <a:schemeClr val="accent1"/>
                  </a:solidFill>
                </a:rPr>
                <a:t>Wiedikon</a:t>
              </a:r>
              <a:endParaRPr lang="de-CH" dirty="0">
                <a:solidFill>
                  <a:schemeClr val="accent1"/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234461" y="3586987"/>
              <a:ext cx="177932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dirty="0" smtClean="0">
                  <a:solidFill>
                    <a:schemeClr val="accent1"/>
                  </a:solidFill>
                </a:rPr>
                <a:t>Andere Bühl- Schülerschaft &amp; -Elternschaft</a:t>
              </a:r>
            </a:p>
            <a:p>
              <a:pPr algn="ctr"/>
              <a:r>
                <a:rPr lang="de-CH" sz="1400" dirty="0" smtClean="0">
                  <a:solidFill>
                    <a:schemeClr val="accent1"/>
                  </a:solidFill>
                </a:rPr>
                <a:t>(ehemals </a:t>
              </a:r>
              <a:r>
                <a:rPr lang="de-CH" sz="1400" dirty="0" err="1" smtClean="0">
                  <a:solidFill>
                    <a:schemeClr val="accent1"/>
                  </a:solidFill>
                </a:rPr>
                <a:t>Quims</a:t>
              </a:r>
              <a:r>
                <a:rPr lang="de-CH" sz="1400" dirty="0" smtClean="0">
                  <a:solidFill>
                    <a:schemeClr val="accent1"/>
                  </a:solidFill>
                </a:rPr>
                <a:t>)</a:t>
              </a:r>
              <a:endParaRPr lang="de-CH" sz="14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Pfeil nach unten 6"/>
            <p:cNvSpPr/>
            <p:nvPr/>
          </p:nvSpPr>
          <p:spPr>
            <a:xfrm>
              <a:off x="950133" y="2202570"/>
              <a:ext cx="188469" cy="2856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4" name="Pfeil nach unten 43"/>
            <p:cNvSpPr/>
            <p:nvPr/>
          </p:nvSpPr>
          <p:spPr>
            <a:xfrm>
              <a:off x="967832" y="3233418"/>
              <a:ext cx="188469" cy="2856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45" name="Pfeil nach unten 44"/>
          <p:cNvSpPr/>
          <p:nvPr/>
        </p:nvSpPr>
        <p:spPr>
          <a:xfrm rot="17065525">
            <a:off x="1300029" y="4412107"/>
            <a:ext cx="306975" cy="747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Textfeld 45"/>
          <p:cNvSpPr txBox="1"/>
          <p:nvPr/>
        </p:nvSpPr>
        <p:spPr>
          <a:xfrm rot="21290849">
            <a:off x="173323" y="4666344"/>
            <a:ext cx="8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1"/>
                </a:solidFill>
              </a:rPr>
              <a:t>= div. schulische Anpassungen erforderlich: </a:t>
            </a:r>
            <a:r>
              <a:rPr lang="de-CH" b="1" dirty="0" smtClean="0">
                <a:solidFill>
                  <a:schemeClr val="accent1"/>
                </a:solidFill>
              </a:rPr>
              <a:t>Vision/en als Orientierungsrahmen</a:t>
            </a:r>
            <a:r>
              <a:rPr lang="de-CH" dirty="0" smtClean="0">
                <a:solidFill>
                  <a:schemeClr val="accent1"/>
                </a:solidFill>
              </a:rPr>
              <a:t>! </a:t>
            </a:r>
            <a:endParaRPr lang="de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030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300038" y="285750"/>
            <a:ext cx="6858000" cy="693738"/>
          </a:xfrm>
        </p:spPr>
        <p:txBody>
          <a:bodyPr/>
          <a:lstStyle/>
          <a:p>
            <a:r>
              <a:rPr lang="de-CH" sz="2200" dirty="0" smtClean="0"/>
              <a:t>Vision/en: </a:t>
            </a:r>
            <a:r>
              <a:rPr lang="de-CH" sz="2200" dirty="0">
                <a:solidFill>
                  <a:schemeClr val="accent1"/>
                </a:solidFill>
              </a:rPr>
              <a:t>Pädagogisches </a:t>
            </a:r>
            <a:r>
              <a:rPr lang="de-CH" sz="2200" dirty="0" smtClean="0">
                <a:solidFill>
                  <a:schemeClr val="accent1"/>
                </a:solidFill>
              </a:rPr>
              <a:t>«Profil» Bühl</a:t>
            </a:r>
          </a:p>
        </p:txBody>
      </p:sp>
      <p:sp>
        <p:nvSpPr>
          <p:cNvPr id="4100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6468894" y="6336691"/>
            <a:ext cx="2447658" cy="247650"/>
          </a:xfrm>
          <a:noFill/>
        </p:spPr>
        <p:txBody>
          <a:bodyPr/>
          <a:lstStyle/>
          <a:p>
            <a:r>
              <a:rPr lang="de-CH" smtClean="0"/>
              <a:t>Elternabend 1. Klasse Input GL</a:t>
            </a:r>
            <a:endParaRPr lang="de-CH" dirty="0" smtClean="0"/>
          </a:p>
        </p:txBody>
      </p:sp>
      <p:sp>
        <p:nvSpPr>
          <p:cNvPr id="8" name="Legende mit Pfeil nach oben 7"/>
          <p:cNvSpPr/>
          <p:nvPr/>
        </p:nvSpPr>
        <p:spPr>
          <a:xfrm>
            <a:off x="253999" y="1001490"/>
            <a:ext cx="8556172" cy="758378"/>
          </a:xfrm>
          <a:prstGeom prst="up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551543" y="1322624"/>
            <a:ext cx="804091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de-CH" b="1" u="sng" dirty="0" smtClean="0">
                <a:solidFill>
                  <a:srgbClr val="FFFFFF"/>
                </a:solidFill>
              </a:rPr>
              <a:t>S</a:t>
            </a:r>
            <a:r>
              <a:rPr lang="de-CH" b="1" dirty="0" smtClean="0">
                <a:solidFill>
                  <a:srgbClr val="FFFFFF"/>
                </a:solidFill>
              </a:rPr>
              <a:t>chule                           </a:t>
            </a:r>
            <a:r>
              <a:rPr lang="de-CH" b="1" u="sng" dirty="0" smtClean="0">
                <a:solidFill>
                  <a:srgbClr val="FFFFFF"/>
                </a:solidFill>
              </a:rPr>
              <a:t>B</a:t>
            </a:r>
            <a:r>
              <a:rPr lang="de-CH" b="1" dirty="0" smtClean="0">
                <a:solidFill>
                  <a:srgbClr val="FFFFFF"/>
                </a:solidFill>
              </a:rPr>
              <a:t>ühl:                      am </a:t>
            </a:r>
            <a:r>
              <a:rPr lang="de-CH" b="1" u="sng" dirty="0" smtClean="0">
                <a:solidFill>
                  <a:srgbClr val="FFFFFF"/>
                </a:solidFill>
              </a:rPr>
              <a:t>P</a:t>
            </a:r>
            <a:r>
              <a:rPr lang="de-CH" b="1" dirty="0" smtClean="0">
                <a:solidFill>
                  <a:srgbClr val="FFFFFF"/>
                </a:solidFill>
              </a:rPr>
              <a:t>uls 	                  der </a:t>
            </a:r>
            <a:r>
              <a:rPr lang="de-CH" b="1" u="sng" dirty="0" smtClean="0">
                <a:solidFill>
                  <a:srgbClr val="FFFFFF"/>
                </a:solidFill>
              </a:rPr>
              <a:t>Z</a:t>
            </a:r>
            <a:r>
              <a:rPr lang="de-CH" b="1" dirty="0" smtClean="0">
                <a:solidFill>
                  <a:srgbClr val="FFFFFF"/>
                </a:solidFill>
              </a:rPr>
              <a:t>eit</a:t>
            </a:r>
            <a:endParaRPr lang="de-CH" b="1" dirty="0">
              <a:solidFill>
                <a:srgbClr val="FFFFFF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266967" y="2255347"/>
            <a:ext cx="1785490" cy="49244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300" dirty="0" smtClean="0">
                <a:solidFill>
                  <a:schemeClr val="bg1"/>
                </a:solidFill>
              </a:rPr>
              <a:t>Bewegung, Sport</a:t>
            </a:r>
          </a:p>
          <a:p>
            <a:pPr algn="ctr"/>
            <a:r>
              <a:rPr lang="de-CH" sz="1300" dirty="0" smtClean="0">
                <a:solidFill>
                  <a:schemeClr val="bg1"/>
                </a:solidFill>
              </a:rPr>
              <a:t>Gesundheit</a:t>
            </a:r>
            <a:endParaRPr lang="de-CH" sz="13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382639" y="2263608"/>
            <a:ext cx="1785489" cy="49244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300" dirty="0" smtClean="0">
                <a:solidFill>
                  <a:schemeClr val="bg1"/>
                </a:solidFill>
              </a:rPr>
              <a:t>ICT/Medien Nutzung</a:t>
            </a:r>
            <a:br>
              <a:rPr lang="de-CH" sz="1300" dirty="0" smtClean="0">
                <a:solidFill>
                  <a:schemeClr val="bg1"/>
                </a:solidFill>
              </a:rPr>
            </a:br>
            <a:r>
              <a:rPr lang="de-CH" sz="1300" dirty="0" smtClean="0">
                <a:solidFill>
                  <a:schemeClr val="bg1"/>
                </a:solidFill>
              </a:rPr>
              <a:t>Ausbildung </a:t>
            </a:r>
            <a:endParaRPr lang="de-CH" sz="13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3320" y="2243329"/>
            <a:ext cx="1722091" cy="49244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300" dirty="0" smtClean="0">
                <a:solidFill>
                  <a:schemeClr val="bg1"/>
                </a:solidFill>
              </a:rPr>
              <a:t>Unterrichts-entwicklung</a:t>
            </a:r>
            <a:endParaRPr lang="de-CH" sz="1300" dirty="0">
              <a:solidFill>
                <a:schemeClr val="bg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087654" y="2853020"/>
            <a:ext cx="1703963" cy="49244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300" dirty="0" smtClean="0">
                <a:solidFill>
                  <a:schemeClr val="bg1"/>
                </a:solidFill>
              </a:rPr>
              <a:t>verbindende Jahres-Schwerpunkthemen</a:t>
            </a:r>
            <a:endParaRPr lang="de-CH" sz="1300" dirty="0">
              <a:solidFill>
                <a:schemeClr val="bg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069601" y="2859612"/>
            <a:ext cx="1700620" cy="49244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300" dirty="0" smtClean="0">
                <a:solidFill>
                  <a:schemeClr val="bg1"/>
                </a:solidFill>
              </a:rPr>
              <a:t>Musik, Kunst</a:t>
            </a:r>
          </a:p>
          <a:p>
            <a:pPr algn="ctr"/>
            <a:r>
              <a:rPr lang="de-CH" sz="1300" dirty="0" smtClean="0">
                <a:solidFill>
                  <a:schemeClr val="bg1"/>
                </a:solidFill>
              </a:rPr>
              <a:t>Theater</a:t>
            </a:r>
            <a:endParaRPr lang="de-CH" sz="1300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083322" y="1985008"/>
            <a:ext cx="401234" cy="2923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300" b="1" dirty="0" smtClean="0">
                <a:solidFill>
                  <a:schemeClr val="bg1"/>
                </a:solidFill>
              </a:rPr>
              <a:t>Z1</a:t>
            </a:r>
            <a:endParaRPr lang="de-CH" sz="1300" b="1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07587" y="2566227"/>
            <a:ext cx="386336" cy="2923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300" b="1" dirty="0" smtClean="0">
                <a:solidFill>
                  <a:schemeClr val="bg1"/>
                </a:solidFill>
              </a:rPr>
              <a:t>P2</a:t>
            </a:r>
            <a:endParaRPr lang="de-CH" sz="1300" b="1" dirty="0">
              <a:solidFill>
                <a:schemeClr val="bg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008725" y="2001065"/>
            <a:ext cx="401234" cy="2923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300" b="1" dirty="0" smtClean="0">
                <a:solidFill>
                  <a:schemeClr val="bg1"/>
                </a:solidFill>
              </a:rPr>
              <a:t>P1</a:t>
            </a:r>
            <a:endParaRPr lang="de-CH" sz="1300" b="1" dirty="0">
              <a:solidFill>
                <a:schemeClr val="bg1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995447" y="1980474"/>
            <a:ext cx="401234" cy="2923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300" b="1" dirty="0" smtClean="0">
                <a:solidFill>
                  <a:schemeClr val="bg1"/>
                </a:solidFill>
              </a:rPr>
              <a:t>S1</a:t>
            </a:r>
            <a:endParaRPr lang="de-CH" sz="1300" b="1" dirty="0">
              <a:solidFill>
                <a:schemeClr val="bg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71542" y="4617592"/>
            <a:ext cx="2197957" cy="1015663"/>
          </a:xfrm>
          <a:prstGeom prst="rect">
            <a:avLst/>
          </a:prstGeom>
          <a:solidFill>
            <a:srgbClr val="99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d.h. für (Mehr-)Jahresplan?</a:t>
            </a:r>
          </a:p>
          <a:p>
            <a:r>
              <a:rPr lang="de-CH" sz="1200" dirty="0" smtClean="0"/>
              <a:t>-   (neue) Ziele? Aktivitäten?</a:t>
            </a:r>
          </a:p>
          <a:p>
            <a:pPr marL="171450" indent="-171450">
              <a:buFontTx/>
              <a:buChar char="-"/>
            </a:pPr>
            <a:r>
              <a:rPr lang="de-CH" sz="1200" dirty="0" smtClean="0"/>
              <a:t>Projekte? Anlässe?</a:t>
            </a:r>
          </a:p>
          <a:p>
            <a:pPr marL="171450" indent="-171450">
              <a:buFontTx/>
              <a:buChar char="-"/>
            </a:pPr>
            <a:r>
              <a:rPr lang="de-CH" sz="1200" dirty="0"/>
              <a:t>Weiterbildung</a:t>
            </a:r>
            <a:r>
              <a:rPr lang="de-CH" sz="1200" dirty="0" smtClean="0"/>
              <a:t>? Individuell und kollektiv</a:t>
            </a:r>
          </a:p>
        </p:txBody>
      </p:sp>
      <p:sp>
        <p:nvSpPr>
          <p:cNvPr id="43" name="Pfeil nach unten 42"/>
          <p:cNvSpPr/>
          <p:nvPr/>
        </p:nvSpPr>
        <p:spPr>
          <a:xfrm>
            <a:off x="985156" y="3600000"/>
            <a:ext cx="337380" cy="550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/>
          </a:p>
        </p:txBody>
      </p:sp>
      <p:sp>
        <p:nvSpPr>
          <p:cNvPr id="46" name="Textfeld 45"/>
          <p:cNvSpPr txBox="1"/>
          <p:nvPr/>
        </p:nvSpPr>
        <p:spPr>
          <a:xfrm>
            <a:off x="4634253" y="4617591"/>
            <a:ext cx="2197957" cy="1015663"/>
          </a:xfrm>
          <a:prstGeom prst="rect">
            <a:avLst/>
          </a:prstGeom>
          <a:solidFill>
            <a:srgbClr val="99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d.h. für (Mehr-)Jahresplan?</a:t>
            </a:r>
          </a:p>
          <a:p>
            <a:r>
              <a:rPr lang="de-CH" sz="1200" dirty="0" smtClean="0"/>
              <a:t>-   (</a:t>
            </a:r>
            <a:r>
              <a:rPr lang="de-CH" sz="1200" dirty="0"/>
              <a:t>neue) </a:t>
            </a:r>
            <a:r>
              <a:rPr lang="de-CH" sz="1200" dirty="0" smtClean="0"/>
              <a:t>Ziele? Aktivitäten?</a:t>
            </a:r>
          </a:p>
          <a:p>
            <a:pPr marL="171450" indent="-171450">
              <a:buFontTx/>
              <a:buChar char="-"/>
            </a:pPr>
            <a:r>
              <a:rPr lang="de-CH" sz="1200" dirty="0" smtClean="0"/>
              <a:t>Projekte? Anlässe?</a:t>
            </a:r>
          </a:p>
          <a:p>
            <a:pPr marL="171450" indent="-171450">
              <a:buFontTx/>
              <a:buChar char="-"/>
            </a:pPr>
            <a:r>
              <a:rPr lang="de-CH" sz="1200" dirty="0"/>
              <a:t>Weiterbildung? Individuell und kollektiv</a:t>
            </a:r>
          </a:p>
        </p:txBody>
      </p:sp>
      <p:sp>
        <p:nvSpPr>
          <p:cNvPr id="47" name="Pfeil nach unten 46"/>
          <p:cNvSpPr/>
          <p:nvPr/>
        </p:nvSpPr>
        <p:spPr>
          <a:xfrm>
            <a:off x="5303298" y="3600000"/>
            <a:ext cx="337380" cy="550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/>
          </a:p>
        </p:txBody>
      </p:sp>
      <p:sp>
        <p:nvSpPr>
          <p:cNvPr id="50" name="Pfeil nach unten 49"/>
          <p:cNvSpPr/>
          <p:nvPr/>
        </p:nvSpPr>
        <p:spPr>
          <a:xfrm>
            <a:off x="1360392" y="3806188"/>
            <a:ext cx="337380" cy="550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/>
          </a:p>
        </p:txBody>
      </p:sp>
      <p:grpSp>
        <p:nvGrpSpPr>
          <p:cNvPr id="3" name="Gruppieren 2"/>
          <p:cNvGrpSpPr/>
          <p:nvPr/>
        </p:nvGrpSpPr>
        <p:grpSpPr>
          <a:xfrm>
            <a:off x="1741058" y="1985616"/>
            <a:ext cx="3011882" cy="3647639"/>
            <a:chOff x="1741058" y="1985616"/>
            <a:chExt cx="3011882" cy="3647639"/>
          </a:xfrm>
        </p:grpSpPr>
        <p:sp>
          <p:nvSpPr>
            <p:cNvPr id="15" name="Textfeld 14"/>
            <p:cNvSpPr txBox="1"/>
            <p:nvPr/>
          </p:nvSpPr>
          <p:spPr>
            <a:xfrm>
              <a:off x="2241353" y="2243329"/>
              <a:ext cx="1785490" cy="492443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300" dirty="0" smtClean="0">
                  <a:solidFill>
                    <a:schemeClr val="bg1"/>
                  </a:solidFill>
                </a:rPr>
                <a:t>Quartier-</a:t>
              </a:r>
            </a:p>
            <a:p>
              <a:pPr algn="ctr"/>
              <a:r>
                <a:rPr lang="de-CH" sz="1300" dirty="0" smtClean="0">
                  <a:solidFill>
                    <a:schemeClr val="bg1"/>
                  </a:solidFill>
                </a:rPr>
                <a:t>Miteinbezug</a:t>
              </a:r>
              <a:endParaRPr lang="de-CH" sz="13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052941" y="2859611"/>
              <a:ext cx="1699999" cy="492443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300" dirty="0" smtClean="0">
                  <a:solidFill>
                    <a:schemeClr val="bg1"/>
                  </a:solidFill>
                </a:rPr>
                <a:t>Teamentwicklung</a:t>
              </a:r>
              <a:br>
                <a:rPr lang="de-CH" sz="1300" dirty="0" smtClean="0">
                  <a:solidFill>
                    <a:schemeClr val="bg1"/>
                  </a:solidFill>
                </a:rPr>
              </a:br>
              <a:r>
                <a:rPr lang="de-CH" sz="1300" dirty="0" smtClean="0">
                  <a:solidFill>
                    <a:schemeClr val="bg1"/>
                  </a:solidFill>
                </a:rPr>
                <a:t>i/e Zusammenarbeit</a:t>
              </a:r>
              <a:endParaRPr lang="de-CH" sz="13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3727555" y="2600431"/>
              <a:ext cx="432926" cy="29238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300" b="1" dirty="0" smtClean="0">
                  <a:solidFill>
                    <a:schemeClr val="bg1"/>
                  </a:solidFill>
                </a:rPr>
                <a:t>B2</a:t>
              </a:r>
              <a:endParaRPr lang="de-CH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2967273" y="1985616"/>
              <a:ext cx="401234" cy="29238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300" b="1" dirty="0" smtClean="0">
                  <a:solidFill>
                    <a:schemeClr val="bg1"/>
                  </a:solidFill>
                </a:rPr>
                <a:t>B1</a:t>
              </a:r>
              <a:endParaRPr lang="de-CH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741058" y="2566227"/>
              <a:ext cx="386336" cy="29238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300" b="1" dirty="0" smtClean="0">
                  <a:solidFill>
                    <a:schemeClr val="bg1"/>
                  </a:solidFill>
                </a:rPr>
                <a:t>S2</a:t>
              </a:r>
              <a:endParaRPr lang="de-CH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2399303" y="4617592"/>
              <a:ext cx="2197957" cy="1015663"/>
            </a:xfrm>
            <a:prstGeom prst="rect">
              <a:avLst/>
            </a:prstGeom>
            <a:solidFill>
              <a:srgbClr val="99FF66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200" b="1" dirty="0" smtClean="0"/>
                <a:t>d.h. für (Mehr-)Jahresplan?</a:t>
              </a:r>
            </a:p>
            <a:p>
              <a:r>
                <a:rPr lang="de-CH" sz="1200" dirty="0" smtClean="0"/>
                <a:t>-   (</a:t>
              </a:r>
              <a:r>
                <a:rPr lang="de-CH" sz="1200" dirty="0"/>
                <a:t>neue) </a:t>
              </a:r>
              <a:r>
                <a:rPr lang="de-CH" sz="1200" dirty="0" smtClean="0"/>
                <a:t>Ziele? Aktivitäten?</a:t>
              </a:r>
            </a:p>
            <a:p>
              <a:pPr marL="171450" indent="-171450">
                <a:buFontTx/>
                <a:buChar char="-"/>
              </a:pPr>
              <a:r>
                <a:rPr lang="de-CH" sz="1200" dirty="0" smtClean="0"/>
                <a:t>Projekte? Anlässe?</a:t>
              </a:r>
            </a:p>
            <a:p>
              <a:pPr marL="171450" indent="-171450">
                <a:buFontTx/>
                <a:buChar char="-"/>
              </a:pPr>
              <a:r>
                <a:rPr lang="de-CH" sz="1200" dirty="0"/>
                <a:t>Weiterbildung? Individuell und kollektiv</a:t>
              </a:r>
            </a:p>
          </p:txBody>
        </p:sp>
        <p:sp>
          <p:nvSpPr>
            <p:cNvPr id="45" name="Pfeil nach unten 44"/>
            <p:cNvSpPr/>
            <p:nvPr/>
          </p:nvSpPr>
          <p:spPr>
            <a:xfrm>
              <a:off x="3151971" y="3600000"/>
              <a:ext cx="337380" cy="550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100"/>
            </a:p>
          </p:txBody>
        </p:sp>
        <p:sp>
          <p:nvSpPr>
            <p:cNvPr id="51" name="Pfeil nach unten 50"/>
            <p:cNvSpPr/>
            <p:nvPr/>
          </p:nvSpPr>
          <p:spPr>
            <a:xfrm>
              <a:off x="3527207" y="3806188"/>
              <a:ext cx="337380" cy="550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100"/>
            </a:p>
          </p:txBody>
        </p:sp>
      </p:grpSp>
      <p:sp>
        <p:nvSpPr>
          <p:cNvPr id="52" name="Pfeil nach unten 51"/>
          <p:cNvSpPr/>
          <p:nvPr/>
        </p:nvSpPr>
        <p:spPr>
          <a:xfrm>
            <a:off x="5678534" y="3806188"/>
            <a:ext cx="337380" cy="550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/>
          </a:p>
        </p:txBody>
      </p:sp>
      <p:grpSp>
        <p:nvGrpSpPr>
          <p:cNvPr id="6" name="Gruppieren 5"/>
          <p:cNvGrpSpPr/>
          <p:nvPr/>
        </p:nvGrpSpPr>
        <p:grpSpPr>
          <a:xfrm>
            <a:off x="6869203" y="2589578"/>
            <a:ext cx="2197957" cy="3043677"/>
            <a:chOff x="6869203" y="2589578"/>
            <a:chExt cx="2197957" cy="3043677"/>
          </a:xfrm>
        </p:grpSpPr>
        <p:sp>
          <p:nvSpPr>
            <p:cNvPr id="31" name="Textfeld 30"/>
            <p:cNvSpPr txBox="1"/>
            <p:nvPr/>
          </p:nvSpPr>
          <p:spPr>
            <a:xfrm>
              <a:off x="7205608" y="2859612"/>
              <a:ext cx="1657156" cy="492443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300" dirty="0" smtClean="0">
                  <a:solidFill>
                    <a:schemeClr val="bg1"/>
                  </a:solidFill>
                </a:rPr>
                <a:t>Kommunikation</a:t>
              </a:r>
            </a:p>
            <a:p>
              <a:pPr algn="ctr"/>
              <a:r>
                <a:rPr lang="de-CH" sz="1300" dirty="0">
                  <a:solidFill>
                    <a:schemeClr val="bg1"/>
                  </a:solidFill>
                </a:rPr>
                <a:t>e</a:t>
              </a:r>
              <a:r>
                <a:rPr lang="de-CH" sz="1300" dirty="0" smtClean="0">
                  <a:solidFill>
                    <a:schemeClr val="bg1"/>
                  </a:solidFill>
                </a:rPr>
                <a:t>ffizient / proaktiv</a:t>
              </a:r>
              <a:endParaRPr lang="de-CH" sz="13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889793" y="2589578"/>
              <a:ext cx="386336" cy="29238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300" b="1" dirty="0" smtClean="0">
                  <a:solidFill>
                    <a:schemeClr val="bg1"/>
                  </a:solidFill>
                </a:rPr>
                <a:t>Z2</a:t>
              </a:r>
              <a:endParaRPr lang="de-CH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6869203" y="4617592"/>
              <a:ext cx="2197957" cy="1015663"/>
            </a:xfrm>
            <a:prstGeom prst="rect">
              <a:avLst/>
            </a:prstGeom>
            <a:solidFill>
              <a:srgbClr val="99FF66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200" b="1" dirty="0" smtClean="0"/>
                <a:t>d.h. für (Mehr-)Jahresplan?</a:t>
              </a:r>
            </a:p>
            <a:p>
              <a:r>
                <a:rPr lang="de-CH" sz="1200" dirty="0" smtClean="0"/>
                <a:t>-   (</a:t>
              </a:r>
              <a:r>
                <a:rPr lang="de-CH" sz="1200" dirty="0"/>
                <a:t>neue) </a:t>
              </a:r>
              <a:r>
                <a:rPr lang="de-CH" sz="1200" dirty="0" smtClean="0"/>
                <a:t>Ziele? Aktivitäten?</a:t>
              </a:r>
            </a:p>
            <a:p>
              <a:pPr marL="171450" indent="-171450">
                <a:buFontTx/>
                <a:buChar char="-"/>
              </a:pPr>
              <a:r>
                <a:rPr lang="de-CH" sz="1200" dirty="0" smtClean="0"/>
                <a:t>Projekte? Anlässe?</a:t>
              </a:r>
            </a:p>
            <a:p>
              <a:pPr marL="171450" indent="-171450">
                <a:buFontTx/>
                <a:buChar char="-"/>
              </a:pPr>
              <a:r>
                <a:rPr lang="de-CH" sz="1200" dirty="0"/>
                <a:t>Weiterbildung? Individuell und kollektiv</a:t>
              </a:r>
            </a:p>
          </p:txBody>
        </p:sp>
        <p:sp>
          <p:nvSpPr>
            <p:cNvPr id="49" name="Pfeil nach unten 48"/>
            <p:cNvSpPr/>
            <p:nvPr/>
          </p:nvSpPr>
          <p:spPr>
            <a:xfrm>
              <a:off x="7487555" y="3599999"/>
              <a:ext cx="337380" cy="550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100"/>
            </a:p>
          </p:txBody>
        </p:sp>
        <p:sp>
          <p:nvSpPr>
            <p:cNvPr id="53" name="Pfeil nach unten 52"/>
            <p:cNvSpPr/>
            <p:nvPr/>
          </p:nvSpPr>
          <p:spPr>
            <a:xfrm>
              <a:off x="7862791" y="3806187"/>
              <a:ext cx="337380" cy="550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100"/>
            </a:p>
          </p:txBody>
        </p:sp>
      </p:grpSp>
      <p:sp>
        <p:nvSpPr>
          <p:cNvPr id="2" name="Rechteck 1"/>
          <p:cNvSpPr/>
          <p:nvPr/>
        </p:nvSpPr>
        <p:spPr>
          <a:xfrm>
            <a:off x="4548772" y="1895210"/>
            <a:ext cx="3450308" cy="3959690"/>
          </a:xfrm>
          <a:prstGeom prst="rect">
            <a:avLst/>
          </a:prstGeom>
          <a:solidFill>
            <a:schemeClr val="bg2">
              <a:lumMod val="75000"/>
              <a:alpha val="22000"/>
            </a:schemeClr>
          </a:solidFill>
          <a:ln>
            <a:solidFill>
              <a:schemeClr val="bg2">
                <a:lumMod val="75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4" name="Rechteck 53"/>
          <p:cNvSpPr/>
          <p:nvPr/>
        </p:nvSpPr>
        <p:spPr>
          <a:xfrm>
            <a:off x="603742" y="1826342"/>
            <a:ext cx="1618778" cy="3959690"/>
          </a:xfrm>
          <a:prstGeom prst="rect">
            <a:avLst/>
          </a:prstGeom>
          <a:solidFill>
            <a:schemeClr val="bg2">
              <a:lumMod val="75000"/>
              <a:alpha val="7000"/>
            </a:schemeClr>
          </a:solidFill>
          <a:ln>
            <a:solidFill>
              <a:schemeClr val="bg2">
                <a:lumMod val="75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39300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300037" y="285750"/>
            <a:ext cx="7299431" cy="693738"/>
          </a:xfrm>
        </p:spPr>
        <p:txBody>
          <a:bodyPr/>
          <a:lstStyle/>
          <a:p>
            <a:r>
              <a:rPr lang="de-CH" sz="2000" dirty="0" smtClean="0"/>
              <a:t>Vision/en: </a:t>
            </a:r>
            <a:r>
              <a:rPr lang="de-CH" sz="2000" dirty="0">
                <a:solidFill>
                  <a:schemeClr val="accent1"/>
                </a:solidFill>
              </a:rPr>
              <a:t>Pädagogisches Profil </a:t>
            </a:r>
            <a:r>
              <a:rPr lang="de-CH" sz="2000" dirty="0" smtClean="0">
                <a:solidFill>
                  <a:schemeClr val="accent1"/>
                </a:solidFill>
              </a:rPr>
              <a:t>–  </a:t>
            </a:r>
            <a:r>
              <a:rPr lang="de-CH" sz="2000" dirty="0" smtClean="0"/>
              <a:t>z.B. Umsetzungsprojekt</a:t>
            </a:r>
          </a:p>
        </p:txBody>
      </p:sp>
      <p:sp>
        <p:nvSpPr>
          <p:cNvPr id="4100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6468894" y="6336691"/>
            <a:ext cx="2447658" cy="247650"/>
          </a:xfrm>
          <a:noFill/>
        </p:spPr>
        <p:txBody>
          <a:bodyPr/>
          <a:lstStyle/>
          <a:p>
            <a:r>
              <a:rPr lang="de-CH" smtClean="0"/>
              <a:t>Elternabend 1. Klasse Input GL</a:t>
            </a:r>
            <a:endParaRPr lang="de-CH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269302" y="1181275"/>
            <a:ext cx="8414973" cy="2515587"/>
            <a:chOff x="269302" y="1163691"/>
            <a:chExt cx="8414973" cy="2515587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6898786" y="1163691"/>
              <a:ext cx="1785489" cy="771043"/>
              <a:chOff x="6898786" y="1163691"/>
              <a:chExt cx="1785489" cy="771043"/>
            </a:xfrm>
          </p:grpSpPr>
          <p:sp>
            <p:nvSpPr>
              <p:cNvPr id="20" name="Textfeld 19"/>
              <p:cNvSpPr txBox="1"/>
              <p:nvPr/>
            </p:nvSpPr>
            <p:spPr>
              <a:xfrm>
                <a:off x="6898786" y="1442291"/>
                <a:ext cx="1785489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rgbClr val="99FF66"/>
                    </a:solidFill>
                  </a:rPr>
                  <a:t>ICT/Medien Nutzung</a:t>
                </a:r>
                <a:br>
                  <a:rPr lang="de-CH" sz="1300" dirty="0" smtClean="0">
                    <a:solidFill>
                      <a:srgbClr val="99FF66"/>
                    </a:solidFill>
                  </a:rPr>
                </a:br>
                <a:r>
                  <a:rPr lang="de-CH" sz="1300" dirty="0" smtClean="0">
                    <a:solidFill>
                      <a:srgbClr val="99FF66"/>
                    </a:solidFill>
                  </a:rPr>
                  <a:t>Ausbildung </a:t>
                </a:r>
                <a:endParaRPr lang="de-CH" sz="1300" dirty="0">
                  <a:solidFill>
                    <a:srgbClr val="99FF66"/>
                  </a:solidFill>
                </a:endParaRP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7599469" y="1163691"/>
                <a:ext cx="401234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rgbClr val="99FF66"/>
                    </a:solidFill>
                  </a:rPr>
                  <a:t>Z1</a:t>
                </a:r>
                <a:endParaRPr lang="de-CH" sz="1300" b="1" dirty="0">
                  <a:solidFill>
                    <a:srgbClr val="99FF66"/>
                  </a:solidFill>
                </a:endParaRP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6299077" y="2893450"/>
              <a:ext cx="1785490" cy="785828"/>
              <a:chOff x="4683404" y="3517309"/>
              <a:chExt cx="1785490" cy="785828"/>
            </a:xfrm>
          </p:grpSpPr>
          <p:sp>
            <p:nvSpPr>
              <p:cNvPr id="29" name="Textfeld 28"/>
              <p:cNvSpPr txBox="1"/>
              <p:nvPr/>
            </p:nvSpPr>
            <p:spPr>
              <a:xfrm>
                <a:off x="4683404" y="3810694"/>
                <a:ext cx="1785490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rgbClr val="99FF66"/>
                    </a:solidFill>
                  </a:rPr>
                  <a:t>Musik, Kunst</a:t>
                </a:r>
              </a:p>
              <a:p>
                <a:pPr algn="ctr"/>
                <a:r>
                  <a:rPr lang="de-CH" sz="1300" dirty="0" smtClean="0">
                    <a:solidFill>
                      <a:srgbClr val="99FF66"/>
                    </a:solidFill>
                  </a:rPr>
                  <a:t>Theater</a:t>
                </a:r>
                <a:endParaRPr lang="de-CH" sz="1300" dirty="0">
                  <a:solidFill>
                    <a:srgbClr val="99FF66"/>
                  </a:solidFill>
                </a:endParaRP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5421390" y="3517309"/>
                <a:ext cx="386336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rgbClr val="99FF66"/>
                    </a:solidFill>
                  </a:rPr>
                  <a:t>P2</a:t>
                </a:r>
                <a:endParaRPr lang="de-CH" sz="1300" b="1" dirty="0">
                  <a:solidFill>
                    <a:srgbClr val="99FF66"/>
                  </a:solidFill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4418743" y="2928571"/>
              <a:ext cx="1785490" cy="746725"/>
              <a:chOff x="4683404" y="2712506"/>
              <a:chExt cx="1785490" cy="746725"/>
            </a:xfrm>
          </p:grpSpPr>
          <p:sp>
            <p:nvSpPr>
              <p:cNvPr id="17" name="Textfeld 16"/>
              <p:cNvSpPr txBox="1"/>
              <p:nvPr/>
            </p:nvSpPr>
            <p:spPr>
              <a:xfrm>
                <a:off x="4683404" y="2966788"/>
                <a:ext cx="1785490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rgbClr val="99FF66"/>
                    </a:solidFill>
                  </a:rPr>
                  <a:t>Bewegung, Sport</a:t>
                </a:r>
              </a:p>
              <a:p>
                <a:pPr algn="ctr"/>
                <a:r>
                  <a:rPr lang="de-CH" sz="1300" dirty="0" smtClean="0">
                    <a:solidFill>
                      <a:srgbClr val="99FF66"/>
                    </a:solidFill>
                  </a:rPr>
                  <a:t>Gesundheit</a:t>
                </a:r>
                <a:endParaRPr lang="de-CH" sz="1300" dirty="0">
                  <a:solidFill>
                    <a:srgbClr val="99FF66"/>
                  </a:solidFill>
                </a:endParaRP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5425162" y="2712506"/>
                <a:ext cx="401234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rgbClr val="99FF66"/>
                    </a:solidFill>
                  </a:rPr>
                  <a:t>P1</a:t>
                </a:r>
                <a:endParaRPr lang="de-CH" sz="1300" b="1" dirty="0">
                  <a:solidFill>
                    <a:srgbClr val="99FF66"/>
                  </a:solidFill>
                </a:endParaRP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269302" y="1191669"/>
              <a:ext cx="1722091" cy="782033"/>
              <a:chOff x="269302" y="1191669"/>
              <a:chExt cx="1722091" cy="782033"/>
            </a:xfrm>
          </p:grpSpPr>
          <p:sp>
            <p:nvSpPr>
              <p:cNvPr id="5" name="Textfeld 4"/>
              <p:cNvSpPr txBox="1"/>
              <p:nvPr/>
            </p:nvSpPr>
            <p:spPr>
              <a:xfrm>
                <a:off x="269302" y="1481259"/>
                <a:ext cx="1722091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chemeClr val="bg1"/>
                    </a:solidFill>
                  </a:rPr>
                  <a:t>Unterrichts-entwicklung</a:t>
                </a:r>
                <a:endParaRPr lang="de-CH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907808" y="1191669"/>
                <a:ext cx="401234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chemeClr val="bg1"/>
                    </a:solidFill>
                  </a:rPr>
                  <a:t>S1</a:t>
                </a:r>
                <a:endParaRPr lang="de-CH" sz="13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uppieren 5"/>
            <p:cNvGrpSpPr/>
            <p:nvPr/>
          </p:nvGrpSpPr>
          <p:grpSpPr>
            <a:xfrm>
              <a:off x="2443673" y="2923673"/>
              <a:ext cx="1877542" cy="751623"/>
              <a:chOff x="2404871" y="3523342"/>
              <a:chExt cx="1877542" cy="751623"/>
            </a:xfrm>
          </p:grpSpPr>
          <p:sp>
            <p:nvSpPr>
              <p:cNvPr id="27" name="Textfeld 26"/>
              <p:cNvSpPr txBox="1"/>
              <p:nvPr/>
            </p:nvSpPr>
            <p:spPr>
              <a:xfrm>
                <a:off x="2404871" y="3782522"/>
                <a:ext cx="1877542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rgbClr val="FFFF99"/>
                    </a:solidFill>
                  </a:rPr>
                  <a:t>Teamentwicklung</a:t>
                </a:r>
                <a:br>
                  <a:rPr lang="de-CH" sz="1300" dirty="0" smtClean="0">
                    <a:solidFill>
                      <a:srgbClr val="FFFF99"/>
                    </a:solidFill>
                  </a:rPr>
                </a:br>
                <a:r>
                  <a:rPr lang="de-CH" sz="1300" dirty="0" err="1" smtClean="0">
                    <a:solidFill>
                      <a:srgbClr val="FFFF99"/>
                    </a:solidFill>
                  </a:rPr>
                  <a:t>Zus.arbeit</a:t>
                </a:r>
                <a:r>
                  <a:rPr lang="de-CH" sz="1300" dirty="0" smtClean="0">
                    <a:solidFill>
                      <a:srgbClr val="FFFF99"/>
                    </a:solidFill>
                  </a:rPr>
                  <a:t>, inkl. Eltern</a:t>
                </a:r>
                <a:endParaRPr lang="de-CH" sz="13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3177013" y="3523342"/>
                <a:ext cx="432926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rgbClr val="FFFF99"/>
                    </a:solidFill>
                  </a:rPr>
                  <a:t>B2</a:t>
                </a:r>
                <a:endParaRPr lang="de-CH" sz="1300" b="1" dirty="0">
                  <a:solidFill>
                    <a:srgbClr val="FFFF99"/>
                  </a:solidFill>
                </a:endParaRPr>
              </a:p>
            </p:txBody>
          </p:sp>
        </p:grpSp>
        <p:grpSp>
          <p:nvGrpSpPr>
            <p:cNvPr id="7" name="Gruppieren 6"/>
            <p:cNvGrpSpPr/>
            <p:nvPr/>
          </p:nvGrpSpPr>
          <p:grpSpPr>
            <a:xfrm>
              <a:off x="567653" y="2913347"/>
              <a:ext cx="1785490" cy="750156"/>
              <a:chOff x="2406393" y="2739108"/>
              <a:chExt cx="1785490" cy="750156"/>
            </a:xfrm>
          </p:grpSpPr>
          <p:sp>
            <p:nvSpPr>
              <p:cNvPr id="15" name="Textfeld 14"/>
              <p:cNvSpPr txBox="1"/>
              <p:nvPr/>
            </p:nvSpPr>
            <p:spPr>
              <a:xfrm>
                <a:off x="2406393" y="2996821"/>
                <a:ext cx="1785490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chemeClr val="bg1"/>
                    </a:solidFill>
                  </a:rPr>
                  <a:t>Quartier-</a:t>
                </a:r>
              </a:p>
              <a:p>
                <a:pPr algn="ctr"/>
                <a:r>
                  <a:rPr lang="de-CH" sz="1300" dirty="0" smtClean="0">
                    <a:solidFill>
                      <a:schemeClr val="bg1"/>
                    </a:solidFill>
                  </a:rPr>
                  <a:t>Miteinbezug</a:t>
                </a:r>
                <a:endParaRPr lang="de-CH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32313" y="2739108"/>
                <a:ext cx="401234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chemeClr val="bg1"/>
                    </a:solidFill>
                  </a:rPr>
                  <a:t>B1</a:t>
                </a:r>
                <a:endParaRPr lang="de-CH" sz="13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269302" y="2030296"/>
              <a:ext cx="1703963" cy="779236"/>
              <a:chOff x="269302" y="2030296"/>
              <a:chExt cx="1703963" cy="779236"/>
            </a:xfrm>
          </p:grpSpPr>
          <p:sp>
            <p:nvSpPr>
              <p:cNvPr id="35" name="Textfeld 34"/>
              <p:cNvSpPr txBox="1"/>
              <p:nvPr/>
            </p:nvSpPr>
            <p:spPr>
              <a:xfrm>
                <a:off x="269302" y="2317089"/>
                <a:ext cx="1703963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rgbClr val="FFFF99"/>
                    </a:solidFill>
                  </a:rPr>
                  <a:t>verbindende Jahres-Schwerpunkthemen</a:t>
                </a:r>
                <a:endParaRPr lang="de-CH" sz="13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922706" y="2030296"/>
                <a:ext cx="386336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rgbClr val="FFFF99"/>
                    </a:solidFill>
                  </a:rPr>
                  <a:t>S2</a:t>
                </a:r>
                <a:endParaRPr lang="de-CH" sz="1300" b="1" dirty="0">
                  <a:solidFill>
                    <a:srgbClr val="FFFF99"/>
                  </a:solidFill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6898785" y="2011501"/>
              <a:ext cx="1785489" cy="762477"/>
              <a:chOff x="6898785" y="2011501"/>
              <a:chExt cx="1785489" cy="762477"/>
            </a:xfrm>
          </p:grpSpPr>
          <p:sp>
            <p:nvSpPr>
              <p:cNvPr id="31" name="Textfeld 30"/>
              <p:cNvSpPr txBox="1"/>
              <p:nvPr/>
            </p:nvSpPr>
            <p:spPr>
              <a:xfrm>
                <a:off x="6898785" y="2281535"/>
                <a:ext cx="1785489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chemeClr val="bg1"/>
                    </a:solidFill>
                  </a:rPr>
                  <a:t>Kommunikation</a:t>
                </a:r>
              </a:p>
              <a:p>
                <a:pPr algn="ctr"/>
                <a:r>
                  <a:rPr lang="de-CH" sz="1300" dirty="0">
                    <a:solidFill>
                      <a:schemeClr val="bg1"/>
                    </a:solidFill>
                  </a:rPr>
                  <a:t>e</a:t>
                </a:r>
                <a:r>
                  <a:rPr lang="de-CH" sz="1300" dirty="0" smtClean="0">
                    <a:solidFill>
                      <a:schemeClr val="bg1"/>
                    </a:solidFill>
                  </a:rPr>
                  <a:t>ffizient / proaktiv</a:t>
                </a:r>
                <a:endParaRPr lang="de-CH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7582971" y="2011501"/>
                <a:ext cx="386336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chemeClr val="bg1"/>
                    </a:solidFill>
                  </a:rPr>
                  <a:t>Z2</a:t>
                </a:r>
                <a:endParaRPr lang="de-CH" sz="13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Gruppieren 29"/>
          <p:cNvGrpSpPr/>
          <p:nvPr/>
        </p:nvGrpSpPr>
        <p:grpSpPr>
          <a:xfrm>
            <a:off x="1973265" y="1663352"/>
            <a:ext cx="4910152" cy="1070244"/>
            <a:chOff x="2224667" y="2360547"/>
            <a:chExt cx="4979021" cy="1070244"/>
          </a:xfrm>
        </p:grpSpPr>
        <p:sp>
          <p:nvSpPr>
            <p:cNvPr id="33" name="Sechseck 32"/>
            <p:cNvSpPr/>
            <p:nvPr/>
          </p:nvSpPr>
          <p:spPr>
            <a:xfrm>
              <a:off x="2224667" y="2360547"/>
              <a:ext cx="4979021" cy="1070244"/>
            </a:xfrm>
            <a:prstGeom prst="hex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553629" y="2430580"/>
              <a:ext cx="42263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000" b="1" u="sng" dirty="0" smtClean="0">
                  <a:solidFill>
                    <a:schemeClr val="bg1"/>
                  </a:solidFill>
                </a:rPr>
                <a:t>S</a:t>
              </a:r>
              <a:r>
                <a:rPr lang="de-CH" sz="2000" b="1" dirty="0" smtClean="0">
                  <a:solidFill>
                    <a:schemeClr val="bg1"/>
                  </a:solidFill>
                </a:rPr>
                <a:t>chule </a:t>
              </a:r>
              <a:r>
                <a:rPr lang="de-CH" sz="2000" b="1" u="sng" dirty="0" smtClean="0">
                  <a:solidFill>
                    <a:schemeClr val="bg1"/>
                  </a:solidFill>
                </a:rPr>
                <a:t>B</a:t>
              </a:r>
              <a:r>
                <a:rPr lang="de-CH" sz="2000" b="1" dirty="0" smtClean="0">
                  <a:solidFill>
                    <a:schemeClr val="bg1"/>
                  </a:solidFill>
                </a:rPr>
                <a:t>ühl – am </a:t>
              </a:r>
              <a:r>
                <a:rPr lang="de-CH" sz="2000" b="1" u="sng" dirty="0" smtClean="0">
                  <a:solidFill>
                    <a:schemeClr val="bg1"/>
                  </a:solidFill>
                </a:rPr>
                <a:t>P</a:t>
              </a:r>
              <a:r>
                <a:rPr lang="de-CH" sz="2000" b="1" dirty="0" smtClean="0">
                  <a:solidFill>
                    <a:schemeClr val="bg1"/>
                  </a:solidFill>
                </a:rPr>
                <a:t>uls der </a:t>
              </a:r>
              <a:r>
                <a:rPr lang="de-CH" sz="2000" b="1" u="sng" dirty="0" smtClean="0">
                  <a:solidFill>
                    <a:schemeClr val="bg1"/>
                  </a:solidFill>
                </a:rPr>
                <a:t>Z</a:t>
              </a:r>
              <a:r>
                <a:rPr lang="de-CH" sz="2000" b="1" dirty="0" smtClean="0">
                  <a:solidFill>
                    <a:schemeClr val="bg1"/>
                  </a:solidFill>
                </a:rPr>
                <a:t>eit</a:t>
              </a:r>
            </a:p>
            <a:p>
              <a:pPr algn="ctr"/>
              <a:r>
                <a:rPr lang="de-CH" dirty="0" smtClean="0">
                  <a:solidFill>
                    <a:srgbClr val="99FF66"/>
                  </a:solidFill>
                </a:rPr>
                <a:t>Das pädagogische Profil</a:t>
              </a:r>
            </a:p>
            <a:p>
              <a:pPr algn="ctr"/>
              <a:r>
                <a:rPr lang="de-CH" dirty="0" smtClean="0">
                  <a:solidFill>
                    <a:srgbClr val="99FF66"/>
                  </a:solidFill>
                </a:rPr>
                <a:t>der Schule Bühl</a:t>
              </a:r>
              <a:endParaRPr lang="de-CH" dirty="0">
                <a:solidFill>
                  <a:srgbClr val="99FF66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0" y="4442245"/>
            <a:ext cx="5915220" cy="1505673"/>
            <a:chOff x="0" y="4442245"/>
            <a:chExt cx="5915220" cy="1505673"/>
          </a:xfrm>
        </p:grpSpPr>
        <p:sp>
          <p:nvSpPr>
            <p:cNvPr id="53" name="Textfeld 52"/>
            <p:cNvSpPr txBox="1"/>
            <p:nvPr/>
          </p:nvSpPr>
          <p:spPr>
            <a:xfrm>
              <a:off x="0" y="4753060"/>
              <a:ext cx="4890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Beispiel 17/18:</a:t>
              </a:r>
            </a:p>
            <a:p>
              <a:pPr algn="ctr"/>
              <a:r>
                <a:rPr lang="de-CH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Klassen-übergreifendes</a:t>
              </a:r>
            </a:p>
            <a:p>
              <a:pPr algn="ctr"/>
              <a:r>
                <a:rPr lang="de-CH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 Zirkusprojekt</a:t>
              </a:r>
              <a:endParaRPr lang="de-CH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4" name="Inhaltsplatzhalter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791" y="4442245"/>
              <a:ext cx="2144429" cy="1505673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/>
        </p:nvGrpSpPr>
        <p:grpSpPr>
          <a:xfrm>
            <a:off x="5145817" y="3683700"/>
            <a:ext cx="1787402" cy="1287492"/>
            <a:chOff x="5145817" y="3683700"/>
            <a:chExt cx="1787402" cy="1287492"/>
          </a:xfrm>
        </p:grpSpPr>
        <p:sp>
          <p:nvSpPr>
            <p:cNvPr id="8" name="Pfeil nach rechts 7"/>
            <p:cNvSpPr/>
            <p:nvPr/>
          </p:nvSpPr>
          <p:spPr>
            <a:xfrm rot="18836108">
              <a:off x="6223985" y="4261958"/>
              <a:ext cx="1287492" cy="130976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7" name="Pfeil nach rechts 56"/>
            <p:cNvSpPr/>
            <p:nvPr/>
          </p:nvSpPr>
          <p:spPr>
            <a:xfrm rot="18157349">
              <a:off x="5844237" y="4156081"/>
              <a:ext cx="1043669" cy="144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8" name="Pfeil nach rechts 57"/>
            <p:cNvSpPr/>
            <p:nvPr/>
          </p:nvSpPr>
          <p:spPr>
            <a:xfrm rot="16200000">
              <a:off x="4927720" y="3968049"/>
              <a:ext cx="550444" cy="1142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488226" y="3770105"/>
            <a:ext cx="1430522" cy="595541"/>
            <a:chOff x="2488226" y="3770105"/>
            <a:chExt cx="1430522" cy="595541"/>
          </a:xfrm>
        </p:grpSpPr>
        <p:sp>
          <p:nvSpPr>
            <p:cNvPr id="60" name="Pfeil nach rechts 59"/>
            <p:cNvSpPr/>
            <p:nvPr/>
          </p:nvSpPr>
          <p:spPr>
            <a:xfrm rot="14569714">
              <a:off x="3550050" y="3996948"/>
              <a:ext cx="595541" cy="141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Pfeil nach rechts 60"/>
            <p:cNvSpPr/>
            <p:nvPr/>
          </p:nvSpPr>
          <p:spPr>
            <a:xfrm rot="13152731">
              <a:off x="2488226" y="4096998"/>
              <a:ext cx="1116188" cy="135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7414916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300038" y="285750"/>
            <a:ext cx="6858000" cy="693738"/>
          </a:xfrm>
        </p:spPr>
        <p:txBody>
          <a:bodyPr/>
          <a:lstStyle/>
          <a:p>
            <a:r>
              <a:rPr lang="de-CH" sz="2200" dirty="0" smtClean="0"/>
              <a:t>Vision/en: </a:t>
            </a:r>
            <a:r>
              <a:rPr lang="de-CH" sz="2200" dirty="0" smtClean="0">
                <a:solidFill>
                  <a:schemeClr val="accent1"/>
                </a:solidFill>
              </a:rPr>
              <a:t>Schule Bühl – am Puls der Zeit</a:t>
            </a:r>
          </a:p>
        </p:txBody>
      </p:sp>
      <p:sp>
        <p:nvSpPr>
          <p:cNvPr id="4100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6468894" y="6336691"/>
            <a:ext cx="2447658" cy="247650"/>
          </a:xfrm>
          <a:noFill/>
        </p:spPr>
        <p:txBody>
          <a:bodyPr/>
          <a:lstStyle/>
          <a:p>
            <a:r>
              <a:rPr lang="de-CH" smtClean="0"/>
              <a:t>Elternabend 1. Klasse Input GL</a:t>
            </a:r>
            <a:endParaRPr lang="de-CH" dirty="0" smtClean="0"/>
          </a:p>
        </p:txBody>
      </p:sp>
      <p:sp>
        <p:nvSpPr>
          <p:cNvPr id="8" name="Legende mit Pfeil nach oben 7"/>
          <p:cNvSpPr/>
          <p:nvPr/>
        </p:nvSpPr>
        <p:spPr>
          <a:xfrm>
            <a:off x="253999" y="1001490"/>
            <a:ext cx="8556172" cy="758378"/>
          </a:xfrm>
          <a:prstGeom prst="up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551543" y="1322624"/>
            <a:ext cx="804091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FFFFFF"/>
                </a:solidFill>
              </a:rPr>
              <a:t>Schule                           Bühl:                      am Puls 	                  der Zeit</a:t>
            </a:r>
            <a:endParaRPr lang="de-CH" b="1" dirty="0">
              <a:solidFill>
                <a:srgbClr val="FFFFFF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6756398" y="1662928"/>
            <a:ext cx="2053773" cy="4416361"/>
            <a:chOff x="6756398" y="1662928"/>
            <a:chExt cx="2053773" cy="4416361"/>
          </a:xfrm>
        </p:grpSpPr>
        <p:sp>
          <p:nvSpPr>
            <p:cNvPr id="12" name="Legende mit Pfeil nach oben 11"/>
            <p:cNvSpPr/>
            <p:nvPr/>
          </p:nvSpPr>
          <p:spPr>
            <a:xfrm>
              <a:off x="6756398" y="1662928"/>
              <a:ext cx="1995715" cy="2258951"/>
            </a:xfrm>
            <a:prstGeom prst="upArrowCallo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796872" y="2483125"/>
              <a:ext cx="1937656" cy="138499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 smtClean="0">
                  <a:solidFill>
                    <a:schemeClr val="bg1"/>
                  </a:solidFill>
                </a:rPr>
                <a:t>Wir nutzen </a:t>
              </a:r>
              <a:r>
                <a:rPr lang="de-CH" sz="1400" dirty="0" err="1" smtClean="0">
                  <a:solidFill>
                    <a:schemeClr val="bg1"/>
                  </a:solidFill>
                </a:rPr>
                <a:t>zeitge</a:t>
              </a:r>
              <a:r>
                <a:rPr lang="de-CH" sz="1400" dirty="0" smtClean="0">
                  <a:solidFill>
                    <a:schemeClr val="bg1"/>
                  </a:solidFill>
                </a:rPr>
                <a:t>-mässe Arbeits- und Kommunikationsmittel und bilden uns und die Schüler/-innen in deren Verwendung. </a:t>
              </a:r>
              <a:endParaRPr lang="de-CH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Legende mit Pfeil nach oben 25"/>
            <p:cNvSpPr/>
            <p:nvPr/>
          </p:nvSpPr>
          <p:spPr>
            <a:xfrm>
              <a:off x="6814456" y="3820338"/>
              <a:ext cx="1995715" cy="2258951"/>
            </a:xfrm>
            <a:prstGeom prst="upArrowCallo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884378" y="4640535"/>
              <a:ext cx="1867736" cy="116955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 smtClean="0">
                  <a:solidFill>
                    <a:schemeClr val="bg1"/>
                  </a:solidFill>
                </a:rPr>
                <a:t>Wir kommunizieren nach innen</a:t>
              </a:r>
            </a:p>
            <a:p>
              <a:pPr algn="ctr"/>
              <a:r>
                <a:rPr lang="de-CH" sz="1400" dirty="0" smtClean="0">
                  <a:solidFill>
                    <a:schemeClr val="bg1"/>
                  </a:solidFill>
                </a:rPr>
                <a:t>und aussen</a:t>
              </a:r>
            </a:p>
            <a:p>
              <a:pPr algn="ctr"/>
              <a:r>
                <a:rPr lang="de-CH" sz="1400" dirty="0" smtClean="0">
                  <a:solidFill>
                    <a:schemeClr val="bg1"/>
                  </a:solidFill>
                </a:rPr>
                <a:t>proaktiv, schnell und effizient.</a:t>
              </a:r>
              <a:endParaRPr lang="de-CH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605900" y="4154305"/>
              <a:ext cx="435429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b="1" dirty="0" smtClean="0">
                  <a:solidFill>
                    <a:schemeClr val="bg1"/>
                  </a:solidFill>
                </a:rPr>
                <a:t>Z2</a:t>
              </a:r>
              <a:endParaRPr lang="de-CH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7528159" y="1938839"/>
              <a:ext cx="435429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b="1" dirty="0" smtClean="0">
                  <a:solidFill>
                    <a:schemeClr val="bg1"/>
                  </a:solidFill>
                </a:rPr>
                <a:t>Z1</a:t>
              </a:r>
              <a:endParaRPr lang="de-CH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4575627" y="1662928"/>
            <a:ext cx="2053773" cy="4416361"/>
            <a:chOff x="4575627" y="1662928"/>
            <a:chExt cx="2053773" cy="4416361"/>
          </a:xfrm>
        </p:grpSpPr>
        <p:sp>
          <p:nvSpPr>
            <p:cNvPr id="11" name="Legende mit Pfeil nach oben 10"/>
            <p:cNvSpPr/>
            <p:nvPr/>
          </p:nvSpPr>
          <p:spPr>
            <a:xfrm>
              <a:off x="4575627" y="1662928"/>
              <a:ext cx="1995715" cy="2258951"/>
            </a:xfrm>
            <a:prstGeom prst="upArrowCallo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616101" y="2468610"/>
              <a:ext cx="1937657" cy="138499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 smtClean="0">
                  <a:solidFill>
                    <a:srgbClr val="FFFF00"/>
                  </a:solidFill>
                </a:rPr>
                <a:t>Wir schaffen mehr Raum für Bewegung: wir fördern vielfältige Betätigungsfelder für körperliche Herausforderungen</a:t>
              </a:r>
              <a:endParaRPr lang="de-CH" sz="1400" dirty="0">
                <a:solidFill>
                  <a:srgbClr val="FFFF00"/>
                </a:solidFill>
              </a:endParaRPr>
            </a:p>
          </p:txBody>
        </p:sp>
        <p:sp>
          <p:nvSpPr>
            <p:cNvPr id="25" name="Legende mit Pfeil nach oben 24"/>
            <p:cNvSpPr/>
            <p:nvPr/>
          </p:nvSpPr>
          <p:spPr>
            <a:xfrm>
              <a:off x="4633685" y="3820338"/>
              <a:ext cx="1995715" cy="2258951"/>
            </a:xfrm>
            <a:prstGeom prst="upArrowCallo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686301" y="4643604"/>
              <a:ext cx="1916723" cy="138499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 smtClean="0">
                  <a:solidFill>
                    <a:srgbClr val="FFFF00"/>
                  </a:solidFill>
                </a:rPr>
                <a:t>Wir schaffen mehr Raum für Ausdruck: wir fördern künstlerische und musische Herausforderungen.</a:t>
              </a:r>
              <a:endParaRPr lang="de-CH" sz="1400" dirty="0">
                <a:solidFill>
                  <a:srgbClr val="FFFF00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5431411" y="4170362"/>
              <a:ext cx="435429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b="1" dirty="0" smtClean="0">
                  <a:solidFill>
                    <a:schemeClr val="bg1"/>
                  </a:solidFill>
                </a:rPr>
                <a:t>P2</a:t>
              </a:r>
              <a:endParaRPr lang="de-CH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5353670" y="1954896"/>
              <a:ext cx="435429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b="1" dirty="0" smtClean="0">
                  <a:solidFill>
                    <a:schemeClr val="bg1"/>
                  </a:solidFill>
                </a:rPr>
                <a:t>P1</a:t>
              </a:r>
              <a:endParaRPr lang="de-CH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2438398" y="1662928"/>
            <a:ext cx="2053773" cy="4416361"/>
            <a:chOff x="2438398" y="1662928"/>
            <a:chExt cx="2053773" cy="4416361"/>
          </a:xfrm>
        </p:grpSpPr>
        <p:sp>
          <p:nvSpPr>
            <p:cNvPr id="10" name="Legende mit Pfeil nach oben 9"/>
            <p:cNvSpPr/>
            <p:nvPr/>
          </p:nvSpPr>
          <p:spPr>
            <a:xfrm>
              <a:off x="2438398" y="1662928"/>
              <a:ext cx="1995715" cy="2258951"/>
            </a:xfrm>
            <a:prstGeom prst="upArrowCallo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470079" y="2483125"/>
              <a:ext cx="1937657" cy="116955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 smtClean="0">
                  <a:solidFill>
                    <a:schemeClr val="bg1"/>
                  </a:solidFill>
                </a:rPr>
                <a:t>Wir bringen uns im Quartier als </a:t>
              </a:r>
              <a:r>
                <a:rPr lang="de-CH" sz="1400" dirty="0" err="1" smtClean="0">
                  <a:solidFill>
                    <a:schemeClr val="bg1"/>
                  </a:solidFill>
                </a:rPr>
                <a:t>umfas</a:t>
              </a:r>
              <a:r>
                <a:rPr lang="de-CH" sz="1400" dirty="0" smtClean="0">
                  <a:solidFill>
                    <a:schemeClr val="bg1"/>
                  </a:solidFill>
                </a:rPr>
                <a:t>-senden Lebensraum ein und sind am Puls des Geschehens.</a:t>
              </a:r>
              <a:endParaRPr lang="de-CH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Legende mit Pfeil nach oben 23"/>
            <p:cNvSpPr/>
            <p:nvPr/>
          </p:nvSpPr>
          <p:spPr>
            <a:xfrm>
              <a:off x="2496456" y="3820338"/>
              <a:ext cx="1995715" cy="2258951"/>
            </a:xfrm>
            <a:prstGeom prst="upArrowCallo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576146" y="4640535"/>
              <a:ext cx="1916024" cy="138499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 smtClean="0">
                  <a:solidFill>
                    <a:srgbClr val="FFFF00"/>
                  </a:solidFill>
                </a:rPr>
                <a:t>Wir fördern die Team-entwicklung und inter-ne Zusammenarbeit sowie den Einbezug von Eltern und Schüler/-innen. </a:t>
              </a:r>
              <a:endParaRPr lang="de-CH" sz="1400" dirty="0">
                <a:solidFill>
                  <a:srgbClr val="FFFF00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3290067" y="4154913"/>
              <a:ext cx="435429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b="1" dirty="0" smtClean="0">
                  <a:solidFill>
                    <a:schemeClr val="bg1"/>
                  </a:solidFill>
                </a:rPr>
                <a:t>B2</a:t>
              </a:r>
              <a:endParaRPr lang="de-CH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3212326" y="1939447"/>
              <a:ext cx="435429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b="1" dirty="0" smtClean="0">
                  <a:solidFill>
                    <a:schemeClr val="bg1"/>
                  </a:solidFill>
                </a:rPr>
                <a:t>B1</a:t>
              </a:r>
              <a:endParaRPr lang="de-CH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97541" y="1662928"/>
            <a:ext cx="2053773" cy="4416361"/>
            <a:chOff x="297541" y="1662928"/>
            <a:chExt cx="2053773" cy="4416361"/>
          </a:xfrm>
        </p:grpSpPr>
        <p:sp>
          <p:nvSpPr>
            <p:cNvPr id="3" name="Legende mit Pfeil nach oben 2"/>
            <p:cNvSpPr/>
            <p:nvPr/>
          </p:nvSpPr>
          <p:spPr>
            <a:xfrm>
              <a:off x="297541" y="1662928"/>
              <a:ext cx="1995715" cy="2258951"/>
            </a:xfrm>
            <a:prstGeom prst="upArrowCallo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355599" y="2484613"/>
              <a:ext cx="1868855" cy="138499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 smtClean="0">
                  <a:solidFill>
                    <a:schemeClr val="bg1"/>
                  </a:solidFill>
                </a:rPr>
                <a:t>Wir entwickeln Unterricht, Förderung und Betreuung zeit-gemäss, bedarfs-gerecht und gemeinsam weiter.</a:t>
              </a:r>
              <a:endParaRPr lang="de-CH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Legende mit Pfeil nach oben 32"/>
            <p:cNvSpPr/>
            <p:nvPr/>
          </p:nvSpPr>
          <p:spPr>
            <a:xfrm>
              <a:off x="355599" y="3820338"/>
              <a:ext cx="1995715" cy="2258951"/>
            </a:xfrm>
            <a:prstGeom prst="upArrowCallo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430823" y="4668399"/>
              <a:ext cx="1920491" cy="138499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 smtClean="0">
                  <a:solidFill>
                    <a:srgbClr val="FFFF00"/>
                  </a:solidFill>
                </a:rPr>
                <a:t>Wer haben schul-verbindende Jahres-Schwerpunkthemen, die auf allen Ebenen praktisch umgesetzt </a:t>
              </a:r>
              <a:r>
                <a:rPr lang="de-CH" sz="1400" dirty="0">
                  <a:solidFill>
                    <a:srgbClr val="FFFF00"/>
                  </a:solidFill>
                </a:rPr>
                <a:t> </a:t>
              </a:r>
              <a:r>
                <a:rPr lang="de-CH" sz="1400" dirty="0" smtClean="0">
                  <a:solidFill>
                    <a:srgbClr val="FFFF00"/>
                  </a:solidFill>
                </a:rPr>
                <a:t>und überprüft werden.</a:t>
              </a:r>
              <a:endParaRPr lang="de-CH" sz="1400" dirty="0">
                <a:solidFill>
                  <a:srgbClr val="FFFF00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64561" y="4149771"/>
              <a:ext cx="435429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b="1" dirty="0" smtClean="0">
                  <a:solidFill>
                    <a:schemeClr val="bg1"/>
                  </a:solidFill>
                </a:rPr>
                <a:t>S2</a:t>
              </a:r>
              <a:endParaRPr lang="de-CH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1086820" y="1934305"/>
              <a:ext cx="435429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b="1" dirty="0" smtClean="0">
                  <a:solidFill>
                    <a:schemeClr val="bg1"/>
                  </a:solidFill>
                </a:rPr>
                <a:t>S1</a:t>
              </a:r>
              <a:endParaRPr lang="de-CH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38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300037" y="285750"/>
            <a:ext cx="7299431" cy="693738"/>
          </a:xfrm>
        </p:spPr>
        <p:txBody>
          <a:bodyPr/>
          <a:lstStyle/>
          <a:p>
            <a:r>
              <a:rPr lang="de-CH" sz="2000" dirty="0" smtClean="0"/>
              <a:t>Vision/en: </a:t>
            </a:r>
            <a:r>
              <a:rPr lang="de-CH" sz="2000" dirty="0">
                <a:solidFill>
                  <a:schemeClr val="accent1"/>
                </a:solidFill>
              </a:rPr>
              <a:t>Pädagogisches Profil </a:t>
            </a:r>
            <a:r>
              <a:rPr lang="de-CH" sz="2000" dirty="0" smtClean="0">
                <a:solidFill>
                  <a:schemeClr val="accent1"/>
                </a:solidFill>
              </a:rPr>
              <a:t>Bühl – </a:t>
            </a:r>
            <a:r>
              <a:rPr lang="de-CH" sz="2000" dirty="0" smtClean="0"/>
              <a:t>2018/19 plus …</a:t>
            </a:r>
          </a:p>
        </p:txBody>
      </p:sp>
      <p:sp>
        <p:nvSpPr>
          <p:cNvPr id="4100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6468894" y="6336691"/>
            <a:ext cx="2447658" cy="247650"/>
          </a:xfrm>
          <a:noFill/>
        </p:spPr>
        <p:txBody>
          <a:bodyPr/>
          <a:lstStyle/>
          <a:p>
            <a:r>
              <a:rPr lang="de-CH" smtClean="0"/>
              <a:t>Elternabend 1. Klasse Input GL</a:t>
            </a:r>
            <a:endParaRPr lang="de-CH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269302" y="1181275"/>
            <a:ext cx="8414973" cy="2515587"/>
            <a:chOff x="269302" y="1163691"/>
            <a:chExt cx="8414973" cy="2515587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6898786" y="1163691"/>
              <a:ext cx="1785489" cy="771043"/>
              <a:chOff x="6898786" y="1163691"/>
              <a:chExt cx="1785489" cy="771043"/>
            </a:xfrm>
          </p:grpSpPr>
          <p:sp>
            <p:nvSpPr>
              <p:cNvPr id="20" name="Textfeld 19"/>
              <p:cNvSpPr txBox="1"/>
              <p:nvPr/>
            </p:nvSpPr>
            <p:spPr>
              <a:xfrm>
                <a:off x="6898786" y="1442291"/>
                <a:ext cx="1785489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rgbClr val="99FF66"/>
                    </a:solidFill>
                  </a:rPr>
                  <a:t>ICT/Medien Nutzung</a:t>
                </a:r>
                <a:br>
                  <a:rPr lang="de-CH" sz="1300" dirty="0" smtClean="0">
                    <a:solidFill>
                      <a:srgbClr val="99FF66"/>
                    </a:solidFill>
                  </a:rPr>
                </a:br>
                <a:r>
                  <a:rPr lang="de-CH" sz="1300" dirty="0" smtClean="0">
                    <a:solidFill>
                      <a:srgbClr val="99FF66"/>
                    </a:solidFill>
                  </a:rPr>
                  <a:t>Ausbildung </a:t>
                </a:r>
                <a:endParaRPr lang="de-CH" sz="1300" dirty="0">
                  <a:solidFill>
                    <a:srgbClr val="99FF66"/>
                  </a:solidFill>
                </a:endParaRP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7599469" y="1163691"/>
                <a:ext cx="401234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rgbClr val="99FF66"/>
                    </a:solidFill>
                  </a:rPr>
                  <a:t>Z1</a:t>
                </a:r>
                <a:endParaRPr lang="de-CH" sz="1300" b="1" dirty="0">
                  <a:solidFill>
                    <a:srgbClr val="99FF66"/>
                  </a:solidFill>
                </a:endParaRP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6299077" y="2893450"/>
              <a:ext cx="1785490" cy="785828"/>
              <a:chOff x="4683404" y="3517309"/>
              <a:chExt cx="1785490" cy="785828"/>
            </a:xfrm>
          </p:grpSpPr>
          <p:sp>
            <p:nvSpPr>
              <p:cNvPr id="29" name="Textfeld 28"/>
              <p:cNvSpPr txBox="1"/>
              <p:nvPr/>
            </p:nvSpPr>
            <p:spPr>
              <a:xfrm>
                <a:off x="4683404" y="3810694"/>
                <a:ext cx="1785490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rgbClr val="99FF66"/>
                    </a:solidFill>
                  </a:rPr>
                  <a:t>Musik, Kunst</a:t>
                </a:r>
              </a:p>
              <a:p>
                <a:pPr algn="ctr"/>
                <a:r>
                  <a:rPr lang="de-CH" sz="1300" dirty="0" smtClean="0">
                    <a:solidFill>
                      <a:srgbClr val="99FF66"/>
                    </a:solidFill>
                  </a:rPr>
                  <a:t>Theater</a:t>
                </a:r>
                <a:endParaRPr lang="de-CH" sz="1300" dirty="0">
                  <a:solidFill>
                    <a:srgbClr val="99FF66"/>
                  </a:solidFill>
                </a:endParaRP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5421390" y="3517309"/>
                <a:ext cx="386336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rgbClr val="99FF66"/>
                    </a:solidFill>
                  </a:rPr>
                  <a:t>P2</a:t>
                </a:r>
                <a:endParaRPr lang="de-CH" sz="1300" b="1" dirty="0">
                  <a:solidFill>
                    <a:srgbClr val="99FF66"/>
                  </a:solidFill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4418743" y="2928571"/>
              <a:ext cx="1785490" cy="746725"/>
              <a:chOff x="4683404" y="2712506"/>
              <a:chExt cx="1785490" cy="746725"/>
            </a:xfrm>
          </p:grpSpPr>
          <p:sp>
            <p:nvSpPr>
              <p:cNvPr id="17" name="Textfeld 16"/>
              <p:cNvSpPr txBox="1"/>
              <p:nvPr/>
            </p:nvSpPr>
            <p:spPr>
              <a:xfrm>
                <a:off x="4683404" y="2966788"/>
                <a:ext cx="1785490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rgbClr val="99FF66"/>
                    </a:solidFill>
                  </a:rPr>
                  <a:t>Bewegung, Sport</a:t>
                </a:r>
              </a:p>
              <a:p>
                <a:pPr algn="ctr"/>
                <a:r>
                  <a:rPr lang="de-CH" sz="1300" dirty="0" smtClean="0">
                    <a:solidFill>
                      <a:srgbClr val="99FF66"/>
                    </a:solidFill>
                  </a:rPr>
                  <a:t>Gesundheit</a:t>
                </a:r>
                <a:endParaRPr lang="de-CH" sz="1300" dirty="0">
                  <a:solidFill>
                    <a:srgbClr val="99FF66"/>
                  </a:solidFill>
                </a:endParaRP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5425162" y="2712506"/>
                <a:ext cx="401234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rgbClr val="99FF66"/>
                    </a:solidFill>
                  </a:rPr>
                  <a:t>P1</a:t>
                </a:r>
                <a:endParaRPr lang="de-CH" sz="1300" b="1" dirty="0">
                  <a:solidFill>
                    <a:srgbClr val="99FF66"/>
                  </a:solidFill>
                </a:endParaRP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269302" y="1191669"/>
              <a:ext cx="1722091" cy="782033"/>
              <a:chOff x="269302" y="1191669"/>
              <a:chExt cx="1722091" cy="782033"/>
            </a:xfrm>
          </p:grpSpPr>
          <p:sp>
            <p:nvSpPr>
              <p:cNvPr id="5" name="Textfeld 4"/>
              <p:cNvSpPr txBox="1"/>
              <p:nvPr/>
            </p:nvSpPr>
            <p:spPr>
              <a:xfrm>
                <a:off x="269302" y="1481259"/>
                <a:ext cx="1722091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rgbClr val="FFFF99"/>
                    </a:solidFill>
                  </a:rPr>
                  <a:t>Unterrichts-entwicklung</a:t>
                </a:r>
                <a:endParaRPr lang="de-CH" sz="13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907808" y="1191669"/>
                <a:ext cx="401234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rgbClr val="FFFF99"/>
                    </a:solidFill>
                  </a:rPr>
                  <a:t>S1</a:t>
                </a:r>
                <a:endParaRPr lang="de-CH" sz="1300" b="1" dirty="0">
                  <a:solidFill>
                    <a:srgbClr val="FFFF99"/>
                  </a:solidFill>
                </a:endParaRPr>
              </a:p>
            </p:txBody>
          </p:sp>
        </p:grpSp>
        <p:grpSp>
          <p:nvGrpSpPr>
            <p:cNvPr id="6" name="Gruppieren 5"/>
            <p:cNvGrpSpPr/>
            <p:nvPr/>
          </p:nvGrpSpPr>
          <p:grpSpPr>
            <a:xfrm>
              <a:off x="2541201" y="2923673"/>
              <a:ext cx="1780014" cy="751623"/>
              <a:chOff x="2502399" y="3523342"/>
              <a:chExt cx="1780014" cy="751623"/>
            </a:xfrm>
          </p:grpSpPr>
          <p:sp>
            <p:nvSpPr>
              <p:cNvPr id="27" name="Textfeld 26"/>
              <p:cNvSpPr txBox="1"/>
              <p:nvPr/>
            </p:nvSpPr>
            <p:spPr>
              <a:xfrm>
                <a:off x="2502399" y="3782522"/>
                <a:ext cx="1780014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chemeClr val="bg1"/>
                    </a:solidFill>
                  </a:rPr>
                  <a:t>Teamentwicklung</a:t>
                </a:r>
                <a:br>
                  <a:rPr lang="de-CH" sz="1300" dirty="0" smtClean="0">
                    <a:solidFill>
                      <a:schemeClr val="bg1"/>
                    </a:solidFill>
                  </a:rPr>
                </a:br>
                <a:r>
                  <a:rPr lang="de-CH" sz="1300" dirty="0" smtClean="0">
                    <a:solidFill>
                      <a:schemeClr val="bg1"/>
                    </a:solidFill>
                  </a:rPr>
                  <a:t>i/e Zusammenarbeit</a:t>
                </a:r>
                <a:endParaRPr lang="de-CH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3177013" y="3523342"/>
                <a:ext cx="432926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chemeClr val="bg1"/>
                    </a:solidFill>
                  </a:rPr>
                  <a:t>B2</a:t>
                </a:r>
                <a:endParaRPr lang="de-CH" sz="13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uppieren 6"/>
            <p:cNvGrpSpPr/>
            <p:nvPr/>
          </p:nvGrpSpPr>
          <p:grpSpPr>
            <a:xfrm>
              <a:off x="658183" y="2913347"/>
              <a:ext cx="1785490" cy="750156"/>
              <a:chOff x="2496923" y="2739108"/>
              <a:chExt cx="1785490" cy="750156"/>
            </a:xfrm>
          </p:grpSpPr>
          <p:sp>
            <p:nvSpPr>
              <p:cNvPr id="15" name="Textfeld 14"/>
              <p:cNvSpPr txBox="1"/>
              <p:nvPr/>
            </p:nvSpPr>
            <p:spPr>
              <a:xfrm>
                <a:off x="2496923" y="2996821"/>
                <a:ext cx="1785490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chemeClr val="bg1"/>
                    </a:solidFill>
                  </a:rPr>
                  <a:t>Quartier-</a:t>
                </a:r>
              </a:p>
              <a:p>
                <a:pPr algn="ctr"/>
                <a:r>
                  <a:rPr lang="de-CH" sz="1300" dirty="0" smtClean="0">
                    <a:solidFill>
                      <a:schemeClr val="bg1"/>
                    </a:solidFill>
                  </a:rPr>
                  <a:t>Miteinbezug</a:t>
                </a:r>
                <a:endParaRPr lang="de-CH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222843" y="2739108"/>
                <a:ext cx="401234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chemeClr val="bg1"/>
                    </a:solidFill>
                  </a:rPr>
                  <a:t>B1</a:t>
                </a:r>
                <a:endParaRPr lang="de-CH" sz="13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269302" y="2030296"/>
              <a:ext cx="1703963" cy="779236"/>
              <a:chOff x="269302" y="2030296"/>
              <a:chExt cx="1703963" cy="779236"/>
            </a:xfrm>
          </p:grpSpPr>
          <p:sp>
            <p:nvSpPr>
              <p:cNvPr id="35" name="Textfeld 34"/>
              <p:cNvSpPr txBox="1"/>
              <p:nvPr/>
            </p:nvSpPr>
            <p:spPr>
              <a:xfrm>
                <a:off x="269302" y="2317089"/>
                <a:ext cx="1703963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rgbClr val="FFFF99"/>
                    </a:solidFill>
                  </a:rPr>
                  <a:t>verbindende Jahres-Schwerpunkthemen</a:t>
                </a:r>
                <a:endParaRPr lang="de-CH" sz="13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922706" y="2030296"/>
                <a:ext cx="386336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rgbClr val="FFFF99"/>
                    </a:solidFill>
                  </a:rPr>
                  <a:t>S2</a:t>
                </a:r>
                <a:endParaRPr lang="de-CH" sz="1300" b="1" dirty="0">
                  <a:solidFill>
                    <a:srgbClr val="FFFF99"/>
                  </a:solidFill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6898785" y="2011501"/>
              <a:ext cx="1785489" cy="762477"/>
              <a:chOff x="6898785" y="2011501"/>
              <a:chExt cx="1785489" cy="762477"/>
            </a:xfrm>
          </p:grpSpPr>
          <p:sp>
            <p:nvSpPr>
              <p:cNvPr id="31" name="Textfeld 30"/>
              <p:cNvSpPr txBox="1"/>
              <p:nvPr/>
            </p:nvSpPr>
            <p:spPr>
              <a:xfrm>
                <a:off x="6898785" y="2281535"/>
                <a:ext cx="1785489" cy="49244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dirty="0" smtClean="0">
                    <a:solidFill>
                      <a:schemeClr val="bg1"/>
                    </a:solidFill>
                  </a:rPr>
                  <a:t>Kommunikation</a:t>
                </a:r>
              </a:p>
              <a:p>
                <a:pPr algn="ctr"/>
                <a:r>
                  <a:rPr lang="de-CH" sz="1300" dirty="0">
                    <a:solidFill>
                      <a:schemeClr val="bg1"/>
                    </a:solidFill>
                  </a:rPr>
                  <a:t>e</a:t>
                </a:r>
                <a:r>
                  <a:rPr lang="de-CH" sz="1300" dirty="0" smtClean="0">
                    <a:solidFill>
                      <a:schemeClr val="bg1"/>
                    </a:solidFill>
                  </a:rPr>
                  <a:t>ffizient / proaktiv</a:t>
                </a:r>
                <a:endParaRPr lang="de-CH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7582971" y="2011501"/>
                <a:ext cx="386336" cy="29238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300" b="1" dirty="0" smtClean="0">
                    <a:solidFill>
                      <a:schemeClr val="bg1"/>
                    </a:solidFill>
                  </a:rPr>
                  <a:t>Z2</a:t>
                </a:r>
                <a:endParaRPr lang="de-CH" sz="13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Gruppieren 29"/>
          <p:cNvGrpSpPr/>
          <p:nvPr/>
        </p:nvGrpSpPr>
        <p:grpSpPr>
          <a:xfrm>
            <a:off x="1973265" y="1663352"/>
            <a:ext cx="4910152" cy="1070244"/>
            <a:chOff x="2224667" y="2360547"/>
            <a:chExt cx="4979021" cy="1070244"/>
          </a:xfrm>
        </p:grpSpPr>
        <p:sp>
          <p:nvSpPr>
            <p:cNvPr id="33" name="Sechseck 32"/>
            <p:cNvSpPr/>
            <p:nvPr/>
          </p:nvSpPr>
          <p:spPr>
            <a:xfrm>
              <a:off x="2224667" y="2360547"/>
              <a:ext cx="4979021" cy="1070244"/>
            </a:xfrm>
            <a:prstGeom prst="hex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553629" y="2430580"/>
              <a:ext cx="42263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000" b="1" u="sng" dirty="0" smtClean="0">
                  <a:solidFill>
                    <a:schemeClr val="bg1"/>
                  </a:solidFill>
                </a:rPr>
                <a:t>S</a:t>
              </a:r>
              <a:r>
                <a:rPr lang="de-CH" sz="2000" b="1" dirty="0" smtClean="0">
                  <a:solidFill>
                    <a:schemeClr val="bg1"/>
                  </a:solidFill>
                </a:rPr>
                <a:t>chule </a:t>
              </a:r>
              <a:r>
                <a:rPr lang="de-CH" sz="2000" b="1" u="sng" dirty="0" smtClean="0">
                  <a:solidFill>
                    <a:schemeClr val="bg1"/>
                  </a:solidFill>
                </a:rPr>
                <a:t>B</a:t>
              </a:r>
              <a:r>
                <a:rPr lang="de-CH" sz="2000" b="1" dirty="0" smtClean="0">
                  <a:solidFill>
                    <a:schemeClr val="bg1"/>
                  </a:solidFill>
                </a:rPr>
                <a:t>ühl – am </a:t>
              </a:r>
              <a:r>
                <a:rPr lang="de-CH" sz="2000" b="1" u="sng" dirty="0" smtClean="0">
                  <a:solidFill>
                    <a:schemeClr val="bg1"/>
                  </a:solidFill>
                </a:rPr>
                <a:t>P</a:t>
              </a:r>
              <a:r>
                <a:rPr lang="de-CH" sz="2000" b="1" dirty="0" smtClean="0">
                  <a:solidFill>
                    <a:schemeClr val="bg1"/>
                  </a:solidFill>
                </a:rPr>
                <a:t>uls der </a:t>
              </a:r>
              <a:r>
                <a:rPr lang="de-CH" sz="2000" b="1" u="sng" dirty="0" smtClean="0">
                  <a:solidFill>
                    <a:schemeClr val="bg1"/>
                  </a:solidFill>
                </a:rPr>
                <a:t>Z</a:t>
              </a:r>
              <a:r>
                <a:rPr lang="de-CH" sz="2000" b="1" dirty="0" smtClean="0">
                  <a:solidFill>
                    <a:schemeClr val="bg1"/>
                  </a:solidFill>
                </a:rPr>
                <a:t>eit</a:t>
              </a:r>
            </a:p>
            <a:p>
              <a:pPr algn="ctr"/>
              <a:r>
                <a:rPr lang="de-CH" dirty="0" smtClean="0">
                  <a:solidFill>
                    <a:srgbClr val="99FF66"/>
                  </a:solidFill>
                </a:rPr>
                <a:t>Das pädagogische Profil</a:t>
              </a:r>
            </a:p>
            <a:p>
              <a:pPr algn="ctr"/>
              <a:r>
                <a:rPr lang="de-CH" dirty="0" smtClean="0">
                  <a:solidFill>
                    <a:srgbClr val="99FF66"/>
                  </a:solidFill>
                </a:rPr>
                <a:t>der Schule Bühl</a:t>
              </a:r>
              <a:endParaRPr lang="de-CH" dirty="0">
                <a:solidFill>
                  <a:srgbClr val="99FF66"/>
                </a:solidFill>
              </a:endParaRPr>
            </a:p>
          </p:txBody>
        </p:sp>
      </p:grpSp>
      <p:sp>
        <p:nvSpPr>
          <p:cNvPr id="56" name="Textfeld 55"/>
          <p:cNvSpPr txBox="1"/>
          <p:nvPr/>
        </p:nvSpPr>
        <p:spPr>
          <a:xfrm rot="21118082">
            <a:off x="323774" y="5260630"/>
            <a:ext cx="2233408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 smtClean="0">
                <a:solidFill>
                  <a:schemeClr val="accent1"/>
                </a:solidFill>
              </a:rPr>
              <a:t>Schulprogramm</a:t>
            </a:r>
          </a:p>
          <a:p>
            <a:pPr algn="ctr"/>
            <a:r>
              <a:rPr lang="de-CH" sz="2000" b="1" dirty="0" smtClean="0">
                <a:solidFill>
                  <a:schemeClr val="accent1"/>
                </a:solidFill>
              </a:rPr>
              <a:t>2019/20 - 2022</a:t>
            </a:r>
            <a:endParaRPr lang="de-CH" sz="2000" b="1" dirty="0">
              <a:solidFill>
                <a:schemeClr val="accent1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92788" y="3245549"/>
            <a:ext cx="2121470" cy="1602336"/>
            <a:chOff x="292788" y="3245549"/>
            <a:chExt cx="2121470" cy="1602336"/>
          </a:xfrm>
        </p:grpSpPr>
        <p:sp>
          <p:nvSpPr>
            <p:cNvPr id="55" name="Textfeld 54"/>
            <p:cNvSpPr txBox="1"/>
            <p:nvPr/>
          </p:nvSpPr>
          <p:spPr>
            <a:xfrm>
              <a:off x="292788" y="4447775"/>
              <a:ext cx="2121470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000" b="1" dirty="0" smtClean="0">
                  <a:solidFill>
                    <a:schemeClr val="accent1"/>
                  </a:solidFill>
                </a:rPr>
                <a:t>Lehrplan LP 21 </a:t>
              </a:r>
              <a:endParaRPr lang="de-CH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45" name="Pfeil nach rechts 44"/>
            <p:cNvSpPr/>
            <p:nvPr/>
          </p:nvSpPr>
          <p:spPr>
            <a:xfrm rot="16200000">
              <a:off x="-84477" y="3735741"/>
              <a:ext cx="1116188" cy="135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5792917" y="3057229"/>
            <a:ext cx="3438762" cy="2749031"/>
            <a:chOff x="5792917" y="3057229"/>
            <a:chExt cx="3438762" cy="2749031"/>
          </a:xfrm>
        </p:grpSpPr>
        <p:pic>
          <p:nvPicPr>
            <p:cNvPr id="51" name="Picture 3" descr="C:\Users\bh6bur\Desktop\Table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076" y="4539841"/>
              <a:ext cx="2385197" cy="126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feld 51"/>
            <p:cNvSpPr txBox="1"/>
            <p:nvPr/>
          </p:nvSpPr>
          <p:spPr>
            <a:xfrm>
              <a:off x="5792917" y="4174935"/>
              <a:ext cx="3438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b="1" u="sng" dirty="0" smtClean="0">
                  <a:solidFill>
                    <a:schemeClr val="accent1"/>
                  </a:solidFill>
                </a:rPr>
                <a:t>ICT-Konzept</a:t>
              </a:r>
              <a:r>
                <a:rPr lang="de-CH" sz="1600" dirty="0" smtClean="0">
                  <a:solidFill>
                    <a:schemeClr val="accent1"/>
                  </a:solidFill>
                </a:rPr>
                <a:t> / Einsatz Notebooks</a:t>
              </a:r>
              <a:endParaRPr lang="de-CH" sz="1600" dirty="0">
                <a:solidFill>
                  <a:schemeClr val="accent1"/>
                </a:solidFill>
              </a:endParaRPr>
            </a:p>
          </p:txBody>
        </p:sp>
        <p:sp>
          <p:nvSpPr>
            <p:cNvPr id="46" name="Pfeil nach rechts 45"/>
            <p:cNvSpPr/>
            <p:nvPr/>
          </p:nvSpPr>
          <p:spPr>
            <a:xfrm rot="16200000">
              <a:off x="7723874" y="3547421"/>
              <a:ext cx="1116188" cy="135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91258"/>
              </p:ext>
            </p:extLst>
          </p:nvPr>
        </p:nvGraphicFramePr>
        <p:xfrm>
          <a:off x="2841979" y="4278897"/>
          <a:ext cx="2382555" cy="2038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599">
                <a:tc>
                  <a:txBody>
                    <a:bodyPr/>
                    <a:lstStyle/>
                    <a:p>
                      <a:endParaRPr lang="de-CH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0" dirty="0" smtClean="0">
                          <a:solidFill>
                            <a:srgbClr val="99FF66"/>
                          </a:solidFill>
                        </a:rPr>
                        <a:t>LP21</a:t>
                      </a:r>
                      <a:endParaRPr lang="de-CH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dirty="0" smtClean="0">
                          <a:solidFill>
                            <a:srgbClr val="99FF66"/>
                          </a:solidFill>
                        </a:rPr>
                        <a:t>Div.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92">
                <a:tc>
                  <a:txBody>
                    <a:bodyPr/>
                    <a:lstStyle/>
                    <a:p>
                      <a:r>
                        <a:rPr lang="de-CH" sz="105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KiGa</a:t>
                      </a:r>
                      <a:r>
                        <a:rPr lang="de-CH" sz="105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1 / 2</a:t>
                      </a:r>
                      <a:endParaRPr lang="de-CH" sz="105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92">
                <a:tc>
                  <a:txBody>
                    <a:bodyPr/>
                    <a:lstStyle/>
                    <a:p>
                      <a:r>
                        <a:rPr lang="de-CH" sz="105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1.Klasse</a:t>
                      </a:r>
                      <a:endParaRPr lang="de-CH" sz="105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792">
                <a:tc>
                  <a:txBody>
                    <a:bodyPr/>
                    <a:lstStyle/>
                    <a:p>
                      <a:r>
                        <a:rPr lang="de-CH" sz="105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2.Klasse</a:t>
                      </a:r>
                      <a:endParaRPr lang="de-CH" sz="105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92">
                <a:tc>
                  <a:txBody>
                    <a:bodyPr/>
                    <a:lstStyle/>
                    <a:p>
                      <a:r>
                        <a:rPr lang="de-CH" sz="105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3.Klasse</a:t>
                      </a:r>
                      <a:endParaRPr lang="de-CH" sz="105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5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4.Klasse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5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5.Klasse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5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6.Klasse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6" name="Gruppieren 15"/>
          <p:cNvGrpSpPr/>
          <p:nvPr/>
        </p:nvGrpSpPr>
        <p:grpSpPr>
          <a:xfrm>
            <a:off x="2243104" y="1810921"/>
            <a:ext cx="3328034" cy="2826536"/>
            <a:chOff x="2243104" y="1810921"/>
            <a:chExt cx="3328034" cy="2826536"/>
          </a:xfrm>
        </p:grpSpPr>
        <p:sp>
          <p:nvSpPr>
            <p:cNvPr id="48" name="Pfeil nach rechts 47"/>
            <p:cNvSpPr/>
            <p:nvPr/>
          </p:nvSpPr>
          <p:spPr>
            <a:xfrm rot="13849190">
              <a:off x="908234" y="3145791"/>
              <a:ext cx="2826536" cy="1567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4" name="Pfeil nach rechts 43"/>
            <p:cNvSpPr/>
            <p:nvPr/>
          </p:nvSpPr>
          <p:spPr>
            <a:xfrm rot="14569714">
              <a:off x="3020098" y="3955797"/>
              <a:ext cx="595541" cy="141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3255075" y="3988982"/>
              <a:ext cx="23160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b="1" dirty="0" smtClean="0">
                  <a:solidFill>
                    <a:schemeClr val="accent1"/>
                  </a:solidFill>
                </a:rPr>
                <a:t>Jahrgangsteams</a:t>
              </a:r>
              <a:endParaRPr lang="de-CH" sz="1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00726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145" y="57431"/>
            <a:ext cx="8229600" cy="1143000"/>
          </a:xfrm>
        </p:spPr>
        <p:txBody>
          <a:bodyPr/>
          <a:lstStyle/>
          <a:p>
            <a:r>
              <a:rPr lang="de-CH" dirty="0" smtClean="0"/>
              <a:t>Betreuung an der Schule Bühl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86" y="2136749"/>
            <a:ext cx="5698718" cy="3961502"/>
          </a:xfrm>
        </p:spPr>
      </p:pic>
      <p:graphicFrame>
        <p:nvGraphicFramePr>
          <p:cNvPr id="5" name="Inhaltsplatzhalter 6"/>
          <p:cNvGraphicFramePr>
            <a:graphicFrameLocks/>
          </p:cNvGraphicFramePr>
          <p:nvPr>
            <p:extLst/>
          </p:nvPr>
        </p:nvGraphicFramePr>
        <p:xfrm>
          <a:off x="467544" y="399828"/>
          <a:ext cx="6480720" cy="182880"/>
        </p:xfrm>
        <a:graphic>
          <a:graphicData uri="http://schemas.openxmlformats.org/drawingml/2006/table">
            <a:tbl>
              <a:tblPr/>
              <a:tblGrid>
                <a:gridCol w="1899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35890" indent="-135890">
                        <a:spcAft>
                          <a:spcPts val="0"/>
                        </a:spcAft>
                      </a:pP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2123729" y="2384804"/>
            <a:ext cx="1970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>
                <a:solidFill>
                  <a:srgbClr val="FFC000"/>
                </a:solidFill>
              </a:rPr>
              <a:t>Horteria</a:t>
            </a:r>
            <a:r>
              <a:rPr lang="de-CH" sz="1600" dirty="0" smtClean="0">
                <a:solidFill>
                  <a:srgbClr val="FFC000"/>
                </a:solidFill>
              </a:rPr>
              <a:t> Bühl</a:t>
            </a:r>
          </a:p>
          <a:p>
            <a:r>
              <a:rPr lang="de-CH" sz="1600" dirty="0" smtClean="0">
                <a:solidFill>
                  <a:srgbClr val="FFC000"/>
                </a:solidFill>
              </a:rPr>
              <a:t>Mittaghort Bühl 3</a:t>
            </a:r>
          </a:p>
          <a:p>
            <a:r>
              <a:rPr lang="de-CH" sz="1600" dirty="0" smtClean="0">
                <a:solidFill>
                  <a:srgbClr val="FFC000"/>
                </a:solidFill>
              </a:rPr>
              <a:t>Morgentisch Bühl 4</a:t>
            </a:r>
            <a:endParaRPr lang="de-CH" sz="1600" dirty="0">
              <a:solidFill>
                <a:srgbClr val="FFC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000274" y="349618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>
                <a:solidFill>
                  <a:srgbClr val="0070C0"/>
                </a:solidFill>
              </a:rPr>
              <a:t>Horte </a:t>
            </a:r>
            <a:r>
              <a:rPr lang="de-CH" sz="1600" dirty="0" err="1" smtClean="0">
                <a:solidFill>
                  <a:srgbClr val="0070C0"/>
                </a:solidFill>
              </a:rPr>
              <a:t>Meiliweg</a:t>
            </a:r>
            <a:endParaRPr lang="de-CH" sz="1600" dirty="0">
              <a:solidFill>
                <a:srgbClr val="0070C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944490" y="3420075"/>
            <a:ext cx="171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>
                <a:solidFill>
                  <a:srgbClr val="00B050"/>
                </a:solidFill>
              </a:rPr>
              <a:t>Horteria</a:t>
            </a:r>
            <a:r>
              <a:rPr lang="de-CH" sz="1600" dirty="0" smtClean="0">
                <a:solidFill>
                  <a:srgbClr val="00B050"/>
                </a:solidFill>
              </a:rPr>
              <a:t> Steinstrasse</a:t>
            </a:r>
            <a:endParaRPr lang="de-CH" sz="1600" dirty="0">
              <a:solidFill>
                <a:srgbClr val="00B05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788024" y="4941168"/>
            <a:ext cx="2013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>
                <a:solidFill>
                  <a:srgbClr val="FF0000"/>
                </a:solidFill>
              </a:rPr>
              <a:t>Horteria</a:t>
            </a:r>
            <a:r>
              <a:rPr lang="de-CH" sz="1600" dirty="0" smtClean="0">
                <a:solidFill>
                  <a:srgbClr val="FF0000"/>
                </a:solidFill>
              </a:rPr>
              <a:t> Talwiesen</a:t>
            </a:r>
            <a:endParaRPr lang="de-CH" sz="16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195388" y="3774721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>
                <a:solidFill>
                  <a:srgbClr val="FFFF00"/>
                </a:solidFill>
              </a:rPr>
              <a:t>Hort </a:t>
            </a:r>
            <a:r>
              <a:rPr lang="de-CH" sz="1600" dirty="0">
                <a:solidFill>
                  <a:srgbClr val="FFFF00"/>
                </a:solidFill>
              </a:rPr>
              <a:t>T</a:t>
            </a:r>
            <a:r>
              <a:rPr lang="de-CH" sz="1600" dirty="0" smtClean="0">
                <a:solidFill>
                  <a:srgbClr val="FFFF00"/>
                </a:solidFill>
              </a:rPr>
              <a:t>iergarten</a:t>
            </a:r>
            <a:endParaRPr lang="de-CH" sz="1600" dirty="0">
              <a:solidFill>
                <a:srgbClr val="FFFF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847247" y="2204864"/>
            <a:ext cx="940777" cy="57606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Ellipse 19"/>
          <p:cNvSpPr/>
          <p:nvPr/>
        </p:nvSpPr>
        <p:spPr>
          <a:xfrm>
            <a:off x="4499040" y="2771623"/>
            <a:ext cx="940777" cy="57606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Ellipse 20"/>
          <p:cNvSpPr/>
          <p:nvPr/>
        </p:nvSpPr>
        <p:spPr>
          <a:xfrm>
            <a:off x="5962636" y="2796820"/>
            <a:ext cx="940777" cy="5760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Ellipse 21"/>
          <p:cNvSpPr/>
          <p:nvPr/>
        </p:nvSpPr>
        <p:spPr>
          <a:xfrm>
            <a:off x="3740623" y="4860246"/>
            <a:ext cx="940777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Ellipse 22"/>
          <p:cNvSpPr/>
          <p:nvPr/>
        </p:nvSpPr>
        <p:spPr>
          <a:xfrm>
            <a:off x="1592651" y="3651857"/>
            <a:ext cx="602737" cy="57606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93794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322" y="49187"/>
            <a:ext cx="8229600" cy="1143000"/>
          </a:xfrm>
        </p:spPr>
        <p:txBody>
          <a:bodyPr/>
          <a:lstStyle/>
          <a:p>
            <a:r>
              <a:rPr lang="de-CH" dirty="0" smtClean="0"/>
              <a:t>Betreuung an der Schule Bühl</a:t>
            </a:r>
            <a:endParaRPr lang="de-CH" dirty="0"/>
          </a:p>
        </p:txBody>
      </p:sp>
      <p:graphicFrame>
        <p:nvGraphicFramePr>
          <p:cNvPr id="5" name="Inhaltsplatzhalter 6"/>
          <p:cNvGraphicFramePr>
            <a:graphicFrameLocks/>
          </p:cNvGraphicFramePr>
          <p:nvPr>
            <p:extLst/>
          </p:nvPr>
        </p:nvGraphicFramePr>
        <p:xfrm>
          <a:off x="539552" y="620687"/>
          <a:ext cx="6480720" cy="182880"/>
        </p:xfrm>
        <a:graphic>
          <a:graphicData uri="http://schemas.openxmlformats.org/drawingml/2006/table">
            <a:tbl>
              <a:tblPr/>
              <a:tblGrid>
                <a:gridCol w="1899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308">
                <a:tc>
                  <a:txBody>
                    <a:bodyPr/>
                    <a:lstStyle/>
                    <a:p>
                      <a:pPr marL="135890" indent="-135890">
                        <a:spcAft>
                          <a:spcPts val="0"/>
                        </a:spcAft>
                      </a:pP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sz="2400" dirty="0" smtClean="0"/>
              <a:t>Was ist neu in diesem Schuljahr:</a:t>
            </a:r>
          </a:p>
          <a:p>
            <a:r>
              <a:rPr lang="de-CH" sz="2400" dirty="0" smtClean="0"/>
              <a:t>Einführung Konzept «Kinderrestaurant», bei uns «</a:t>
            </a:r>
            <a:r>
              <a:rPr lang="de-CH" sz="2400" dirty="0" err="1" smtClean="0"/>
              <a:t>Horteria</a:t>
            </a:r>
            <a:r>
              <a:rPr lang="de-CH" sz="2400" dirty="0" smtClean="0"/>
              <a:t>» genannt, in den Horten Steinstrasse</a:t>
            </a:r>
          </a:p>
          <a:p>
            <a:r>
              <a:rPr lang="de-CH" sz="2400" dirty="0" smtClean="0"/>
              <a:t>Weiterentwicklung der </a:t>
            </a:r>
            <a:r>
              <a:rPr lang="de-CH" sz="2400" dirty="0" err="1" smtClean="0"/>
              <a:t>Horterias</a:t>
            </a:r>
            <a:r>
              <a:rPr lang="de-CH" sz="2400" dirty="0" smtClean="0"/>
              <a:t> Bühl und Talwiesen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778" y="1192187"/>
            <a:ext cx="2836553" cy="18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940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114" y="58336"/>
            <a:ext cx="8229600" cy="1143000"/>
          </a:xfrm>
        </p:spPr>
        <p:txBody>
          <a:bodyPr/>
          <a:lstStyle/>
          <a:p>
            <a:r>
              <a:rPr lang="de-CH" dirty="0" smtClean="0"/>
              <a:t>Betreuung an der Schule Bühl</a:t>
            </a:r>
            <a:endParaRPr lang="de-CH" dirty="0"/>
          </a:p>
        </p:txBody>
      </p:sp>
      <p:graphicFrame>
        <p:nvGraphicFramePr>
          <p:cNvPr id="5" name="Inhaltsplatzhalter 6"/>
          <p:cNvGraphicFramePr>
            <a:graphicFrameLocks/>
          </p:cNvGraphicFramePr>
          <p:nvPr>
            <p:extLst/>
          </p:nvPr>
        </p:nvGraphicFramePr>
        <p:xfrm>
          <a:off x="539552" y="446956"/>
          <a:ext cx="6480720" cy="182880"/>
        </p:xfrm>
        <a:graphic>
          <a:graphicData uri="http://schemas.openxmlformats.org/drawingml/2006/table">
            <a:tbl>
              <a:tblPr/>
              <a:tblGrid>
                <a:gridCol w="1899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35890" indent="-135890">
                        <a:spcAft>
                          <a:spcPts val="0"/>
                        </a:spcAft>
                      </a:pP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75306" y="1472373"/>
            <a:ext cx="7859216" cy="45210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2600" dirty="0" smtClean="0"/>
              <a:t>Ihre Ansprechpartner:</a:t>
            </a:r>
          </a:p>
          <a:p>
            <a:r>
              <a:rPr lang="de-CH" sz="2600" dirty="0" smtClean="0"/>
              <a:t>Bei Fragen zum Hortalltag: das Hortpersonal</a:t>
            </a:r>
          </a:p>
          <a:p>
            <a:r>
              <a:rPr lang="de-CH" sz="2600" dirty="0" smtClean="0"/>
              <a:t>Zuständigkeiten der Leitungen Betreuung:</a:t>
            </a:r>
          </a:p>
          <a:p>
            <a:pPr marL="0" indent="0">
              <a:buNone/>
            </a:pPr>
            <a:r>
              <a:rPr lang="de-CH" sz="2600" dirty="0" smtClean="0"/>
              <a:t>Horte Bühl/Bühl 3/Steinstrasse/Tiergarten: Holger Herbst</a:t>
            </a:r>
          </a:p>
          <a:p>
            <a:pPr marL="0" indent="0">
              <a:buNone/>
            </a:pPr>
            <a:r>
              <a:rPr lang="de-CH" sz="2600" dirty="0" smtClean="0"/>
              <a:t>Horte </a:t>
            </a:r>
            <a:r>
              <a:rPr lang="de-CH" sz="2600" dirty="0" err="1" smtClean="0"/>
              <a:t>Meiliweg</a:t>
            </a:r>
            <a:r>
              <a:rPr lang="de-CH" sz="2600" dirty="0" smtClean="0"/>
              <a:t> / Talwiesen: Alexandra von Albert</a:t>
            </a:r>
          </a:p>
          <a:p>
            <a:r>
              <a:rPr lang="de-CH" sz="2600" dirty="0" smtClean="0"/>
              <a:t>Bei Fragen zur Hortanmeldung: H. Herbst</a:t>
            </a:r>
          </a:p>
          <a:p>
            <a:r>
              <a:rPr lang="de-CH" sz="2600" dirty="0" smtClean="0"/>
              <a:t>Einreichung von Änderungen der Betreuung: 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600" dirty="0" smtClean="0"/>
              <a:t>unter Einhaltung der Fristen selbstständig elektronisch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600" dirty="0" smtClean="0"/>
              <a:t>kurzfristiger Mehrbedarf via Formular an H. Herbst</a:t>
            </a:r>
          </a:p>
          <a:p>
            <a:r>
              <a:rPr lang="de-CH" sz="2600" dirty="0" smtClean="0"/>
              <a:t>Unmögliches machen wir sofort, Wunder dauern etwas länger</a:t>
            </a:r>
            <a:endParaRPr lang="de-CH" sz="2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15365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31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 Gesichter der Schule…</a:t>
            </a:r>
            <a:endParaRPr lang="de-CH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200" y="1772816"/>
            <a:ext cx="8201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…. stellen sich kurz vor</a:t>
            </a:r>
          </a:p>
          <a:p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Lehrpersonen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Geschäftsleitung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78636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Klassenlehrpersonen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3200" b="1" dirty="0" smtClean="0"/>
              <a:t>1a</a:t>
            </a:r>
            <a:r>
              <a:rPr lang="de-CH" sz="2000" dirty="0" smtClean="0"/>
              <a:t>		Andreas Vosseler		2. Stock, Zimmer 207</a:t>
            </a:r>
          </a:p>
          <a:p>
            <a:pPr marL="0" indent="0">
              <a:buNone/>
            </a:pPr>
            <a:r>
              <a:rPr lang="de-CH" sz="2000" dirty="0"/>
              <a:t>	</a:t>
            </a:r>
            <a:r>
              <a:rPr lang="de-CH" sz="2000" dirty="0" smtClean="0"/>
              <a:t>	Doris von </a:t>
            </a:r>
            <a:r>
              <a:rPr lang="de-CH" sz="2000" dirty="0" err="1" smtClean="0"/>
              <a:t>Stockar</a:t>
            </a:r>
            <a:endParaRPr lang="de-CH" sz="2000" dirty="0" smtClean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3200" b="1" dirty="0" smtClean="0"/>
              <a:t>1b</a:t>
            </a:r>
            <a:r>
              <a:rPr lang="de-CH" sz="2000" dirty="0" smtClean="0"/>
              <a:t>		Beat Bürki			2. Stock, Zimmer 206</a:t>
            </a:r>
          </a:p>
          <a:p>
            <a:pPr marL="0" indent="0">
              <a:buNone/>
            </a:pPr>
            <a:r>
              <a:rPr lang="de-CH" sz="2000" dirty="0"/>
              <a:t>	</a:t>
            </a:r>
            <a:r>
              <a:rPr lang="de-CH" sz="2000" dirty="0" smtClean="0"/>
              <a:t>	Nina Handschin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3200" b="1" dirty="0" smtClean="0"/>
              <a:t>1c</a:t>
            </a:r>
            <a:r>
              <a:rPr lang="de-CH" sz="2000" dirty="0" smtClean="0"/>
              <a:t>		Michael Hinnen			1. Stock, Zimmer 103</a:t>
            </a:r>
          </a:p>
        </p:txBody>
      </p:sp>
    </p:spTree>
    <p:extLst>
      <p:ext uri="{BB962C8B-B14F-4D97-AF65-F5344CB8AC3E}">
        <p14:creationId xmlns:p14="http://schemas.microsoft.com/office/powerpoint/2010/main" val="1945724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Fachpersonen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320" y="1444252"/>
            <a:ext cx="8524875" cy="4585356"/>
          </a:xfrm>
        </p:spPr>
        <p:txBody>
          <a:bodyPr/>
          <a:lstStyle/>
          <a:p>
            <a:r>
              <a:rPr lang="de-CH" dirty="0" smtClean="0"/>
              <a:t>Ruth Schmid		</a:t>
            </a:r>
            <a:r>
              <a:rPr lang="de-CH" dirty="0" err="1" smtClean="0"/>
              <a:t>DaZ</a:t>
            </a:r>
            <a:r>
              <a:rPr lang="de-CH" dirty="0" smtClean="0"/>
              <a:t>		1. Stock, Zimmer 108</a:t>
            </a:r>
          </a:p>
          <a:p>
            <a:pPr>
              <a:spcBef>
                <a:spcPts val="2400"/>
              </a:spcBef>
            </a:pPr>
            <a:r>
              <a:rPr lang="de-CH" dirty="0" smtClean="0"/>
              <a:t>Vreni Fischer		IF		</a:t>
            </a:r>
          </a:p>
          <a:p>
            <a:pPr marL="0" indent="0">
              <a:buNone/>
            </a:pPr>
            <a:r>
              <a:rPr lang="de-CH" dirty="0"/>
              <a:t> </a:t>
            </a:r>
            <a:r>
              <a:rPr lang="de-CH" dirty="0" smtClean="0"/>
              <a:t>  Eva Stegmaier		IF		EG, Zimmer 13</a:t>
            </a:r>
          </a:p>
          <a:p>
            <a:pPr>
              <a:spcBef>
                <a:spcPts val="2400"/>
              </a:spcBef>
            </a:pPr>
            <a:r>
              <a:rPr lang="de-CH" dirty="0" smtClean="0"/>
              <a:t>Pascal Claude		BF		1. Stock, Zimmer 101</a:t>
            </a:r>
          </a:p>
          <a:p>
            <a:pPr>
              <a:spcBef>
                <a:spcPts val="2400"/>
              </a:spcBef>
            </a:pPr>
            <a:r>
              <a:rPr lang="de-CH" dirty="0" smtClean="0"/>
              <a:t>Anna Hasler		Logopädie	</a:t>
            </a:r>
          </a:p>
          <a:p>
            <a:pPr marL="0" indent="0">
              <a:buNone/>
            </a:pPr>
            <a:r>
              <a:rPr lang="de-CH" dirty="0"/>
              <a:t> </a:t>
            </a:r>
            <a:r>
              <a:rPr lang="de-CH" dirty="0" smtClean="0"/>
              <a:t>  Kathrin Schrott		Logopädie	2. Stock, Zimmer 208</a:t>
            </a:r>
          </a:p>
          <a:p>
            <a:pPr>
              <a:spcBef>
                <a:spcPts val="2400"/>
              </a:spcBef>
            </a:pPr>
            <a:r>
              <a:rPr lang="de-CH" dirty="0" smtClean="0"/>
              <a:t>Maja </a:t>
            </a:r>
            <a:r>
              <a:rPr lang="de-CH" dirty="0" err="1" smtClean="0"/>
              <a:t>Joss</a:t>
            </a:r>
            <a:r>
              <a:rPr lang="de-CH" dirty="0" smtClean="0"/>
              <a:t>		Psychomotorik	EG, Zimmer 10</a:t>
            </a:r>
          </a:p>
          <a:p>
            <a:pPr>
              <a:spcBef>
                <a:spcPts val="2400"/>
              </a:spcBef>
            </a:pPr>
            <a:r>
              <a:rPr lang="de-CH" dirty="0" smtClean="0"/>
              <a:t>Hardy Schmidt		SSA		1. Stock, Zimmer 109</a:t>
            </a:r>
          </a:p>
          <a:p>
            <a:pPr>
              <a:spcBef>
                <a:spcPts val="2400"/>
              </a:spcBef>
            </a:pPr>
            <a:r>
              <a:rPr lang="de-CH" dirty="0" smtClean="0"/>
              <a:t>Vreni </a:t>
            </a:r>
            <a:r>
              <a:rPr lang="de-CH" dirty="0" err="1" smtClean="0"/>
              <a:t>Guldimann</a:t>
            </a:r>
            <a:r>
              <a:rPr lang="de-CH" dirty="0" smtClean="0"/>
              <a:t>	MEZ		3. Stock, </a:t>
            </a:r>
            <a:r>
              <a:rPr lang="de-CH" dirty="0" err="1" smtClean="0"/>
              <a:t>Singsaal</a:t>
            </a: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07428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Geschäftsleitung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 smtClean="0"/>
              <a:t>Holger Herbst	Betreuung		Turnhallengebäude</a:t>
            </a:r>
          </a:p>
          <a:p>
            <a:pPr marL="0" indent="0">
              <a:buNone/>
            </a:pPr>
            <a:r>
              <a:rPr lang="de-CH" sz="2400" dirty="0"/>
              <a:t>	</a:t>
            </a:r>
            <a:r>
              <a:rPr lang="de-CH" sz="2400" dirty="0" smtClean="0"/>
              <a:t>					2. Stock</a:t>
            </a:r>
          </a:p>
          <a:p>
            <a:pPr marL="0" indent="0">
              <a:buNone/>
            </a:pPr>
            <a:endParaRPr lang="de-CH" sz="2400" dirty="0"/>
          </a:p>
          <a:p>
            <a:r>
              <a:rPr lang="de-CH" sz="2400" dirty="0" smtClean="0"/>
              <a:t>Caroline Boesch	Schulleitung	</a:t>
            </a:r>
          </a:p>
          <a:p>
            <a:r>
              <a:rPr lang="de-CH" sz="2400" dirty="0" smtClean="0"/>
              <a:t>Rolf Bürgi		Schulleitung		EG, Zimmer 14</a:t>
            </a:r>
            <a:endParaRPr lang="de-CH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94370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Einzugsgebiet der Schule</a:t>
            </a:r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 descr="C:\Users\bh6acr\Pictures\Lageplan Hort und Kindergart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122963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94698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Schülerzahlen 18/19</a:t>
            </a:r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0626307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74940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97107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Kindergarten</a:t>
                      </a:r>
                      <a:endParaRPr lang="de-CH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Klassen</a:t>
                      </a:r>
                      <a:endParaRPr lang="de-CH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        ca. 22/Klasse</a:t>
                      </a:r>
                      <a:endParaRPr lang="de-CH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01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Unterstufe</a:t>
                      </a:r>
                      <a:endParaRPr lang="de-CH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Klassen</a:t>
                      </a:r>
                      <a:endParaRPr lang="de-CH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        </a:t>
                      </a:r>
                      <a:r>
                        <a:rPr lang="de-CH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ca. 23/Klasse</a:t>
                      </a:r>
                      <a:endParaRPr lang="de-CH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980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Mittelstufe</a:t>
                      </a:r>
                      <a:endParaRPr lang="de-CH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Klassen</a:t>
                      </a:r>
                      <a:endParaRPr lang="de-CH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        ca.</a:t>
                      </a:r>
                      <a:r>
                        <a:rPr lang="de-CH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23/Klasse</a:t>
                      </a:r>
                      <a:endParaRPr lang="de-CH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0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65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de-CH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Klassen</a:t>
                      </a:r>
                      <a:endParaRPr lang="de-CH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 </a:t>
                      </a:r>
                      <a:r>
                        <a:rPr lang="de-CH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(vgl. SJ 17/18: 488)</a:t>
                      </a:r>
                      <a:endParaRPr lang="de-CH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442359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11560" y="4149080"/>
            <a:ext cx="828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die Schule Bühl wächst</a:t>
            </a:r>
          </a:p>
          <a:p>
            <a:pPr>
              <a:spcBef>
                <a:spcPts val="1200"/>
              </a:spcBef>
            </a:pP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die Anzahl Schülerinnen und Schüler pro Klasse </a:t>
            </a:r>
          </a:p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bewegen sich im Rahmen der kantonalen Richtgrössen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21775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«Schulhausgeschichte»</a:t>
            </a:r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1898-1901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Schule 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Bühl wird 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nach Plänen des damaligen</a:t>
            </a:r>
          </a:p>
          <a:p>
            <a:pPr marL="0" indent="0">
              <a:buNone/>
            </a:pP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Stadtbaumeisters 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Arnold Geiser 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errichtet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Schule Bühl wird eine 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der ersten </a:t>
            </a:r>
            <a:r>
              <a:rPr lang="de-CH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geleiteten Schulen</a:t>
            </a:r>
            <a:endParaRPr lang="de-CH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2011/12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Pausenplatz und 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Teamzimmer 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werden </a:t>
            </a:r>
            <a:r>
              <a:rPr lang="de-CH" sz="1700" b="1" dirty="0">
                <a:latin typeface="Arial" panose="020B0604020202020204" pitchFamily="34" charset="0"/>
                <a:cs typeface="Arial" panose="020B0604020202020204" pitchFamily="34" charset="0"/>
              </a:rPr>
              <a:t>saniert und </a:t>
            </a:r>
            <a:r>
              <a:rPr lang="de-CH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erneuert</a:t>
            </a:r>
            <a:endParaRPr lang="de-CH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2013		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Schulhaus wird mit </a:t>
            </a:r>
            <a:r>
              <a:rPr lang="de-CH" sz="1700" b="1" dirty="0"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ausgerüstet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2013		Die Schule Bühl </a:t>
            </a:r>
            <a:r>
              <a:rPr lang="de-CH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verliert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de-CH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QUIMS – Status</a:t>
            </a:r>
            <a:endParaRPr lang="de-CH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Schulhaus wird </a:t>
            </a:r>
            <a:r>
              <a:rPr lang="de-CH" sz="1700" b="1" dirty="0">
                <a:latin typeface="Arial" panose="020B0604020202020204" pitchFamily="34" charset="0"/>
                <a:cs typeface="Arial" panose="020B0604020202020204" pitchFamily="34" charset="0"/>
              </a:rPr>
              <a:t>neu möbliert 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und mit </a:t>
            </a:r>
            <a:r>
              <a:rPr lang="de-CH" sz="1700" b="1" dirty="0">
                <a:latin typeface="Arial" panose="020B0604020202020204" pitchFamily="34" charset="0"/>
                <a:cs typeface="Arial" panose="020B0604020202020204" pitchFamily="34" charset="0"/>
              </a:rPr>
              <a:t>Visualizern</a:t>
            </a:r>
            <a:r>
              <a:rPr lang="de-CH" sz="1700" dirty="0"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	ausgerüstet</a:t>
            </a:r>
            <a:endParaRPr lang="de-CH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2016		Alarmanlage und neue Pausenglocken werden installiert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de-CH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2018		Die Schule Bühl erhält einen Klassensatz </a:t>
            </a:r>
            <a:r>
              <a:rPr lang="de-CH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Tablets </a:t>
            </a:r>
          </a:p>
          <a:p>
            <a:endParaRPr lang="de-CH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Elternabend 1. Klasse Input GL</a:t>
            </a:r>
            <a:endParaRPr lang="de-CH" dirty="0"/>
          </a:p>
        </p:txBody>
      </p:sp>
      <p:sp>
        <p:nvSpPr>
          <p:cNvPr id="4" name="Ellipse 3"/>
          <p:cNvSpPr/>
          <p:nvPr/>
        </p:nvSpPr>
        <p:spPr>
          <a:xfrm>
            <a:off x="3657601" y="3600871"/>
            <a:ext cx="2996697" cy="391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90002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1155</Words>
  <Application>Microsoft Office PowerPoint</Application>
  <PresentationFormat>Bildschirmpräsentation (4:3)</PresentationFormat>
  <Paragraphs>341</Paragraphs>
  <Slides>28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Brush Script MT</vt:lpstr>
      <vt:lpstr>Symbol</vt:lpstr>
      <vt:lpstr>Times New Roman</vt:lpstr>
      <vt:lpstr>Wingdings</vt:lpstr>
      <vt:lpstr>Standarddesign</vt:lpstr>
      <vt:lpstr>Elternabend 1. Klassen 04. September 2018</vt:lpstr>
      <vt:lpstr>Ablauf «in der Schule ankommen»</vt:lpstr>
      <vt:lpstr>Die Gesichter der Schule…</vt:lpstr>
      <vt:lpstr>Klassenlehrpersonen</vt:lpstr>
      <vt:lpstr>Fachpersonen</vt:lpstr>
      <vt:lpstr>Geschäftsleitung</vt:lpstr>
      <vt:lpstr>Einzugsgebiet der Schule</vt:lpstr>
      <vt:lpstr>Schülerzahlen 18/19</vt:lpstr>
      <vt:lpstr>«Schulhausgeschichte»</vt:lpstr>
      <vt:lpstr>jährlich Wiederkehrendes «Schulkultur»</vt:lpstr>
      <vt:lpstr>jährlich Wiederkehrendes «Schulkultur»</vt:lpstr>
      <vt:lpstr>Einführung</vt:lpstr>
      <vt:lpstr>Einführung</vt:lpstr>
      <vt:lpstr>Einführung</vt:lpstr>
      <vt:lpstr>Einführung</vt:lpstr>
      <vt:lpstr>Übersicht Zyklen 1-3 Quelle: www.lehrplan21.ch</vt:lpstr>
      <vt:lpstr>Blick auf die Lektionentafel Quelle: Volksschulamt Zürich</vt:lpstr>
      <vt:lpstr>neue Lehrmittel per SJ 18/19</vt:lpstr>
      <vt:lpstr>Umsetzung SJ 18/19</vt:lpstr>
      <vt:lpstr>weitere Informationen zum Download</vt:lpstr>
      <vt:lpstr>Bühl im Wandel: Neuausrichtung – «Visionen»</vt:lpstr>
      <vt:lpstr>Vision/en: Pädagogisches «Profil» Bühl</vt:lpstr>
      <vt:lpstr>Vision/en: Pädagogisches Profil –  z.B. Umsetzungsprojekt</vt:lpstr>
      <vt:lpstr>Vision/en: Schule Bühl – am Puls der Zeit</vt:lpstr>
      <vt:lpstr>Vision/en: Pädagogisches Profil Bühl – 2018/19 plus …</vt:lpstr>
      <vt:lpstr>Betreuung an der Schule Bühl</vt:lpstr>
      <vt:lpstr>Betreuung an der Schule Bühl</vt:lpstr>
      <vt:lpstr>Betreuung an der Schule Bühl</vt:lpstr>
    </vt:vector>
  </TitlesOfParts>
  <Company>www.PresentationLoad.com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D0931 Radar Charts</dc:title>
  <dc:creator>Rolf Bürgi</dc:creator>
  <cp:lastModifiedBy>Eva Stegmaier (kfk-a015497e)</cp:lastModifiedBy>
  <cp:revision>1063</cp:revision>
  <cp:lastPrinted>2018-09-05T08:28:03Z</cp:lastPrinted>
  <dcterms:created xsi:type="dcterms:W3CDTF">2008-04-16T13:39:00Z</dcterms:created>
  <dcterms:modified xsi:type="dcterms:W3CDTF">2018-11-28T19:52:39Z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-95033642</vt:i4>
  </property>
  <property fmtid="{D5CDD505-2E9C-101B-9397-08002B2CF9AE}" pid="4" name="_EmailSubject">
    <vt:lpwstr>PPT</vt:lpwstr>
  </property>
  <property fmtid="{D5CDD505-2E9C-101B-9397-08002B2CF9AE}" pid="5" name="_AuthorEmail">
    <vt:lpwstr>Caroline.Boesch@schulen.zuerich.ch</vt:lpwstr>
  </property>
  <property fmtid="{D5CDD505-2E9C-101B-9397-08002B2CF9AE}" pid="6" name="_AuthorEmailDisplayName">
    <vt:lpwstr>Boesch Caroline (KfK)</vt:lpwstr>
  </property>
</Properties>
</file>