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3" r:id="rId1"/>
  </p:sldMasterIdLst>
  <p:notesMasterIdLst>
    <p:notesMasterId r:id="rId11"/>
  </p:notesMasterIdLst>
  <p:handoutMasterIdLst>
    <p:handoutMasterId r:id="rId12"/>
  </p:handoutMasterIdLst>
  <p:sldIdLst>
    <p:sldId id="405" r:id="rId2"/>
    <p:sldId id="274" r:id="rId3"/>
    <p:sldId id="270" r:id="rId4"/>
    <p:sldId id="408" r:id="rId5"/>
    <p:sldId id="409" r:id="rId6"/>
    <p:sldId id="406" r:id="rId7"/>
    <p:sldId id="407" r:id="rId8"/>
    <p:sldId id="276" r:id="rId9"/>
    <p:sldId id="272" r:id="rId1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1C4"/>
    <a:srgbClr val="EFBC49"/>
    <a:srgbClr val="FFFFFF"/>
    <a:srgbClr val="FFAA11"/>
    <a:srgbClr val="F5F5EF"/>
    <a:srgbClr val="DA8C00"/>
    <a:srgbClr val="FFBD47"/>
    <a:srgbClr val="002060"/>
    <a:srgbClr val="F3F7FF"/>
    <a:srgbClr val="C1D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96" autoAdjust="0"/>
    <p:restoredTop sz="96327" autoAdjust="0"/>
  </p:normalViewPr>
  <p:slideViewPr>
    <p:cSldViewPr snapToGrid="0" snapToObjects="1">
      <p:cViewPr varScale="1">
        <p:scale>
          <a:sx n="153" d="100"/>
          <a:sy n="153" d="100"/>
        </p:scale>
        <p:origin x="162" y="204"/>
      </p:cViewPr>
      <p:guideLst/>
    </p:cSldViewPr>
  </p:slideViewPr>
  <p:outlineViewPr>
    <p:cViewPr>
      <p:scale>
        <a:sx n="33" d="100"/>
        <a:sy n="33" d="100"/>
      </p:scale>
      <p:origin x="0" y="-4614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322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02E9E9-42CC-4144-B899-3CBD56F4A960}" type="datetimeFigureOut">
              <a:rPr lang="en-GB" smtClean="0"/>
              <a:t>17/08/2025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851A04-15B1-43F7-A507-773FBC536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2927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205BD-1EDB-704A-8876-8319613DF571}" type="datetimeFigureOut">
              <a:rPr lang="de-DE" smtClean="0"/>
              <a:t>17.08.2025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2D2D40-4CAD-FF4F-A993-F74BC78751C0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1604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fb87c9a92b_0_7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7" name="Google Shape;57;gfb87c9a92b_0_7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gfb87c9a92b_0_10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19" name="Google Shape;519;gfb87c9a92b_0_10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fb87c9a92b_0_12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77" name="Google Shape;277;gfb87c9a92b_0_12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gfb87c9a92b_0_11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0" name="Google Shape;600;gfb87c9a92b_0_11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gfb87c9a92b_0_10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gfb87c9a92b_0_10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2120900" y="-573872"/>
            <a:ext cx="8521600" cy="8521600"/>
          </a:xfrm>
          <a:prstGeom prst="chord">
            <a:avLst>
              <a:gd name="adj1" fmla="val 14385217"/>
              <a:gd name="adj2" fmla="val 720831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60967" tIns="30467" rIns="60967" bIns="30467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/>
          <p:nvPr/>
        </p:nvSpPr>
        <p:spPr>
          <a:xfrm>
            <a:off x="599387" y="1045565"/>
            <a:ext cx="719528" cy="179881"/>
          </a:xfrm>
          <a:custGeom>
            <a:avLst/>
            <a:gdLst/>
            <a:ahLst/>
            <a:cxnLst/>
            <a:rect l="l" t="t" r="r" b="b"/>
            <a:pathLst>
              <a:path w="1079292" h="269823" extrusionOk="0">
                <a:moveTo>
                  <a:pt x="134912" y="0"/>
                </a:moveTo>
                <a:cubicBezTo>
                  <a:pt x="60373" y="0"/>
                  <a:pt x="0" y="60373"/>
                  <a:pt x="0" y="134912"/>
                </a:cubicBezTo>
                <a:cubicBezTo>
                  <a:pt x="0" y="209450"/>
                  <a:pt x="60373" y="269823"/>
                  <a:pt x="134912" y="269823"/>
                </a:cubicBezTo>
                <a:cubicBezTo>
                  <a:pt x="209450" y="269823"/>
                  <a:pt x="269823" y="209450"/>
                  <a:pt x="269823" y="134912"/>
                </a:cubicBezTo>
                <a:cubicBezTo>
                  <a:pt x="269823" y="60373"/>
                  <a:pt x="209450" y="0"/>
                  <a:pt x="134912" y="0"/>
                </a:cubicBezTo>
                <a:close/>
                <a:moveTo>
                  <a:pt x="944381" y="0"/>
                </a:moveTo>
                <a:cubicBezTo>
                  <a:pt x="869842" y="0"/>
                  <a:pt x="809469" y="60373"/>
                  <a:pt x="809469" y="134912"/>
                </a:cubicBezTo>
                <a:cubicBezTo>
                  <a:pt x="809469" y="209450"/>
                  <a:pt x="869842" y="269823"/>
                  <a:pt x="944381" y="269823"/>
                </a:cubicBezTo>
                <a:cubicBezTo>
                  <a:pt x="1018919" y="269823"/>
                  <a:pt x="1079292" y="209450"/>
                  <a:pt x="1079292" y="134912"/>
                </a:cubicBezTo>
                <a:cubicBezTo>
                  <a:pt x="1079292" y="60373"/>
                  <a:pt x="1018919" y="0"/>
                  <a:pt x="944381" y="0"/>
                </a:cubicBezTo>
                <a:close/>
                <a:moveTo>
                  <a:pt x="539646" y="0"/>
                </a:moveTo>
                <a:cubicBezTo>
                  <a:pt x="465107" y="0"/>
                  <a:pt x="404735" y="60373"/>
                  <a:pt x="404735" y="134912"/>
                </a:cubicBezTo>
                <a:cubicBezTo>
                  <a:pt x="404735" y="209450"/>
                  <a:pt x="465107" y="269823"/>
                  <a:pt x="539646" y="269823"/>
                </a:cubicBezTo>
                <a:cubicBezTo>
                  <a:pt x="614185" y="269823"/>
                  <a:pt x="674558" y="209450"/>
                  <a:pt x="674558" y="134912"/>
                </a:cubicBezTo>
                <a:cubicBezTo>
                  <a:pt x="674558" y="60373"/>
                  <a:pt x="614185" y="0"/>
                  <a:pt x="539646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60967" tIns="30467" rIns="60967" bIns="30467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451100"/>
            <a:ext cx="4663200" cy="246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1pPr>
            <a:lvl2pPr lvl="1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419500" y="6384400"/>
            <a:ext cx="731600" cy="2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buNone/>
              <a:defRPr/>
            </a:lvl1pPr>
            <a:lvl2pPr lvl="1" algn="l">
              <a:buNone/>
              <a:defRPr/>
            </a:lvl2pPr>
            <a:lvl3pPr lvl="2" algn="l">
              <a:buNone/>
              <a:defRPr/>
            </a:lvl3pPr>
            <a:lvl4pPr lvl="3" algn="l">
              <a:buNone/>
              <a:defRPr/>
            </a:lvl4pPr>
            <a:lvl5pPr lvl="4" algn="l">
              <a:buNone/>
              <a:defRPr/>
            </a:lvl5pPr>
            <a:lvl6pPr lvl="5" algn="l">
              <a:buNone/>
              <a:defRPr/>
            </a:lvl6pPr>
            <a:lvl7pPr lvl="6" algn="l">
              <a:buNone/>
              <a:defRPr/>
            </a:lvl7pPr>
            <a:lvl8pPr lvl="7" algn="l">
              <a:buNone/>
              <a:defRPr/>
            </a:lvl8pPr>
            <a:lvl9pPr lvl="8" algn="l">
              <a:buNone/>
              <a:defRPr/>
            </a:lvl9pPr>
          </a:lstStyle>
          <a:p>
            <a:fld id="{00000000-1234-1234-1234-123412341234}" type="slidenum">
              <a:rPr lang="de-CH" smtClean="0"/>
              <a:pPr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59780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133" y="0"/>
            <a:ext cx="12192000" cy="6868400"/>
          </a:xfrm>
          <a:prstGeom prst="rect">
            <a:avLst/>
          </a:prstGeom>
          <a:solidFill>
            <a:srgbClr val="363739">
              <a:alpha val="7095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11376567" y="6157600"/>
            <a:ext cx="815200" cy="7004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fld id="{00000000-1234-1234-1234-123412341234}" type="slidenum">
              <a:rPr lang="de-CH" smtClean="0"/>
              <a:pPr/>
              <a:t>‹#›</a:t>
            </a:fld>
            <a:endParaRPr lang="de-CH"/>
          </a:p>
        </p:txBody>
      </p: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685800" y="3017567"/>
            <a:ext cx="7409600" cy="841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100"/>
              <a:buNone/>
              <a:defRPr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100"/>
              <a:buNone/>
              <a:defRPr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100"/>
              <a:buNone/>
              <a:defRPr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100"/>
              <a:buNone/>
              <a:defRPr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100"/>
              <a:buNone/>
              <a:defRPr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100"/>
              <a:buNone/>
              <a:defRPr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100"/>
              <a:buNone/>
              <a:defRPr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100"/>
              <a:buNone/>
              <a:defRPr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1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685800" y="3859167"/>
            <a:ext cx="7409600" cy="36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1pPr>
            <a:lvl2pPr lvl="1" rtl="0"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3000"/>
              <a:buNone/>
              <a:defRPr sz="4000">
                <a:solidFill>
                  <a:schemeClr val="lt2"/>
                </a:solidFill>
              </a:defRPr>
            </a:lvl2pPr>
            <a:lvl3pPr lvl="2" rtl="0"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3000"/>
              <a:buNone/>
              <a:defRPr sz="4000">
                <a:solidFill>
                  <a:schemeClr val="lt2"/>
                </a:solidFill>
              </a:defRPr>
            </a:lvl3pPr>
            <a:lvl4pPr lvl="3" rtl="0"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3000"/>
              <a:buNone/>
              <a:defRPr sz="4000">
                <a:solidFill>
                  <a:schemeClr val="lt2"/>
                </a:solidFill>
              </a:defRPr>
            </a:lvl4pPr>
            <a:lvl5pPr lvl="4" rtl="0"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3000"/>
              <a:buNone/>
              <a:defRPr sz="4000">
                <a:solidFill>
                  <a:schemeClr val="lt2"/>
                </a:solidFill>
              </a:defRPr>
            </a:lvl5pPr>
            <a:lvl6pPr lvl="5" rtl="0"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3000"/>
              <a:buNone/>
              <a:defRPr sz="4000">
                <a:solidFill>
                  <a:schemeClr val="lt2"/>
                </a:solidFill>
              </a:defRPr>
            </a:lvl6pPr>
            <a:lvl7pPr lvl="6" rtl="0"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3000"/>
              <a:buNone/>
              <a:defRPr sz="4000">
                <a:solidFill>
                  <a:schemeClr val="lt2"/>
                </a:solidFill>
              </a:defRPr>
            </a:lvl7pPr>
            <a:lvl8pPr lvl="7" rtl="0"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3000"/>
              <a:buNone/>
              <a:defRPr sz="4000">
                <a:solidFill>
                  <a:schemeClr val="lt2"/>
                </a:solidFill>
              </a:defRPr>
            </a:lvl8pPr>
            <a:lvl9pPr lvl="8" rtl="0">
              <a:spcBef>
                <a:spcPts val="1067"/>
              </a:spcBef>
              <a:spcAft>
                <a:spcPts val="1067"/>
              </a:spcAft>
              <a:buClr>
                <a:schemeClr val="lt2"/>
              </a:buClr>
              <a:buSzPts val="3000"/>
              <a:buNone/>
              <a:defRPr sz="4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/>
          <p:nvPr/>
        </p:nvSpPr>
        <p:spPr>
          <a:xfrm>
            <a:off x="457200" y="482601"/>
            <a:ext cx="719528" cy="179881"/>
          </a:xfrm>
          <a:custGeom>
            <a:avLst/>
            <a:gdLst/>
            <a:ahLst/>
            <a:cxnLst/>
            <a:rect l="l" t="t" r="r" b="b"/>
            <a:pathLst>
              <a:path w="1079292" h="269823" extrusionOk="0">
                <a:moveTo>
                  <a:pt x="134912" y="0"/>
                </a:moveTo>
                <a:cubicBezTo>
                  <a:pt x="60373" y="0"/>
                  <a:pt x="0" y="60373"/>
                  <a:pt x="0" y="134912"/>
                </a:cubicBezTo>
                <a:cubicBezTo>
                  <a:pt x="0" y="209450"/>
                  <a:pt x="60373" y="269823"/>
                  <a:pt x="134912" y="269823"/>
                </a:cubicBezTo>
                <a:cubicBezTo>
                  <a:pt x="209450" y="269823"/>
                  <a:pt x="269823" y="209450"/>
                  <a:pt x="269823" y="134912"/>
                </a:cubicBezTo>
                <a:cubicBezTo>
                  <a:pt x="269823" y="60373"/>
                  <a:pt x="209450" y="0"/>
                  <a:pt x="134912" y="0"/>
                </a:cubicBezTo>
                <a:close/>
                <a:moveTo>
                  <a:pt x="944381" y="0"/>
                </a:moveTo>
                <a:cubicBezTo>
                  <a:pt x="869842" y="0"/>
                  <a:pt x="809469" y="60373"/>
                  <a:pt x="809469" y="134912"/>
                </a:cubicBezTo>
                <a:cubicBezTo>
                  <a:pt x="809469" y="209450"/>
                  <a:pt x="869842" y="269823"/>
                  <a:pt x="944381" y="269823"/>
                </a:cubicBezTo>
                <a:cubicBezTo>
                  <a:pt x="1018919" y="269823"/>
                  <a:pt x="1079292" y="209450"/>
                  <a:pt x="1079292" y="134912"/>
                </a:cubicBezTo>
                <a:cubicBezTo>
                  <a:pt x="1079292" y="60373"/>
                  <a:pt x="1018919" y="0"/>
                  <a:pt x="944381" y="0"/>
                </a:cubicBezTo>
                <a:close/>
                <a:moveTo>
                  <a:pt x="539646" y="0"/>
                </a:moveTo>
                <a:cubicBezTo>
                  <a:pt x="465107" y="0"/>
                  <a:pt x="404735" y="60373"/>
                  <a:pt x="404735" y="134912"/>
                </a:cubicBezTo>
                <a:cubicBezTo>
                  <a:pt x="404735" y="209450"/>
                  <a:pt x="465107" y="269823"/>
                  <a:pt x="539646" y="269823"/>
                </a:cubicBezTo>
                <a:cubicBezTo>
                  <a:pt x="614185" y="269823"/>
                  <a:pt x="674558" y="209450"/>
                  <a:pt x="674558" y="134912"/>
                </a:cubicBezTo>
                <a:cubicBezTo>
                  <a:pt x="674558" y="60373"/>
                  <a:pt x="614185" y="0"/>
                  <a:pt x="53964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67" tIns="30467" rIns="60967" bIns="30467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2472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688800" y="685800"/>
            <a:ext cx="8640000" cy="95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688800" y="2623300"/>
            <a:ext cx="9025200" cy="32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40256" rtl="0">
              <a:spcBef>
                <a:spcPts val="0"/>
              </a:spcBef>
              <a:spcAft>
                <a:spcPts val="0"/>
              </a:spcAft>
              <a:buSzPts val="1600"/>
              <a:buChar char="•"/>
              <a:defRPr/>
            </a:lvl1pPr>
            <a:lvl2pPr marL="1219170" lvl="1" indent="-440256" rtl="0">
              <a:spcBef>
                <a:spcPts val="1067"/>
              </a:spcBef>
              <a:spcAft>
                <a:spcPts val="0"/>
              </a:spcAft>
              <a:buSzPts val="1600"/>
              <a:buChar char="○"/>
              <a:defRPr/>
            </a:lvl2pPr>
            <a:lvl3pPr marL="1828754" lvl="2" indent="-440256" rtl="0">
              <a:spcBef>
                <a:spcPts val="1067"/>
              </a:spcBef>
              <a:spcAft>
                <a:spcPts val="0"/>
              </a:spcAft>
              <a:buSzPts val="1600"/>
              <a:buChar char="■"/>
              <a:defRPr/>
            </a:lvl3pPr>
            <a:lvl4pPr marL="2438339" lvl="3" indent="-440256" rtl="0">
              <a:spcBef>
                <a:spcPts val="1067"/>
              </a:spcBef>
              <a:spcAft>
                <a:spcPts val="0"/>
              </a:spcAft>
              <a:buSzPts val="1600"/>
              <a:buChar char="●"/>
              <a:defRPr/>
            </a:lvl4pPr>
            <a:lvl5pPr marL="3047924" lvl="4" indent="-440256" rtl="0">
              <a:spcBef>
                <a:spcPts val="1067"/>
              </a:spcBef>
              <a:spcAft>
                <a:spcPts val="0"/>
              </a:spcAft>
              <a:buSzPts val="1600"/>
              <a:buChar char="○"/>
              <a:defRPr/>
            </a:lvl5pPr>
            <a:lvl6pPr marL="3657509" lvl="5" indent="-440256" rtl="0">
              <a:spcBef>
                <a:spcPts val="1067"/>
              </a:spcBef>
              <a:spcAft>
                <a:spcPts val="0"/>
              </a:spcAft>
              <a:buSzPts val="1600"/>
              <a:buChar char="■"/>
              <a:defRPr/>
            </a:lvl6pPr>
            <a:lvl7pPr marL="4267093" lvl="6" indent="-440256" rtl="0">
              <a:spcBef>
                <a:spcPts val="1067"/>
              </a:spcBef>
              <a:spcAft>
                <a:spcPts val="0"/>
              </a:spcAft>
              <a:buSzPts val="1600"/>
              <a:buChar char="●"/>
              <a:defRPr/>
            </a:lvl7pPr>
            <a:lvl8pPr marL="4876678" lvl="7" indent="-440256" rtl="0">
              <a:spcBef>
                <a:spcPts val="1067"/>
              </a:spcBef>
              <a:spcAft>
                <a:spcPts val="0"/>
              </a:spcAft>
              <a:buSzPts val="1600"/>
              <a:buChar char="○"/>
              <a:defRPr/>
            </a:lvl8pPr>
            <a:lvl9pPr marL="5486263" lvl="8" indent="-440256" rtl="0">
              <a:spcBef>
                <a:spcPts val="1067"/>
              </a:spcBef>
              <a:spcAft>
                <a:spcPts val="1067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11168100" y="6333133"/>
            <a:ext cx="731600" cy="242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de-CH" smtClean="0"/>
              <a:pPr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675998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688800" y="685800"/>
            <a:ext cx="8640000" cy="95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11168100" y="6333133"/>
            <a:ext cx="731600" cy="242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de-CH" smtClean="0"/>
              <a:pPr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62183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ubtitle">
  <p:cSld name="Title + subtitle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688800" y="2207200"/>
            <a:ext cx="4905600" cy="1882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sldNum" idx="12"/>
          </p:nvPr>
        </p:nvSpPr>
        <p:spPr>
          <a:xfrm>
            <a:off x="11168100" y="6333133"/>
            <a:ext cx="731600" cy="242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de-CH" smtClean="0"/>
              <a:pPr/>
              <a:t>‹#›</a:t>
            </a:fld>
            <a:endParaRPr lang="de-CH"/>
          </a:p>
        </p:txBody>
      </p:sp>
      <p:sp>
        <p:nvSpPr>
          <p:cNvPr id="48" name="Google Shape;48;p9"/>
          <p:cNvSpPr/>
          <p:nvPr/>
        </p:nvSpPr>
        <p:spPr>
          <a:xfrm>
            <a:off x="326036" y="505919"/>
            <a:ext cx="719528" cy="179883"/>
          </a:xfrm>
          <a:custGeom>
            <a:avLst/>
            <a:gdLst/>
            <a:ahLst/>
            <a:cxnLst/>
            <a:rect l="l" t="t" r="r" b="b"/>
            <a:pathLst>
              <a:path w="1079292" h="269823" extrusionOk="0">
                <a:moveTo>
                  <a:pt x="134912" y="0"/>
                </a:moveTo>
                <a:cubicBezTo>
                  <a:pt x="60373" y="0"/>
                  <a:pt x="0" y="60373"/>
                  <a:pt x="0" y="134912"/>
                </a:cubicBezTo>
                <a:cubicBezTo>
                  <a:pt x="0" y="209450"/>
                  <a:pt x="60373" y="269823"/>
                  <a:pt x="134912" y="269823"/>
                </a:cubicBezTo>
                <a:cubicBezTo>
                  <a:pt x="209450" y="269823"/>
                  <a:pt x="269823" y="209450"/>
                  <a:pt x="269823" y="134912"/>
                </a:cubicBezTo>
                <a:cubicBezTo>
                  <a:pt x="269823" y="60373"/>
                  <a:pt x="209450" y="0"/>
                  <a:pt x="134912" y="0"/>
                </a:cubicBezTo>
                <a:close/>
                <a:moveTo>
                  <a:pt x="944381" y="0"/>
                </a:moveTo>
                <a:cubicBezTo>
                  <a:pt x="869842" y="0"/>
                  <a:pt x="809469" y="60373"/>
                  <a:pt x="809469" y="134912"/>
                </a:cubicBezTo>
                <a:cubicBezTo>
                  <a:pt x="809469" y="209450"/>
                  <a:pt x="869842" y="269823"/>
                  <a:pt x="944381" y="269823"/>
                </a:cubicBezTo>
                <a:cubicBezTo>
                  <a:pt x="1018919" y="269823"/>
                  <a:pt x="1079292" y="209450"/>
                  <a:pt x="1079292" y="134912"/>
                </a:cubicBezTo>
                <a:cubicBezTo>
                  <a:pt x="1079292" y="60373"/>
                  <a:pt x="1018919" y="0"/>
                  <a:pt x="944381" y="0"/>
                </a:cubicBezTo>
                <a:close/>
                <a:moveTo>
                  <a:pt x="539646" y="0"/>
                </a:moveTo>
                <a:cubicBezTo>
                  <a:pt x="465107" y="0"/>
                  <a:pt x="404735" y="60373"/>
                  <a:pt x="404735" y="134912"/>
                </a:cubicBezTo>
                <a:cubicBezTo>
                  <a:pt x="404735" y="209450"/>
                  <a:pt x="465107" y="269823"/>
                  <a:pt x="539646" y="269823"/>
                </a:cubicBezTo>
                <a:cubicBezTo>
                  <a:pt x="614185" y="269823"/>
                  <a:pt x="674558" y="209450"/>
                  <a:pt x="674558" y="134912"/>
                </a:cubicBezTo>
                <a:cubicBezTo>
                  <a:pt x="674558" y="60373"/>
                  <a:pt x="614185" y="0"/>
                  <a:pt x="539646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60967" tIns="30467" rIns="60967" bIns="30467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688800" y="4089200"/>
            <a:ext cx="4905600" cy="3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spcBef>
                <a:spcPts val="1067"/>
              </a:spcBef>
              <a:spcAft>
                <a:spcPts val="0"/>
              </a:spcAft>
              <a:buSzPts val="16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spcBef>
                <a:spcPts val="1067"/>
              </a:spcBef>
              <a:spcAft>
                <a:spcPts val="0"/>
              </a:spcAft>
              <a:buSzPts val="16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spcBef>
                <a:spcPts val="1067"/>
              </a:spcBef>
              <a:spcAft>
                <a:spcPts val="0"/>
              </a:spcAft>
              <a:buSzPts val="16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spcBef>
                <a:spcPts val="1067"/>
              </a:spcBef>
              <a:spcAft>
                <a:spcPts val="0"/>
              </a:spcAft>
              <a:buSzPts val="16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spcBef>
                <a:spcPts val="1067"/>
              </a:spcBef>
              <a:spcAft>
                <a:spcPts val="0"/>
              </a:spcAft>
              <a:buSzPts val="16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spcBef>
                <a:spcPts val="1067"/>
              </a:spcBef>
              <a:spcAft>
                <a:spcPts val="0"/>
              </a:spcAft>
              <a:buSzPts val="16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spcBef>
                <a:spcPts val="1067"/>
              </a:spcBef>
              <a:spcAft>
                <a:spcPts val="0"/>
              </a:spcAft>
              <a:buSzPts val="16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spcBef>
                <a:spcPts val="1067"/>
              </a:spcBef>
              <a:spcAft>
                <a:spcPts val="1067"/>
              </a:spcAft>
              <a:buSzPts val="16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99306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body" idx="1"/>
          </p:nvPr>
        </p:nvSpPr>
        <p:spPr>
          <a:xfrm>
            <a:off x="688800" y="5875067"/>
            <a:ext cx="10362800" cy="40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sldNum" idx="12"/>
          </p:nvPr>
        </p:nvSpPr>
        <p:spPr>
          <a:xfrm>
            <a:off x="11168100" y="6333133"/>
            <a:ext cx="731600" cy="242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de-CH" smtClean="0"/>
              <a:pPr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50220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1"/>
          <p:cNvSpPr txBox="1">
            <a:spLocks noGrp="1"/>
          </p:cNvSpPr>
          <p:nvPr>
            <p:ph type="sldNum" idx="12"/>
          </p:nvPr>
        </p:nvSpPr>
        <p:spPr>
          <a:xfrm>
            <a:off x="11168100" y="6333133"/>
            <a:ext cx="731600" cy="242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de-CH" smtClean="0"/>
              <a:pPr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8682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88800" y="685800"/>
            <a:ext cx="8640000" cy="9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88800" y="2623300"/>
            <a:ext cx="9025200" cy="32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Barlow"/>
              <a:buChar char="•"/>
              <a:defRPr sz="1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302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Barlow"/>
              <a:buChar char="○"/>
              <a:defRPr sz="1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302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Barlow"/>
              <a:buChar char="■"/>
              <a:defRPr sz="1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302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Barlow"/>
              <a:buChar char="●"/>
              <a:defRPr sz="1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302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Barlow"/>
              <a:buChar char="○"/>
              <a:defRPr sz="1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302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Barlow"/>
              <a:buChar char="■"/>
              <a:defRPr sz="1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302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Barlow"/>
              <a:buChar char="●"/>
              <a:defRPr sz="1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302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Barlow"/>
              <a:buChar char="○"/>
              <a:defRPr sz="1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302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600"/>
              <a:buFont typeface="Barlow"/>
              <a:buChar char="■"/>
              <a:defRPr sz="1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168100" y="6333133"/>
            <a:ext cx="731600" cy="2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467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lvl="1" algn="r" rtl="0">
              <a:buNone/>
              <a:defRPr sz="1467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lvl="2" algn="r" rtl="0">
              <a:buNone/>
              <a:defRPr sz="1467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lvl="3" algn="r" rtl="0">
              <a:buNone/>
              <a:defRPr sz="1467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lvl="4" algn="r" rtl="0">
              <a:buNone/>
              <a:defRPr sz="1467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lvl="5" algn="r" rtl="0">
              <a:buNone/>
              <a:defRPr sz="1467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lvl="6" algn="r" rtl="0">
              <a:buNone/>
              <a:defRPr sz="1467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lvl="7" algn="r" rtl="0">
              <a:buNone/>
              <a:defRPr sz="1467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lvl="8" algn="r" rtl="0">
              <a:buNone/>
              <a:defRPr sz="1467" b="1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fld id="{00000000-1234-1234-1234-123412341234}" type="slidenum">
              <a:rPr lang="de-CH" smtClean="0"/>
              <a:pPr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47437369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7" r:id="rId3"/>
    <p:sldLayoutId id="2147483730" r:id="rId4"/>
    <p:sldLayoutId id="2147483731" r:id="rId5"/>
    <p:sldLayoutId id="2147483732" r:id="rId6"/>
    <p:sldLayoutId id="2147483733" r:id="rId7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hyperlink" Target="https://deref-gmx.net/mail/client/RmyYhrWJ3Mg/dereferrer/?redirectUrl=https%3A%2F%2Fwww.youtube.com%2Fwatch%3Fv%3DRpqVmvMCmp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>
            <a:spLocks noGrp="1"/>
          </p:cNvSpPr>
          <p:nvPr>
            <p:ph type="ctrTitle"/>
          </p:nvPr>
        </p:nvSpPr>
        <p:spPr>
          <a:xfrm>
            <a:off x="685799" y="2451100"/>
            <a:ext cx="5920340" cy="246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6000" dirty="0"/>
              <a:t>Protokoll </a:t>
            </a:r>
            <a:br>
              <a:rPr lang="en" sz="6000" dirty="0"/>
            </a:br>
            <a:r>
              <a:rPr lang="en" sz="6000" dirty="0"/>
              <a:t>der ERB Sitzung</a:t>
            </a:r>
            <a:br>
              <a:rPr lang="en" dirty="0"/>
            </a:br>
            <a:r>
              <a:rPr lang="en" sz="4000" dirty="0"/>
              <a:t>10.06.2025</a:t>
            </a:r>
            <a:endParaRPr sz="4000" dirty="0"/>
          </a:p>
        </p:txBody>
      </p:sp>
      <p:sp>
        <p:nvSpPr>
          <p:cNvPr id="60" name="Google Shape;60;p12"/>
          <p:cNvSpPr txBox="1"/>
          <p:nvPr/>
        </p:nvSpPr>
        <p:spPr>
          <a:xfrm>
            <a:off x="419504" y="6384401"/>
            <a:ext cx="532800" cy="2821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defTabSz="1219170">
              <a:lnSpc>
                <a:spcPct val="125011"/>
              </a:lnSpc>
              <a:buClr>
                <a:srgbClr val="000000"/>
              </a:buClr>
            </a:pPr>
            <a:r>
              <a:rPr lang="en" sz="1467" b="1" kern="0">
                <a:solidFill>
                  <a:srgbClr val="363739"/>
                </a:solidFill>
                <a:latin typeface="Barlow"/>
                <a:ea typeface="Barlow"/>
                <a:cs typeface="Barlow"/>
                <a:sym typeface="Barlow"/>
              </a:rPr>
              <a:t>01</a:t>
            </a:r>
            <a:endParaRPr sz="933" kern="0" dirty="0">
              <a:solidFill>
                <a:srgbClr val="363739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1" name="Google Shape;61;p12"/>
          <p:cNvPicPr preferRelativeResize="0"/>
          <p:nvPr/>
        </p:nvPicPr>
        <p:blipFill rotWithShape="1">
          <a:blip r:embed="rId3">
            <a:alphaModFix/>
          </a:blip>
          <a:srcRect l="29810" r="18507"/>
          <a:stretch/>
        </p:blipFill>
        <p:spPr>
          <a:xfrm>
            <a:off x="7407246" y="1062639"/>
            <a:ext cx="3747540" cy="4834324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2"/>
          <p:cNvSpPr/>
          <p:nvPr/>
        </p:nvSpPr>
        <p:spPr>
          <a:xfrm>
            <a:off x="6845073" y="4546600"/>
            <a:ext cx="1625600" cy="1625595"/>
          </a:xfrm>
          <a:custGeom>
            <a:avLst/>
            <a:gdLst/>
            <a:ahLst/>
            <a:cxnLst/>
            <a:rect l="l" t="t" r="r" b="b"/>
            <a:pathLst>
              <a:path w="2438400" h="2438393" extrusionOk="0">
                <a:moveTo>
                  <a:pt x="2438400" y="1085807"/>
                </a:moveTo>
                <a:lnTo>
                  <a:pt x="2438400" y="1085807"/>
                </a:lnTo>
                <a:lnTo>
                  <a:pt x="2438400" y="0"/>
                </a:lnTo>
                <a:lnTo>
                  <a:pt x="2438400" y="0"/>
                </a:lnTo>
                <a:cubicBezTo>
                  <a:pt x="1091702" y="0"/>
                  <a:pt x="0" y="1091696"/>
                  <a:pt x="0" y="2438394"/>
                </a:cubicBezTo>
                <a:lnTo>
                  <a:pt x="1085820" y="2438394"/>
                </a:lnTo>
                <a:cubicBezTo>
                  <a:pt x="1085820" y="1691384"/>
                  <a:pt x="1691396" y="1085807"/>
                  <a:pt x="2438400" y="1085807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60967" tIns="30467" rIns="60967" bIns="30467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200" kern="0" dirty="0">
              <a:solidFill>
                <a:srgbClr val="36373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2"/>
          <p:cNvSpPr/>
          <p:nvPr/>
        </p:nvSpPr>
        <p:spPr>
          <a:xfrm>
            <a:off x="9922136" y="1845839"/>
            <a:ext cx="1866976" cy="934276"/>
          </a:xfrm>
          <a:custGeom>
            <a:avLst/>
            <a:gdLst/>
            <a:ahLst/>
            <a:cxnLst/>
            <a:rect l="l" t="t" r="r" b="b"/>
            <a:pathLst>
              <a:path w="2800464" h="1401415" extrusionOk="0">
                <a:moveTo>
                  <a:pt x="2800465" y="0"/>
                </a:moveTo>
                <a:cubicBezTo>
                  <a:pt x="2800465" y="774093"/>
                  <a:pt x="2173142" y="1401416"/>
                  <a:pt x="1399049" y="1401416"/>
                </a:cubicBezTo>
                <a:cubicBezTo>
                  <a:pt x="624956" y="1401416"/>
                  <a:pt x="0" y="774093"/>
                  <a:pt x="0" y="0"/>
                </a:cubicBezTo>
                <a:lnTo>
                  <a:pt x="280046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67" tIns="30467" rIns="60967" bIns="30467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200" kern="0" dirty="0">
              <a:solidFill>
                <a:srgbClr val="36373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5679085-6403-A6F4-3C96-0FB2F33425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1333" y="1062640"/>
            <a:ext cx="3873453" cy="497194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1CDF9BD7-A1F6-5EA0-ADAD-0C937569DA1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919"/>
          <a:stretch/>
        </p:blipFill>
        <p:spPr>
          <a:xfrm>
            <a:off x="7956525" y="2780115"/>
            <a:ext cx="2523067" cy="17297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11EB66D7-0A37-C04C-A55D-023C6B1343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9396" y="893101"/>
            <a:ext cx="1038095" cy="71428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30"/>
          <p:cNvSpPr txBox="1">
            <a:spLocks noGrp="1"/>
          </p:cNvSpPr>
          <p:nvPr>
            <p:ph type="sldNum" idx="12"/>
          </p:nvPr>
        </p:nvSpPr>
        <p:spPr>
          <a:xfrm>
            <a:off x="11168100" y="6333133"/>
            <a:ext cx="731600" cy="242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 dirty="0"/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103AEF18-5615-DB44-07C3-8C4411A98C76}"/>
              </a:ext>
            </a:extLst>
          </p:cNvPr>
          <p:cNvSpPr/>
          <p:nvPr/>
        </p:nvSpPr>
        <p:spPr>
          <a:xfrm>
            <a:off x="207907" y="487321"/>
            <a:ext cx="2128910" cy="2063261"/>
          </a:xfrm>
          <a:prstGeom prst="ellipse">
            <a:avLst/>
          </a:prstGeom>
          <a:solidFill>
            <a:srgbClr val="EFBC4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b="1" dirty="0">
                <a:latin typeface="Barlow Medium" panose="00000600000000000000" pitchFamily="2" charset="0"/>
              </a:rPr>
              <a:t>ERB </a:t>
            </a:r>
          </a:p>
          <a:p>
            <a:pPr algn="ctr"/>
            <a:r>
              <a:rPr lang="de-CH" sz="1600" b="1" dirty="0">
                <a:latin typeface="Barlow Medium" panose="00000600000000000000" pitchFamily="2" charset="0"/>
              </a:rPr>
              <a:t>News</a:t>
            </a:r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70637DDC-9435-F659-4179-912F048EC0FB}"/>
              </a:ext>
            </a:extLst>
          </p:cNvPr>
          <p:cNvSpPr/>
          <p:nvPr/>
        </p:nvSpPr>
        <p:spPr>
          <a:xfrm>
            <a:off x="220143" y="3714163"/>
            <a:ext cx="2128910" cy="2063261"/>
          </a:xfrm>
          <a:prstGeom prst="ellipse">
            <a:avLst/>
          </a:prstGeom>
          <a:solidFill>
            <a:srgbClr val="FFAA1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b="1" dirty="0">
                <a:latin typeface="Barlow Medium" panose="00000600000000000000" pitchFamily="2" charset="0"/>
              </a:rPr>
              <a:t>Update aus</a:t>
            </a:r>
          </a:p>
          <a:p>
            <a:pPr algn="ctr"/>
            <a:r>
              <a:rPr lang="de-CH" sz="1600" b="1" dirty="0">
                <a:latin typeface="Barlow Medium" panose="00000600000000000000" pitchFamily="2" charset="0"/>
              </a:rPr>
              <a:t>der Schule</a:t>
            </a: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4569F0E5-1D21-DD9A-31A2-33D5F0C62C7B}"/>
              </a:ext>
            </a:extLst>
          </p:cNvPr>
          <p:cNvSpPr/>
          <p:nvPr/>
        </p:nvSpPr>
        <p:spPr>
          <a:xfrm>
            <a:off x="220143" y="735024"/>
            <a:ext cx="398584" cy="345830"/>
          </a:xfrm>
          <a:prstGeom prst="ellipse">
            <a:avLst/>
          </a:prstGeom>
          <a:solidFill>
            <a:srgbClr val="EE1D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1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F97B7C34-5906-959A-6609-9A9C3D064055}"/>
              </a:ext>
            </a:extLst>
          </p:cNvPr>
          <p:cNvSpPr/>
          <p:nvPr/>
        </p:nvSpPr>
        <p:spPr>
          <a:xfrm>
            <a:off x="220143" y="3920977"/>
            <a:ext cx="398584" cy="345830"/>
          </a:xfrm>
          <a:prstGeom prst="ellipse">
            <a:avLst/>
          </a:prstGeom>
          <a:solidFill>
            <a:srgbClr val="EE1D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2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02D1B06B-5145-A3D4-C99B-40AF9821E7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19"/>
          <a:stretch/>
        </p:blipFill>
        <p:spPr>
          <a:xfrm>
            <a:off x="10152359" y="170928"/>
            <a:ext cx="1831734" cy="1255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5D6D394-16A3-B59C-C264-E9582C8ED152}"/>
              </a:ext>
            </a:extLst>
          </p:cNvPr>
          <p:cNvSpPr txBox="1"/>
          <p:nvPr/>
        </p:nvSpPr>
        <p:spPr>
          <a:xfrm>
            <a:off x="2725970" y="739024"/>
            <a:ext cx="6258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/>
              <a:t>Das ERB Team schaut auf ein spannendes Schuljahr zurück und bedankt sich bei allen Deligierten für die tolle Zusammenarbeit. </a:t>
            </a:r>
          </a:p>
          <a:p>
            <a:pPr algn="just"/>
            <a:r>
              <a:rPr lang="en-GB" dirty="0"/>
              <a:t>Vorallem für die Mitglieder, die uns nun verlassen werden – vielen Dank für eure Unterstützung !!!!</a:t>
            </a:r>
          </a:p>
          <a:p>
            <a:pPr algn="just"/>
            <a:r>
              <a:rPr lang="en-GB" dirty="0"/>
              <a:t>Wir wünschen euch und euren Familien alles Gute.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62EE004-440C-5EA2-947E-CBC0001460B2}"/>
              </a:ext>
            </a:extLst>
          </p:cNvPr>
          <p:cNvSpPr txBox="1"/>
          <p:nvPr/>
        </p:nvSpPr>
        <p:spPr>
          <a:xfrm>
            <a:off x="2725970" y="4102527"/>
            <a:ext cx="87403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/>
              <a:t>Auch die Schulleitung blickt positiv auf das Schuljahr zurück. Es waren einige organisatorische Herausforderungen zu bewältigen, doch wurde sie gemeinsam angepackt und bewältigt.</a:t>
            </a:r>
          </a:p>
          <a:p>
            <a:pPr algn="just"/>
            <a:r>
              <a:rPr lang="en-GB" dirty="0"/>
              <a:t>Frau Imhof wird beim Start des neuen Schuljahres leider krankheitsbedingt nicht   mit dabei sein können – wir wünschen Ihr auf diesem Wege eine gute und schnelle Besserung 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6"/>
          <p:cNvSpPr txBox="1">
            <a:spLocks noGrp="1"/>
          </p:cNvSpPr>
          <p:nvPr>
            <p:ph type="sldNum" idx="12"/>
          </p:nvPr>
        </p:nvSpPr>
        <p:spPr>
          <a:xfrm>
            <a:off x="11168100" y="6333133"/>
            <a:ext cx="731600" cy="242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/>
              <a:pPr/>
              <a:t>3</a:t>
            </a:fld>
            <a:endParaRPr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E4617969-859F-E5D4-08EB-FA96DA43A1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19"/>
          <a:stretch/>
        </p:blipFill>
        <p:spPr>
          <a:xfrm>
            <a:off x="10116611" y="236137"/>
            <a:ext cx="1831734" cy="1255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09F1BDA-A0F7-5F64-5657-F5A03142D517}"/>
              </a:ext>
            </a:extLst>
          </p:cNvPr>
          <p:cNvSpPr txBox="1"/>
          <p:nvPr/>
        </p:nvSpPr>
        <p:spPr>
          <a:xfrm>
            <a:off x="745841" y="5728743"/>
            <a:ext cx="10981799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Fokus dieser Sitzung lag dieses Mal ungeplant auf dem Thema “BNE” .</a:t>
            </a:r>
          </a:p>
          <a:p>
            <a:r>
              <a:rPr lang="en-GB" dirty="0"/>
              <a:t>Dies ist die Bildung für nachhalige Entwicklung.</a:t>
            </a:r>
          </a:p>
          <a:p>
            <a:r>
              <a:rPr lang="en-GB" dirty="0"/>
              <a:t>Zum Einstieg kann man sich dazu mal anschauen: </a:t>
            </a:r>
            <a:r>
              <a:rPr lang="en-GB" dirty="0">
                <a:solidFill>
                  <a:srgbClr val="0041C4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https://www.youtube.com/watch?v=RpqVmvMCmp0</a:t>
            </a:r>
            <a:endParaRPr lang="en-GB" dirty="0">
              <a:solidFill>
                <a:srgbClr val="0041C4"/>
              </a:solidFill>
            </a:endParaRPr>
          </a:p>
          <a:p>
            <a:r>
              <a:rPr lang="en-GB" dirty="0"/>
              <a:t>		</a:t>
            </a:r>
          </a:p>
          <a:p>
            <a:endParaRPr lang="en-GB" sz="800" dirty="0"/>
          </a:p>
          <a:p>
            <a:endParaRPr lang="en-CH" dirty="0"/>
          </a:p>
          <a:p>
            <a:endParaRPr lang="en-GB" dirty="0"/>
          </a:p>
        </p:txBody>
      </p:sp>
      <p:sp>
        <p:nvSpPr>
          <p:cNvPr id="18" name="Ellipse 3">
            <a:extLst>
              <a:ext uri="{FF2B5EF4-FFF2-40B4-BE49-F238E27FC236}">
                <a16:creationId xmlns:a16="http://schemas.microsoft.com/office/drawing/2014/main" id="{EBEDF968-5E2E-663F-29C4-B7FC2C551D32}"/>
              </a:ext>
            </a:extLst>
          </p:cNvPr>
          <p:cNvSpPr/>
          <p:nvPr/>
        </p:nvSpPr>
        <p:spPr>
          <a:xfrm>
            <a:off x="289757" y="544716"/>
            <a:ext cx="2128910" cy="2063261"/>
          </a:xfrm>
          <a:prstGeom prst="ellipse">
            <a:avLst/>
          </a:prstGeom>
          <a:solidFill>
            <a:srgbClr val="DA8C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b="1" dirty="0">
                <a:latin typeface="Barlow Medium" panose="00000600000000000000" pitchFamily="2" charset="0"/>
              </a:rPr>
              <a:t>EMW</a:t>
            </a:r>
          </a:p>
        </p:txBody>
      </p:sp>
      <p:sp>
        <p:nvSpPr>
          <p:cNvPr id="19" name="Ellipse 8">
            <a:extLst>
              <a:ext uri="{FF2B5EF4-FFF2-40B4-BE49-F238E27FC236}">
                <a16:creationId xmlns:a16="http://schemas.microsoft.com/office/drawing/2014/main" id="{739BB682-B7DA-BA48-2970-DEF221CA96D6}"/>
              </a:ext>
            </a:extLst>
          </p:cNvPr>
          <p:cNvSpPr/>
          <p:nvPr/>
        </p:nvSpPr>
        <p:spPr>
          <a:xfrm>
            <a:off x="347257" y="664605"/>
            <a:ext cx="398584" cy="345830"/>
          </a:xfrm>
          <a:prstGeom prst="ellipse">
            <a:avLst/>
          </a:prstGeom>
          <a:solidFill>
            <a:srgbClr val="EE1D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FCBBC69-E5B3-CCAB-B1B1-E787B2645EE2}"/>
              </a:ext>
            </a:extLst>
          </p:cNvPr>
          <p:cNvSpPr txBox="1"/>
          <p:nvPr/>
        </p:nvSpPr>
        <p:spPr>
          <a:xfrm>
            <a:off x="2586751" y="666764"/>
            <a:ext cx="6895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Die letzte </a:t>
            </a:r>
            <a:r>
              <a:rPr lang="en-GB" b="1" dirty="0">
                <a:solidFill>
                  <a:srgbClr val="C00000"/>
                </a:solidFill>
              </a:rPr>
              <a:t>E</a:t>
            </a:r>
            <a:r>
              <a:rPr lang="en-GB" dirty="0"/>
              <a:t>ltern</a:t>
            </a:r>
            <a:r>
              <a:rPr lang="en-GB" b="1" dirty="0">
                <a:solidFill>
                  <a:srgbClr val="C00000"/>
                </a:solidFill>
              </a:rPr>
              <a:t>M</a:t>
            </a:r>
            <a:r>
              <a:rPr lang="en-GB" dirty="0"/>
              <a:t>it</a:t>
            </a:r>
            <a:r>
              <a:rPr lang="en-GB" b="1" dirty="0">
                <a:solidFill>
                  <a:srgbClr val="C00000"/>
                </a:solidFill>
              </a:rPr>
              <a:t>W</a:t>
            </a:r>
            <a:r>
              <a:rPr lang="en-GB" dirty="0"/>
              <a:t>irkungs Sitzung mit der Kreisschulbehörde Glattal fand am 21 Mai statt.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BDC3D2-2A3D-F358-E5D4-BE6DA07C3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8252" y="1460416"/>
            <a:ext cx="6196295" cy="393716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CCEB0E1-9DBC-6F5B-35D0-916D333AC30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de-CH" smtClean="0"/>
              <a:pPr/>
              <a:t>4</a:t>
            </a:fld>
            <a:endParaRPr lang="de-CH" dirty="0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2340B039-3447-5141-9A20-2294131AACA7}"/>
              </a:ext>
            </a:extLst>
          </p:cNvPr>
          <p:cNvSpPr/>
          <p:nvPr/>
        </p:nvSpPr>
        <p:spPr>
          <a:xfrm>
            <a:off x="289757" y="544716"/>
            <a:ext cx="2128910" cy="2063261"/>
          </a:xfrm>
          <a:prstGeom prst="ellipse">
            <a:avLst/>
          </a:prstGeom>
          <a:solidFill>
            <a:srgbClr val="DA8C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b="1" dirty="0">
                <a:latin typeface="Barlow Medium" panose="00000600000000000000" pitchFamily="2" charset="0"/>
              </a:rPr>
              <a:t>EMW</a:t>
            </a:r>
          </a:p>
        </p:txBody>
      </p:sp>
      <p:sp>
        <p:nvSpPr>
          <p:cNvPr id="5" name="Ellipse 8">
            <a:extLst>
              <a:ext uri="{FF2B5EF4-FFF2-40B4-BE49-F238E27FC236}">
                <a16:creationId xmlns:a16="http://schemas.microsoft.com/office/drawing/2014/main" id="{DB520C12-4604-529C-94B6-0932D99B77E2}"/>
              </a:ext>
            </a:extLst>
          </p:cNvPr>
          <p:cNvSpPr/>
          <p:nvPr/>
        </p:nvSpPr>
        <p:spPr>
          <a:xfrm>
            <a:off x="347257" y="664605"/>
            <a:ext cx="398584" cy="345830"/>
          </a:xfrm>
          <a:prstGeom prst="ellipse">
            <a:avLst/>
          </a:prstGeom>
          <a:solidFill>
            <a:srgbClr val="EE1D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3</a:t>
            </a:r>
          </a:p>
        </p:txBody>
      </p:sp>
      <p:pic>
        <p:nvPicPr>
          <p:cNvPr id="6" name="Grafik 10">
            <a:extLst>
              <a:ext uri="{FF2B5EF4-FFF2-40B4-BE49-F238E27FC236}">
                <a16:creationId xmlns:a16="http://schemas.microsoft.com/office/drawing/2014/main" id="{B9CDE9F6-E2DA-1A23-8130-6DE5C5E31C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19"/>
          <a:stretch/>
        </p:blipFill>
        <p:spPr>
          <a:xfrm>
            <a:off x="10116611" y="236137"/>
            <a:ext cx="1831734" cy="1255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6E9BD67-01C0-51F3-DE41-BA57BC6E4FB3}"/>
              </a:ext>
            </a:extLst>
          </p:cNvPr>
          <p:cNvSpPr txBox="1"/>
          <p:nvPr/>
        </p:nvSpPr>
        <p:spPr>
          <a:xfrm>
            <a:off x="2951855" y="1149830"/>
            <a:ext cx="924014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H" dirty="0"/>
              <a:t>Die UNO hat das Ziel der Nachhaltigkeit in Ihre Agenda 2030 </a:t>
            </a:r>
            <a:endParaRPr lang="en-GB" dirty="0"/>
          </a:p>
          <a:p>
            <a:r>
              <a:rPr lang="en-CH" dirty="0"/>
              <a:t>aufgenommen.</a:t>
            </a:r>
            <a:endParaRPr lang="en-GB" dirty="0"/>
          </a:p>
          <a:p>
            <a:r>
              <a:rPr lang="en-CH" dirty="0"/>
              <a:t>In der Schweiz wird dieser Punkt </a:t>
            </a:r>
            <a:r>
              <a:rPr lang="en-GB" dirty="0"/>
              <a:t>ebenfalls in </a:t>
            </a:r>
            <a:r>
              <a:rPr lang="en-CH" dirty="0"/>
              <a:t>der Bundesverfassung fest gehalten</a:t>
            </a:r>
            <a:r>
              <a:rPr lang="en-GB" dirty="0"/>
              <a:t>, im</a:t>
            </a:r>
          </a:p>
          <a:p>
            <a:r>
              <a:rPr lang="en-CH" dirty="0"/>
              <a:t>Artikel 73</a:t>
            </a:r>
            <a:r>
              <a:rPr lang="en-GB" dirty="0"/>
              <a:t>.</a:t>
            </a:r>
          </a:p>
          <a:p>
            <a:r>
              <a:rPr lang="en-CH" dirty="0"/>
              <a:t>Und BNE wird nun auch im Lehrplan 21 verankert, durch 7 fächerübergreifende Themen:</a:t>
            </a:r>
            <a:endParaRPr lang="en-GB" dirty="0"/>
          </a:p>
          <a:p>
            <a:r>
              <a:rPr lang="en-GB" dirty="0"/>
              <a:t>		</a:t>
            </a:r>
          </a:p>
          <a:p>
            <a:endParaRPr lang="en-GB" dirty="0"/>
          </a:p>
          <a:p>
            <a:r>
              <a:rPr lang="en-GB" dirty="0"/>
              <a:t>				</a:t>
            </a:r>
            <a:r>
              <a:rPr lang="en-CH" dirty="0"/>
              <a:t>• Politik, Demokratie und Menschenrechte</a:t>
            </a:r>
            <a:endParaRPr lang="en-GB" dirty="0"/>
          </a:p>
          <a:p>
            <a:r>
              <a:rPr lang="en-GB" dirty="0"/>
              <a:t>				</a:t>
            </a:r>
            <a:r>
              <a:rPr lang="en-CH" dirty="0"/>
              <a:t>• Natürliche Umwelt und Ressourcen</a:t>
            </a:r>
            <a:endParaRPr lang="en-GB" dirty="0"/>
          </a:p>
          <a:p>
            <a:r>
              <a:rPr lang="en-GB" dirty="0"/>
              <a:t>				</a:t>
            </a:r>
            <a:r>
              <a:rPr lang="en-CH" dirty="0"/>
              <a:t>• Geschlechter und Gleichstellung</a:t>
            </a:r>
            <a:endParaRPr lang="en-GB" dirty="0"/>
          </a:p>
          <a:p>
            <a:r>
              <a:rPr lang="en-GB" dirty="0"/>
              <a:t>				</a:t>
            </a:r>
            <a:r>
              <a:rPr lang="en-CH" dirty="0"/>
              <a:t>• Gesundheit</a:t>
            </a:r>
            <a:endParaRPr lang="en-GB" dirty="0"/>
          </a:p>
          <a:p>
            <a:r>
              <a:rPr lang="en-GB" dirty="0"/>
              <a:t>				</a:t>
            </a:r>
            <a:r>
              <a:rPr lang="en-CH" dirty="0"/>
              <a:t>• Globale Entwicklung und Frieden</a:t>
            </a:r>
            <a:endParaRPr lang="en-GB" dirty="0"/>
          </a:p>
          <a:p>
            <a:r>
              <a:rPr lang="en-GB" dirty="0"/>
              <a:t>				</a:t>
            </a:r>
            <a:r>
              <a:rPr lang="en-CH" dirty="0"/>
              <a:t>• Kulturelle Identitäten und interkulturelle Verständigung</a:t>
            </a:r>
            <a:r>
              <a:rPr lang="en-GB" dirty="0"/>
              <a:t>			</a:t>
            </a:r>
            <a:r>
              <a:rPr lang="en-CH" dirty="0"/>
              <a:t>• Wirtschaft und Konsum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C3238EF-8149-9D30-3CCE-2C1D53B04639}"/>
              </a:ext>
            </a:extLst>
          </p:cNvPr>
          <p:cNvSpPr txBox="1"/>
          <p:nvPr/>
        </p:nvSpPr>
        <p:spPr>
          <a:xfrm>
            <a:off x="2878212" y="664605"/>
            <a:ext cx="61553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</a:t>
            </a:r>
            <a:r>
              <a:rPr lang="en-GB" sz="2000" b="1" u="sng" dirty="0"/>
              <a:t>BNE</a:t>
            </a:r>
            <a:r>
              <a:rPr lang="en-GB" sz="2000" u="sng" dirty="0"/>
              <a:t>”: die Bildung für nachhaltige Entwicklung</a:t>
            </a:r>
            <a:endParaRPr lang="en-CH" sz="2000" u="sng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A1C193E-DD98-9AD0-57E8-BDA734D10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591" y="2676499"/>
            <a:ext cx="4406303" cy="4083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913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A22A20-998A-14D6-DFA9-9B85B288750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de-CH" smtClean="0"/>
              <a:pPr/>
              <a:t>5</a:t>
            </a:fld>
            <a:endParaRPr lang="de-CH" dirty="0"/>
          </a:p>
        </p:txBody>
      </p:sp>
      <p:pic>
        <p:nvPicPr>
          <p:cNvPr id="4" name="Grafik 10">
            <a:extLst>
              <a:ext uri="{FF2B5EF4-FFF2-40B4-BE49-F238E27FC236}">
                <a16:creationId xmlns:a16="http://schemas.microsoft.com/office/drawing/2014/main" id="{9B55AF0A-8C2E-55E6-F6F8-F52002765A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19"/>
          <a:stretch/>
        </p:blipFill>
        <p:spPr>
          <a:xfrm>
            <a:off x="10116611" y="236137"/>
            <a:ext cx="1831734" cy="1255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Ellipse 3">
            <a:extLst>
              <a:ext uri="{FF2B5EF4-FFF2-40B4-BE49-F238E27FC236}">
                <a16:creationId xmlns:a16="http://schemas.microsoft.com/office/drawing/2014/main" id="{B4CD7428-6460-AEEA-CA6C-6CEF6EFB521A}"/>
              </a:ext>
            </a:extLst>
          </p:cNvPr>
          <p:cNvSpPr/>
          <p:nvPr/>
        </p:nvSpPr>
        <p:spPr>
          <a:xfrm>
            <a:off x="289757" y="544716"/>
            <a:ext cx="2128910" cy="2063261"/>
          </a:xfrm>
          <a:prstGeom prst="ellipse">
            <a:avLst/>
          </a:prstGeom>
          <a:solidFill>
            <a:srgbClr val="DA8C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b="1" dirty="0">
                <a:latin typeface="Barlow Medium" panose="00000600000000000000" pitchFamily="2" charset="0"/>
              </a:rPr>
              <a:t>EMW</a:t>
            </a:r>
          </a:p>
        </p:txBody>
      </p:sp>
      <p:sp>
        <p:nvSpPr>
          <p:cNvPr id="7" name="Ellipse 8">
            <a:extLst>
              <a:ext uri="{FF2B5EF4-FFF2-40B4-BE49-F238E27FC236}">
                <a16:creationId xmlns:a16="http://schemas.microsoft.com/office/drawing/2014/main" id="{079757DE-3678-597B-488F-C4B611E695AE}"/>
              </a:ext>
            </a:extLst>
          </p:cNvPr>
          <p:cNvSpPr/>
          <p:nvPr/>
        </p:nvSpPr>
        <p:spPr>
          <a:xfrm>
            <a:off x="347257" y="664605"/>
            <a:ext cx="398584" cy="345830"/>
          </a:xfrm>
          <a:prstGeom prst="ellipse">
            <a:avLst/>
          </a:prstGeom>
          <a:solidFill>
            <a:srgbClr val="EE1D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440C977-B466-3ADD-927B-81177F3188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749" y="3074593"/>
            <a:ext cx="10244502" cy="361820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5EF05EE-4B8F-9D7D-4F4B-046326BC299C}"/>
              </a:ext>
            </a:extLst>
          </p:cNvPr>
          <p:cNvSpPr txBox="1"/>
          <p:nvPr/>
        </p:nvSpPr>
        <p:spPr>
          <a:xfrm>
            <a:off x="2753939" y="476237"/>
            <a:ext cx="742106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H" b="1" u="sng" dirty="0"/>
              <a:t>Projekte des BNE:</a:t>
            </a:r>
            <a:endParaRPr lang="en-GB" b="1" u="sng" dirty="0"/>
          </a:p>
          <a:p>
            <a:endParaRPr lang="en-GB" sz="10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H" dirty="0"/>
              <a:t>Klimatopf (Schule im Birch)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H" dirty="0"/>
              <a:t>No food waste (Schule Campus)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H" dirty="0"/>
              <a:t>Kurse zu bestimmten Themen </a:t>
            </a:r>
            <a:endParaRPr lang="en-GB" dirty="0"/>
          </a:p>
          <a:p>
            <a:r>
              <a:rPr lang="en-GB" sz="1200" dirty="0"/>
              <a:t>(</a:t>
            </a:r>
            <a:r>
              <a:rPr lang="en-CH" sz="1200" dirty="0"/>
              <a:t>z.B. Back- und Kochkurse, aber</a:t>
            </a:r>
            <a:r>
              <a:rPr lang="en-GB" sz="1200" dirty="0"/>
              <a:t> </a:t>
            </a:r>
            <a:r>
              <a:rPr lang="en-CH" sz="1200" dirty="0"/>
              <a:t>auch zu Themen wie z.B. das allgemeine</a:t>
            </a:r>
            <a:r>
              <a:rPr lang="en-GB" sz="1200" dirty="0"/>
              <a:t> </a:t>
            </a:r>
            <a:r>
              <a:rPr lang="en-CH" sz="1200" dirty="0"/>
              <a:t>Konsumverhalten (virtuelles Shopping), Abfall, Wert des Wassers, Kreislaufwirtschaft, Kinderrechte,bezahlbare und saubere Energie, Klimaschutz, Rohstoffe, Gesundheit und Bewegung</a:t>
            </a:r>
            <a:r>
              <a:rPr lang="en-GB" sz="1200" dirty="0"/>
              <a:t>) </a:t>
            </a:r>
            <a:endParaRPr lang="en-CH" sz="1200" dirty="0"/>
          </a:p>
        </p:txBody>
      </p:sp>
    </p:spTree>
    <p:extLst>
      <p:ext uri="{BB962C8B-B14F-4D97-AF65-F5344CB8AC3E}">
        <p14:creationId xmlns:p14="http://schemas.microsoft.com/office/powerpoint/2010/main" val="1143164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20547-072A-631A-D9B7-4331B97754C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de-CH" smtClean="0"/>
              <a:pPr/>
              <a:t>6</a:t>
            </a:fld>
            <a:endParaRPr lang="de-CH" dirty="0"/>
          </a:p>
        </p:txBody>
      </p:sp>
      <p:pic>
        <p:nvPicPr>
          <p:cNvPr id="4" name="Grafik 10">
            <a:extLst>
              <a:ext uri="{FF2B5EF4-FFF2-40B4-BE49-F238E27FC236}">
                <a16:creationId xmlns:a16="http://schemas.microsoft.com/office/drawing/2014/main" id="{06B4999C-11AB-EFBC-BA93-271732CF40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19"/>
          <a:stretch/>
        </p:blipFill>
        <p:spPr>
          <a:xfrm>
            <a:off x="10217261" y="223316"/>
            <a:ext cx="1831734" cy="1255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C4A0C19-1957-4290-205B-1759DB5B0944}"/>
              </a:ext>
            </a:extLst>
          </p:cNvPr>
          <p:cNvSpPr txBox="1"/>
          <p:nvPr/>
        </p:nvSpPr>
        <p:spPr>
          <a:xfrm>
            <a:off x="2506731" y="463416"/>
            <a:ext cx="954226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In unserer letzten Sitzung haben wir den Fokus auf das letzte Event </a:t>
            </a:r>
          </a:p>
          <a:p>
            <a:r>
              <a:rPr lang="en-GB" dirty="0"/>
              <a:t>des Schuljahres gelegt – das Buhnfest.</a:t>
            </a:r>
          </a:p>
          <a:p>
            <a:r>
              <a:rPr lang="en-GB" dirty="0"/>
              <a:t>Das OK Team gibt nochmals ein Update und informiert, wo es am 13.06. </a:t>
            </a:r>
          </a:p>
          <a:p>
            <a:r>
              <a:rPr lang="en-GB" dirty="0"/>
              <a:t>noch genau Unterstützung braucht. </a:t>
            </a:r>
          </a:p>
          <a:p>
            <a:r>
              <a:rPr lang="en-GB" dirty="0"/>
              <a:t>Wir alle bedanken uns herzlichst für euren tollen Einsatz und freuen uns auf einen schönen Abschluss des Schuljahres. </a:t>
            </a:r>
          </a:p>
          <a:p>
            <a:endParaRPr lang="en-GB" dirty="0"/>
          </a:p>
          <a:p>
            <a:endParaRPr lang="en-GB" dirty="0"/>
          </a:p>
          <a:p>
            <a:pPr algn="just"/>
            <a:r>
              <a:rPr lang="en-GB" dirty="0"/>
              <a:t>Das nächste und erste Event (im neuen Schuljahr) wird die Erzählnacht voraussichtlich    am 14. Nov sein, mit dem Motto: “</a:t>
            </a:r>
            <a:r>
              <a:rPr lang="en-GB" i="1" dirty="0"/>
              <a:t>Zeitreise</a:t>
            </a:r>
            <a:r>
              <a:rPr lang="en-GB" dirty="0"/>
              <a:t>”.</a:t>
            </a:r>
          </a:p>
          <a:p>
            <a:pPr algn="just"/>
            <a:endParaRPr lang="en-GB" sz="800" dirty="0"/>
          </a:p>
          <a:p>
            <a:pPr algn="just"/>
            <a:r>
              <a:rPr lang="en-GB" dirty="0"/>
              <a:t>Das OK Team plant bereits sich ab September / Oktober an die Planung diesbezüglich zu machen. Bei Interesse bitte bei Heidi oder Alex melden.</a:t>
            </a:r>
          </a:p>
          <a:p>
            <a:endParaRPr lang="en-GB" dirty="0"/>
          </a:p>
          <a:p>
            <a:endParaRPr lang="en-GB" dirty="0"/>
          </a:p>
          <a:p>
            <a:pPr algn="just"/>
            <a:r>
              <a:rPr lang="en-GB" dirty="0"/>
              <a:t>Alle weiteren Projekte und neuen Ideen werden wir wieder ab der ersten ERB Sitzung</a:t>
            </a:r>
          </a:p>
          <a:p>
            <a:pPr algn="just"/>
            <a:r>
              <a:rPr lang="en-GB" dirty="0"/>
              <a:t>25/26 vertiefen u. weiter voran planen. </a:t>
            </a:r>
          </a:p>
          <a:p>
            <a:pPr algn="just"/>
            <a:r>
              <a:rPr lang="en-GB" dirty="0"/>
              <a:t>Wir freuen uns schon jetzt auf einen regen Gedankenaustausch + gute Zusammenarbeit </a:t>
            </a:r>
            <a:r>
              <a:rPr lang="en-GB" b="1" dirty="0"/>
              <a:t>  </a:t>
            </a:r>
            <a:r>
              <a:rPr lang="en-GB" dirty="0"/>
              <a:t>mit euch. </a:t>
            </a:r>
          </a:p>
          <a:p>
            <a:endParaRPr lang="en-GB" dirty="0"/>
          </a:p>
        </p:txBody>
      </p:sp>
      <p:sp>
        <p:nvSpPr>
          <p:cNvPr id="12" name="Ellipse 4">
            <a:extLst>
              <a:ext uri="{FF2B5EF4-FFF2-40B4-BE49-F238E27FC236}">
                <a16:creationId xmlns:a16="http://schemas.microsoft.com/office/drawing/2014/main" id="{500C574F-54CE-87E4-9330-D05601C376D1}"/>
              </a:ext>
            </a:extLst>
          </p:cNvPr>
          <p:cNvSpPr/>
          <p:nvPr/>
        </p:nvSpPr>
        <p:spPr>
          <a:xfrm>
            <a:off x="225567" y="213807"/>
            <a:ext cx="2128910" cy="2063261"/>
          </a:xfrm>
          <a:prstGeom prst="ellipse">
            <a:avLst/>
          </a:prstGeom>
          <a:solidFill>
            <a:srgbClr val="EFBC4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b="1" dirty="0">
                <a:latin typeface="Barlow Medium" panose="00000600000000000000" pitchFamily="2" charset="0"/>
              </a:rPr>
              <a:t>Projekte und</a:t>
            </a:r>
          </a:p>
          <a:p>
            <a:pPr algn="ctr"/>
            <a:r>
              <a:rPr lang="de-CH" sz="1400" b="1" dirty="0">
                <a:latin typeface="Barlow Medium" panose="00000600000000000000" pitchFamily="2" charset="0"/>
              </a:rPr>
              <a:t>Gruppenarbeiten </a:t>
            </a:r>
          </a:p>
        </p:txBody>
      </p:sp>
      <p:sp>
        <p:nvSpPr>
          <p:cNvPr id="13" name="Ellipse 9">
            <a:extLst>
              <a:ext uri="{FF2B5EF4-FFF2-40B4-BE49-F238E27FC236}">
                <a16:creationId xmlns:a16="http://schemas.microsoft.com/office/drawing/2014/main" id="{4052D106-EB20-C4C2-8719-4A89875D97D6}"/>
              </a:ext>
            </a:extLst>
          </p:cNvPr>
          <p:cNvSpPr/>
          <p:nvPr/>
        </p:nvSpPr>
        <p:spPr>
          <a:xfrm>
            <a:off x="284146" y="333912"/>
            <a:ext cx="398584" cy="345830"/>
          </a:xfrm>
          <a:prstGeom prst="ellipse">
            <a:avLst/>
          </a:prstGeom>
          <a:solidFill>
            <a:srgbClr val="EE1D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88148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0FAFDDA-8D1E-80AE-432E-1B1B5EF4CBE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de-CH" smtClean="0"/>
              <a:pPr/>
              <a:t>7</a:t>
            </a:fld>
            <a:endParaRPr lang="de-CH" dirty="0"/>
          </a:p>
        </p:txBody>
      </p:sp>
      <p:pic>
        <p:nvPicPr>
          <p:cNvPr id="4" name="Grafik 10">
            <a:extLst>
              <a:ext uri="{FF2B5EF4-FFF2-40B4-BE49-F238E27FC236}">
                <a16:creationId xmlns:a16="http://schemas.microsoft.com/office/drawing/2014/main" id="{49D883FB-907A-A201-35E3-B291910A2C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19"/>
          <a:stretch/>
        </p:blipFill>
        <p:spPr>
          <a:xfrm>
            <a:off x="10252233" y="166166"/>
            <a:ext cx="1831734" cy="1255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7CF2D3F-ED9D-3546-8140-2C70D9D520C5}"/>
              </a:ext>
            </a:extLst>
          </p:cNvPr>
          <p:cNvSpPr txBox="1"/>
          <p:nvPr/>
        </p:nvSpPr>
        <p:spPr>
          <a:xfrm>
            <a:off x="2354477" y="415045"/>
            <a:ext cx="9837523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Wir haben besprochen, wie der Ablauf für das neue Schuljahr aussieht.</a:t>
            </a:r>
          </a:p>
          <a:p>
            <a:endParaRPr lang="en-GB" dirty="0"/>
          </a:p>
          <a:p>
            <a:r>
              <a:rPr lang="en-GB" dirty="0"/>
              <a:t>Alle, die weiterhin Interesse haben beim ERB dabei zu sein, müssen sich </a:t>
            </a:r>
          </a:p>
          <a:p>
            <a:r>
              <a:rPr lang="en-GB" dirty="0"/>
              <a:t>bitte am Elternabend ihrer Klasse neu wählen lassen.</a:t>
            </a:r>
          </a:p>
          <a:p>
            <a:r>
              <a:rPr lang="en-GB" dirty="0"/>
              <a:t>Die danach auszufüllende Form (Kontaktdaten) liegen den Klassenlehrern vor und werden </a:t>
            </a:r>
          </a:p>
          <a:p>
            <a:r>
              <a:rPr lang="en-GB" dirty="0"/>
              <a:t>danach den Weg zu uns finden. </a:t>
            </a:r>
          </a:p>
          <a:p>
            <a:r>
              <a:rPr lang="en-GB" sz="1200" b="1" dirty="0"/>
              <a:t>(Danke Claudia !!)</a:t>
            </a:r>
          </a:p>
          <a:p>
            <a:r>
              <a:rPr lang="en-GB" dirty="0"/>
              <a:t>Sobald alle Deligierten feststehen, werden die Einladungen zur ersten ERB Sitzung per Email verschickt.</a:t>
            </a:r>
          </a:p>
          <a:p>
            <a:endParaRPr lang="en-GB" dirty="0"/>
          </a:p>
          <a:p>
            <a:r>
              <a:rPr lang="en-GB" dirty="0"/>
              <a:t>Desweiteren haben wir besprochen, wer die Vorstellung des ERB in den Leveln: Kiga, erste </a:t>
            </a:r>
          </a:p>
          <a:p>
            <a:r>
              <a:rPr lang="en-GB" dirty="0"/>
              <a:t>und vierte Klasse übernehmen wird.</a:t>
            </a:r>
          </a:p>
          <a:p>
            <a:r>
              <a:rPr lang="en-GB" dirty="0"/>
              <a:t>Wir bitten, dass sich die Personen nochmals bei uns melden (</a:t>
            </a:r>
            <a:r>
              <a:rPr lang="en-GB" dirty="0">
                <a:solidFill>
                  <a:srgbClr val="FF0000"/>
                </a:solidFill>
                <a:latin typeface="Google Sans"/>
              </a:rPr>
              <a:t>elternrat.buhn@gmail.com</a:t>
            </a:r>
            <a:r>
              <a:rPr lang="en-GB" dirty="0"/>
              <a:t>)</a:t>
            </a:r>
          </a:p>
          <a:p>
            <a:r>
              <a:rPr lang="en-GB" dirty="0"/>
              <a:t>sodass wir euch die kleine Präsentation zukommen lassen können, die dann am jeweiligen Elternabend benutzt werden sollte.</a:t>
            </a:r>
          </a:p>
        </p:txBody>
      </p:sp>
      <p:sp>
        <p:nvSpPr>
          <p:cNvPr id="9" name="Ellipse 4">
            <a:extLst>
              <a:ext uri="{FF2B5EF4-FFF2-40B4-BE49-F238E27FC236}">
                <a16:creationId xmlns:a16="http://schemas.microsoft.com/office/drawing/2014/main" id="{3F674331-128C-F5B7-E427-591F62ADD9EA}"/>
              </a:ext>
            </a:extLst>
          </p:cNvPr>
          <p:cNvSpPr/>
          <p:nvPr/>
        </p:nvSpPr>
        <p:spPr>
          <a:xfrm>
            <a:off x="225567" y="213807"/>
            <a:ext cx="2128910" cy="2063261"/>
          </a:xfrm>
          <a:prstGeom prst="ellipse">
            <a:avLst/>
          </a:prstGeom>
          <a:solidFill>
            <a:srgbClr val="EFBC4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b="1" dirty="0" err="1">
                <a:latin typeface="Barlow Medium" panose="00000600000000000000" pitchFamily="2" charset="0"/>
              </a:rPr>
              <a:t>Orga</a:t>
            </a:r>
            <a:r>
              <a:rPr lang="de-CH" sz="1400" b="1" dirty="0">
                <a:latin typeface="Barlow Medium" panose="00000600000000000000" pitchFamily="2" charset="0"/>
              </a:rPr>
              <a:t> neues</a:t>
            </a:r>
          </a:p>
          <a:p>
            <a:pPr algn="ctr"/>
            <a:r>
              <a:rPr lang="de-CH" sz="1400" b="1" dirty="0">
                <a:latin typeface="Barlow Medium" panose="00000600000000000000" pitchFamily="2" charset="0"/>
              </a:rPr>
              <a:t>Schuljahr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97162D48-5C5C-DD5C-34A1-E779627036E6}"/>
              </a:ext>
            </a:extLst>
          </p:cNvPr>
          <p:cNvSpPr/>
          <p:nvPr/>
        </p:nvSpPr>
        <p:spPr>
          <a:xfrm>
            <a:off x="284146" y="333912"/>
            <a:ext cx="398584" cy="345830"/>
          </a:xfrm>
          <a:prstGeom prst="ellipse">
            <a:avLst/>
          </a:prstGeom>
          <a:solidFill>
            <a:srgbClr val="EE1D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439399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32"/>
          <p:cNvSpPr txBox="1">
            <a:spLocks noGrp="1"/>
          </p:cNvSpPr>
          <p:nvPr>
            <p:ph type="sldNum" idx="12"/>
          </p:nvPr>
        </p:nvSpPr>
        <p:spPr>
          <a:xfrm>
            <a:off x="11168100" y="6333133"/>
            <a:ext cx="731600" cy="242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/>
              <a:pPr/>
              <a:t>8</a:t>
            </a:fld>
            <a:endParaRPr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76458B6-D667-55D2-A33F-4D6C29E67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91" y="262934"/>
            <a:ext cx="2780952" cy="1190476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65D6EF3-F625-F853-EAC4-A7E8B05477F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919"/>
          <a:stretch/>
        </p:blipFill>
        <p:spPr>
          <a:xfrm>
            <a:off x="10134455" y="197647"/>
            <a:ext cx="1831734" cy="1255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Ellipse 5">
            <a:extLst>
              <a:ext uri="{FF2B5EF4-FFF2-40B4-BE49-F238E27FC236}">
                <a16:creationId xmlns:a16="http://schemas.microsoft.com/office/drawing/2014/main" id="{09202783-A2CF-5A6E-8BD4-AA98EBB70271}"/>
              </a:ext>
            </a:extLst>
          </p:cNvPr>
          <p:cNvSpPr/>
          <p:nvPr/>
        </p:nvSpPr>
        <p:spPr>
          <a:xfrm>
            <a:off x="225811" y="606000"/>
            <a:ext cx="2128910" cy="2063261"/>
          </a:xfrm>
          <a:prstGeom prst="ellipse">
            <a:avLst/>
          </a:prstGeom>
          <a:solidFill>
            <a:srgbClr val="FFAA1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b="1" dirty="0">
                <a:latin typeface="Barlow Medium" panose="00000600000000000000" pitchFamily="2" charset="0"/>
              </a:rPr>
              <a:t>FRAGERUNDE</a:t>
            </a:r>
          </a:p>
        </p:txBody>
      </p:sp>
      <p:sp>
        <p:nvSpPr>
          <p:cNvPr id="5" name="Ellipse 10">
            <a:extLst>
              <a:ext uri="{FF2B5EF4-FFF2-40B4-BE49-F238E27FC236}">
                <a16:creationId xmlns:a16="http://schemas.microsoft.com/office/drawing/2014/main" id="{3E381EDC-30F1-B9E9-9385-CDD5142BDA72}"/>
              </a:ext>
            </a:extLst>
          </p:cNvPr>
          <p:cNvSpPr/>
          <p:nvPr/>
        </p:nvSpPr>
        <p:spPr>
          <a:xfrm>
            <a:off x="233293" y="747455"/>
            <a:ext cx="398584" cy="345830"/>
          </a:xfrm>
          <a:prstGeom prst="ellipse">
            <a:avLst/>
          </a:prstGeom>
          <a:solidFill>
            <a:srgbClr val="EE1D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F0FE7-B957-3BD8-750A-7E14B8E4B99A}"/>
              </a:ext>
            </a:extLst>
          </p:cNvPr>
          <p:cNvSpPr txBox="1"/>
          <p:nvPr/>
        </p:nvSpPr>
        <p:spPr>
          <a:xfrm>
            <a:off x="2553639" y="765242"/>
            <a:ext cx="7381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/>
              <a:t>Es wird die Situation </a:t>
            </a:r>
            <a:r>
              <a:rPr lang="en-GB" dirty="0" err="1"/>
              <a:t>angesprochen</a:t>
            </a:r>
            <a:r>
              <a:rPr lang="en-GB" dirty="0"/>
              <a:t>, dass doch einige </a:t>
            </a:r>
            <a:r>
              <a:rPr lang="en-GB" dirty="0" err="1"/>
              <a:t>Eltern</a:t>
            </a:r>
            <a:r>
              <a:rPr lang="en-GB" dirty="0"/>
              <a:t> die Kinder mit dem Auto zur Schule </a:t>
            </a:r>
            <a:r>
              <a:rPr lang="en-GB" dirty="0" err="1"/>
              <a:t>bringen</a:t>
            </a:r>
            <a:r>
              <a:rPr lang="en-GB" dirty="0"/>
              <a:t> und dabei den Weg der </a:t>
            </a:r>
            <a:r>
              <a:rPr lang="en-GB" dirty="0" err="1"/>
              <a:t>laufenden</a:t>
            </a:r>
            <a:r>
              <a:rPr lang="en-GB" dirty="0"/>
              <a:t> Kinder </a:t>
            </a:r>
            <a:r>
              <a:rPr lang="en-GB" dirty="0" err="1"/>
              <a:t>blockieren</a:t>
            </a:r>
            <a:r>
              <a:rPr lang="en-GB" dirty="0"/>
              <a:t> </a:t>
            </a:r>
            <a:r>
              <a:rPr lang="en-GB" dirty="0" err="1"/>
              <a:t>bzw</a:t>
            </a:r>
            <a:r>
              <a:rPr lang="en-GB" dirty="0"/>
              <a:t> </a:t>
            </a:r>
            <a:r>
              <a:rPr lang="en-GB" dirty="0" err="1"/>
              <a:t>teilweise</a:t>
            </a:r>
            <a:r>
              <a:rPr lang="en-GB" dirty="0"/>
              <a:t> </a:t>
            </a:r>
            <a:r>
              <a:rPr lang="en-GB" dirty="0" err="1"/>
              <a:t>wohl</a:t>
            </a:r>
            <a:r>
              <a:rPr lang="en-GB" dirty="0"/>
              <a:t> </a:t>
            </a:r>
            <a:r>
              <a:rPr lang="en-GB" dirty="0" err="1"/>
              <a:t>sogar</a:t>
            </a:r>
            <a:r>
              <a:rPr lang="en-GB" dirty="0"/>
              <a:t> </a:t>
            </a:r>
            <a:r>
              <a:rPr lang="en-GB" dirty="0" err="1"/>
              <a:t>gefährden</a:t>
            </a:r>
            <a:r>
              <a:rPr lang="en-GB" dirty="0"/>
              <a:t>.</a:t>
            </a:r>
          </a:p>
          <a:p>
            <a:r>
              <a:rPr lang="en-GB" dirty="0"/>
              <a:t>Daher nochmals die </a:t>
            </a:r>
            <a:r>
              <a:rPr lang="en-GB" dirty="0" err="1"/>
              <a:t>dringende</a:t>
            </a:r>
            <a:r>
              <a:rPr lang="en-GB" dirty="0"/>
              <a:t> Bitte auf das Auto zu </a:t>
            </a:r>
            <a:r>
              <a:rPr lang="en-GB" dirty="0" err="1"/>
              <a:t>verzichten</a:t>
            </a:r>
            <a:r>
              <a:rPr lang="en-GB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163684-6F61-98D2-3599-3D3E342D04F6}"/>
              </a:ext>
            </a:extLst>
          </p:cNvPr>
          <p:cNvSpPr txBox="1"/>
          <p:nvPr/>
        </p:nvSpPr>
        <p:spPr>
          <a:xfrm>
            <a:off x="2554321" y="4559023"/>
            <a:ext cx="878124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/>
              <a:t>Das ERB Duo hat mit der Schulleitung besprochen, dass wir bei Interesse gerne Frau Franziska Stöckel von der </a:t>
            </a:r>
            <a:r>
              <a:rPr lang="en-GB" dirty="0" err="1"/>
              <a:t>Kreisschulbehörder</a:t>
            </a:r>
            <a:r>
              <a:rPr lang="en-GB" dirty="0"/>
              <a:t> Glattal </a:t>
            </a:r>
            <a:r>
              <a:rPr lang="en-GB" dirty="0" err="1"/>
              <a:t>einladen</a:t>
            </a:r>
            <a:r>
              <a:rPr lang="en-GB" dirty="0"/>
              <a:t> können - um eine </a:t>
            </a:r>
            <a:r>
              <a:rPr lang="en-GB" dirty="0" err="1"/>
              <a:t>detaillierte</a:t>
            </a:r>
            <a:r>
              <a:rPr lang="en-GB" dirty="0"/>
              <a:t> Präsentation zu den </a:t>
            </a:r>
            <a:r>
              <a:rPr lang="en-GB" dirty="0" err="1"/>
              <a:t>Themen</a:t>
            </a:r>
            <a:r>
              <a:rPr lang="en-GB" dirty="0"/>
              <a:t> Nachhaltige Entwicklung (BNE) und / oder </a:t>
            </a:r>
            <a:r>
              <a:rPr lang="en-GB" dirty="0" err="1"/>
              <a:t>Gemeinsame</a:t>
            </a:r>
            <a:r>
              <a:rPr lang="en-GB" dirty="0"/>
              <a:t> </a:t>
            </a:r>
            <a:r>
              <a:rPr lang="en-GB" dirty="0" err="1"/>
              <a:t>Wachsame</a:t>
            </a:r>
            <a:r>
              <a:rPr lang="en-GB" dirty="0"/>
              <a:t> Sorge (GWS) zu </a:t>
            </a:r>
            <a:r>
              <a:rPr lang="en-GB" dirty="0" err="1"/>
              <a:t>halten</a:t>
            </a:r>
            <a:r>
              <a:rPr lang="en-GB" dirty="0"/>
              <a:t>.</a:t>
            </a:r>
          </a:p>
          <a:p>
            <a:endParaRPr lang="en-GB" sz="500" dirty="0"/>
          </a:p>
          <a:p>
            <a:r>
              <a:rPr lang="en-GB" dirty="0"/>
              <a:t>Wir werden </a:t>
            </a:r>
            <a:r>
              <a:rPr lang="en-GB" dirty="0" err="1"/>
              <a:t>darüber</a:t>
            </a:r>
            <a:r>
              <a:rPr lang="en-GB" dirty="0"/>
              <a:t> im neuen Schuljahr </a:t>
            </a:r>
            <a:r>
              <a:rPr lang="en-GB" dirty="0" err="1"/>
              <a:t>abstimmen</a:t>
            </a:r>
            <a:r>
              <a:rPr lang="en-GB" dirty="0"/>
              <a:t>.</a:t>
            </a:r>
            <a:endParaRPr lang="en-CH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24A882-A3F4-63CF-37D1-B871B943CD70}"/>
              </a:ext>
            </a:extLst>
          </p:cNvPr>
          <p:cNvSpPr txBox="1"/>
          <p:nvPr/>
        </p:nvSpPr>
        <p:spPr>
          <a:xfrm>
            <a:off x="2554321" y="2313518"/>
            <a:ext cx="934537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Elternmitwirkung</a:t>
            </a:r>
            <a:r>
              <a:rPr lang="en-GB" dirty="0"/>
              <a:t> </a:t>
            </a:r>
            <a:r>
              <a:rPr lang="en-GB" dirty="0" err="1"/>
              <a:t>Buhnrain</a:t>
            </a:r>
            <a:endParaRPr lang="en-GB" dirty="0"/>
          </a:p>
          <a:p>
            <a:r>
              <a:rPr lang="en-GB" dirty="0"/>
              <a:t>Wir </a:t>
            </a:r>
            <a:r>
              <a:rPr lang="en-GB" dirty="0" err="1"/>
              <a:t>sind</a:t>
            </a:r>
            <a:r>
              <a:rPr lang="en-GB" dirty="0"/>
              <a:t> von Barbara Nugent </a:t>
            </a:r>
            <a:r>
              <a:rPr lang="en-GB" dirty="0" err="1"/>
              <a:t>kontaktiert</a:t>
            </a:r>
            <a:r>
              <a:rPr lang="en-GB" dirty="0"/>
              <a:t> </a:t>
            </a:r>
            <a:r>
              <a:rPr lang="en-GB" dirty="0" err="1"/>
              <a:t>worden</a:t>
            </a:r>
            <a:r>
              <a:rPr lang="en-GB" dirty="0"/>
              <a:t>. Sie ist im </a:t>
            </a:r>
            <a:r>
              <a:rPr lang="en-GB" dirty="0" err="1"/>
              <a:t>Vorstand</a:t>
            </a:r>
            <a:r>
              <a:rPr lang="en-GB" dirty="0"/>
              <a:t> der EMW </a:t>
            </a:r>
            <a:r>
              <a:rPr lang="en-GB" dirty="0" err="1"/>
              <a:t>Buhnrain</a:t>
            </a:r>
            <a:r>
              <a:rPr lang="en-GB" dirty="0"/>
              <a:t>.</a:t>
            </a:r>
          </a:p>
          <a:p>
            <a:r>
              <a:rPr lang="de-DE" dirty="0"/>
              <a:t>Sie hat uns einen Flyer zur Verfügung gestellt, um Eltern, deren Kinder nach den Sommer- </a:t>
            </a:r>
            <a:r>
              <a:rPr lang="de-DE" dirty="0" err="1"/>
              <a:t>ferien</a:t>
            </a:r>
            <a:r>
              <a:rPr lang="de-DE" dirty="0"/>
              <a:t> auch in </a:t>
            </a:r>
            <a:r>
              <a:rPr lang="de-DE" dirty="0" err="1"/>
              <a:t>Buhnrain</a:t>
            </a:r>
            <a:r>
              <a:rPr lang="de-DE" dirty="0"/>
              <a:t> starten, anzusprechen. Es geht hierbei um die  Vernetzung der Eltern. Sowie auch um </a:t>
            </a:r>
            <a:r>
              <a:rPr lang="de-DE" dirty="0" err="1"/>
              <a:t>Unterstüztung</a:t>
            </a:r>
            <a:r>
              <a:rPr lang="de-DE" dirty="0"/>
              <a:t> zu finden, für verschiedene Anlässe, die zum Start des Schuljahres geplant sind.</a:t>
            </a:r>
            <a:br>
              <a:rPr lang="de-DE" dirty="0"/>
            </a:br>
            <a:endParaRPr lang="en-C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4" name="Google Shape;464;p28"/>
          <p:cNvGrpSpPr/>
          <p:nvPr/>
        </p:nvGrpSpPr>
        <p:grpSpPr>
          <a:xfrm>
            <a:off x="1035968" y="2906550"/>
            <a:ext cx="2243251" cy="776241"/>
            <a:chOff x="0" y="-66675"/>
            <a:chExt cx="4486500" cy="1552482"/>
          </a:xfrm>
        </p:grpSpPr>
        <p:sp>
          <p:nvSpPr>
            <p:cNvPr id="465" name="Google Shape;465;p28"/>
            <p:cNvSpPr txBox="1"/>
            <p:nvPr/>
          </p:nvSpPr>
          <p:spPr>
            <a:xfrm>
              <a:off x="0" y="-66675"/>
              <a:ext cx="4486500" cy="4020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>
                <a:lnSpc>
                  <a:spcPct val="140012"/>
                </a:lnSpc>
              </a:pPr>
              <a:endParaRPr sz="933" dirty="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endParaRPr>
            </a:p>
          </p:txBody>
        </p:sp>
        <p:sp>
          <p:nvSpPr>
            <p:cNvPr id="466" name="Google Shape;466;p28"/>
            <p:cNvSpPr txBox="1"/>
            <p:nvPr/>
          </p:nvSpPr>
          <p:spPr>
            <a:xfrm>
              <a:off x="0" y="1083773"/>
              <a:ext cx="4486500" cy="4020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>
                <a:lnSpc>
                  <a:spcPct val="140000"/>
                </a:lnSpc>
              </a:pPr>
              <a:endParaRPr sz="933" dirty="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endParaRPr>
            </a:p>
          </p:txBody>
        </p:sp>
      </p:grpSp>
      <p:sp>
        <p:nvSpPr>
          <p:cNvPr id="474" name="Google Shape;474;p28"/>
          <p:cNvSpPr txBox="1"/>
          <p:nvPr/>
        </p:nvSpPr>
        <p:spPr>
          <a:xfrm>
            <a:off x="703180" y="2734291"/>
            <a:ext cx="11058943" cy="919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12"/>
              </a:lnSpc>
            </a:pPr>
            <a:r>
              <a:rPr lang="en-GB" sz="2133" dirty="0">
                <a:solidFill>
                  <a:schemeClr val="dk1"/>
                </a:solidFill>
                <a:latin typeface="Barlow Medium"/>
                <a:ea typeface="Barlow Medium"/>
                <a:cs typeface="Barlow Medium"/>
                <a:sym typeface="Barlow Medium"/>
              </a:rPr>
              <a:t>D</a:t>
            </a:r>
            <a:r>
              <a:rPr lang="en" sz="2133" dirty="0">
                <a:solidFill>
                  <a:schemeClr val="dk1"/>
                </a:solidFill>
                <a:latin typeface="Barlow Medium"/>
                <a:ea typeface="Barlow Medium"/>
                <a:cs typeface="Barlow Medium"/>
                <a:sym typeface="Barlow Medium"/>
              </a:rPr>
              <a:t>ie Sitzungstermine für 25/26 werden zum Start des neuen Schuljahres </a:t>
            </a:r>
          </a:p>
          <a:p>
            <a:pPr algn="ctr">
              <a:lnSpc>
                <a:spcPct val="140012"/>
              </a:lnSpc>
            </a:pPr>
            <a:r>
              <a:rPr lang="en" sz="2133" dirty="0">
                <a:solidFill>
                  <a:schemeClr val="dk1"/>
                </a:solidFill>
                <a:latin typeface="Barlow Medium"/>
                <a:ea typeface="Barlow Medium"/>
                <a:cs typeface="Barlow Medium"/>
                <a:sym typeface="Barlow Medium"/>
              </a:rPr>
              <a:t>via Email bekannt gegeben, sobald alle Deligierten der verschiedenen Klassen feststehen.</a:t>
            </a:r>
            <a:endParaRPr sz="933" dirty="0">
              <a:solidFill>
                <a:schemeClr val="dk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480" name="Google Shape;480;p28"/>
          <p:cNvSpPr/>
          <p:nvPr/>
        </p:nvSpPr>
        <p:spPr>
          <a:xfrm>
            <a:off x="5959348" y="2373241"/>
            <a:ext cx="273304" cy="273304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67" tIns="60967" rIns="60967" bIns="60967" anchor="ctr" anchorCtr="0">
            <a:noAutofit/>
          </a:bodyPr>
          <a:lstStyle/>
          <a:p>
            <a:endParaRPr sz="2400"/>
          </a:p>
        </p:txBody>
      </p:sp>
      <p:sp>
        <p:nvSpPr>
          <p:cNvPr id="482" name="Google Shape;482;p28"/>
          <p:cNvSpPr txBox="1">
            <a:spLocks noGrp="1"/>
          </p:cNvSpPr>
          <p:nvPr>
            <p:ph type="title"/>
          </p:nvPr>
        </p:nvSpPr>
        <p:spPr>
          <a:xfrm>
            <a:off x="963706" y="854117"/>
            <a:ext cx="8640000" cy="95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dirty="0"/>
              <a:t>NÄCHSTE ERB SITZUNGEN</a:t>
            </a:r>
            <a:endParaRPr dirty="0"/>
          </a:p>
        </p:txBody>
      </p:sp>
      <p:sp>
        <p:nvSpPr>
          <p:cNvPr id="483" name="Google Shape;483;p28"/>
          <p:cNvSpPr txBox="1">
            <a:spLocks noGrp="1"/>
          </p:cNvSpPr>
          <p:nvPr>
            <p:ph type="sldNum" idx="12"/>
          </p:nvPr>
        </p:nvSpPr>
        <p:spPr>
          <a:xfrm>
            <a:off x="11168100" y="6333133"/>
            <a:ext cx="731600" cy="242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/>
              <a:pPr/>
              <a:t>9</a:t>
            </a:fld>
            <a:endParaRPr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0DAF33DC-80CB-B93D-BAE7-CCD1984B35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19"/>
          <a:stretch/>
        </p:blipFill>
        <p:spPr>
          <a:xfrm>
            <a:off x="10155348" y="147115"/>
            <a:ext cx="1831734" cy="1255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86D817A-2F6A-1C17-F906-C17380D4B73D}"/>
              </a:ext>
            </a:extLst>
          </p:cNvPr>
          <p:cNvSpPr txBox="1"/>
          <p:nvPr/>
        </p:nvSpPr>
        <p:spPr>
          <a:xfrm>
            <a:off x="1781555" y="4652991"/>
            <a:ext cx="10264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Bei </a:t>
            </a:r>
            <a:r>
              <a:rPr lang="en-GB" dirty="0" err="1"/>
              <a:t>Fragen</a:t>
            </a:r>
            <a:r>
              <a:rPr lang="en-GB" dirty="0"/>
              <a:t> oder </a:t>
            </a:r>
            <a:r>
              <a:rPr lang="en-GB" dirty="0" err="1"/>
              <a:t>Anregungen</a:t>
            </a:r>
            <a:r>
              <a:rPr lang="en-GB" dirty="0"/>
              <a:t> bitte melden bei:          </a:t>
            </a:r>
            <a:r>
              <a:rPr lang="en-GB" sz="2400" b="0" i="0" dirty="0">
                <a:solidFill>
                  <a:srgbClr val="FF0000"/>
                </a:solidFill>
                <a:effectLst/>
                <a:latin typeface="Google Sans"/>
              </a:rPr>
              <a:t>elternrat.buhn@gmail.com</a:t>
            </a:r>
            <a:endParaRPr lang="en-CH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usiness Geometric Template">
  <a:themeElements>
    <a:clrScheme name="Custom 347">
      <a:dk1>
        <a:srgbClr val="363739"/>
      </a:dk1>
      <a:lt1>
        <a:srgbClr val="FFFFFF"/>
      </a:lt1>
      <a:dk2>
        <a:srgbClr val="888888"/>
      </a:dk2>
      <a:lt2>
        <a:srgbClr val="F5F5EF"/>
      </a:lt2>
      <a:accent1>
        <a:srgbClr val="EFBC49"/>
      </a:accent1>
      <a:accent2>
        <a:srgbClr val="D8A530"/>
      </a:accent2>
      <a:accent3>
        <a:srgbClr val="AB8540"/>
      </a:accent3>
      <a:accent4>
        <a:srgbClr val="494F56"/>
      </a:accent4>
      <a:accent5>
        <a:srgbClr val="888888"/>
      </a:accent5>
      <a:accent6>
        <a:srgbClr val="B1B1B2"/>
      </a:accent6>
      <a:hlink>
        <a:srgbClr val="363739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70180885-3303-407f-99b7-cf6c1a8f95f9}" enabled="0" method="" siteId="{70180885-3303-407f-99b7-cf6c1a8f95f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54606</TotalTime>
  <Words>882</Words>
  <Application>Microsoft Office PowerPoint</Application>
  <PresentationFormat>Widescreen</PresentationFormat>
  <Paragraphs>105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Barlow</vt:lpstr>
      <vt:lpstr>Barlow Medium</vt:lpstr>
      <vt:lpstr>Calibri</vt:lpstr>
      <vt:lpstr>Google Sans</vt:lpstr>
      <vt:lpstr>Business Geometric Template</vt:lpstr>
      <vt:lpstr>Protokoll  der ERB Sitzung 10.06.2025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NÄCHSTE ERB SITZUNGEN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Tobias Sager</dc:creator>
  <cp:lastModifiedBy>Patrick Dearden</cp:lastModifiedBy>
  <cp:revision>42</cp:revision>
  <dcterms:created xsi:type="dcterms:W3CDTF">2017-10-25T19:26:56Z</dcterms:created>
  <dcterms:modified xsi:type="dcterms:W3CDTF">2025-08-17T19:10:28Z</dcterms:modified>
</cp:coreProperties>
</file>