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307" r:id="rId2"/>
    <p:sldId id="330" r:id="rId3"/>
    <p:sldId id="331" r:id="rId4"/>
    <p:sldId id="332" r:id="rId5"/>
    <p:sldId id="316" r:id="rId6"/>
    <p:sldId id="317" r:id="rId7"/>
    <p:sldId id="318" r:id="rId8"/>
    <p:sldId id="319" r:id="rId9"/>
    <p:sldId id="320" r:id="rId10"/>
    <p:sldId id="321" r:id="rId11"/>
    <p:sldId id="322" r:id="rId12"/>
    <p:sldId id="323" r:id="rId13"/>
    <p:sldId id="327" r:id="rId14"/>
    <p:sldId id="328" r:id="rId15"/>
    <p:sldId id="329" r:id="rId16"/>
  </p:sldIdLst>
  <p:sldSz cx="9144000" cy="6858000" type="screen4x3"/>
  <p:notesSz cx="6797675" cy="9926638"/>
  <p:defaultTextStyle>
    <a:defPPr>
      <a:defRPr lang="de-DE"/>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8" autoAdjust="0"/>
    <p:restoredTop sz="67038" autoAdjust="0"/>
  </p:normalViewPr>
  <p:slideViewPr>
    <p:cSldViewPr>
      <p:cViewPr varScale="1">
        <p:scale>
          <a:sx n="76" d="100"/>
          <a:sy n="76" d="100"/>
        </p:scale>
        <p:origin x="263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80" d="100"/>
        <a:sy n="180" d="100"/>
      </p:scale>
      <p:origin x="0" y="-2868"/>
    </p:cViewPr>
  </p:sorterViewPr>
  <p:notesViewPr>
    <p:cSldViewPr>
      <p:cViewPr varScale="1">
        <p:scale>
          <a:sx n="61" d="100"/>
          <a:sy n="61" d="100"/>
        </p:scale>
        <p:origin x="3378" y="7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charset="0"/>
              </a:defRPr>
            </a:lvl1pPr>
          </a:lstStyle>
          <a:p>
            <a:pPr>
              <a:defRPr/>
            </a:pPr>
            <a:endParaRPr lang="de-CH"/>
          </a:p>
        </p:txBody>
      </p:sp>
      <p:sp>
        <p:nvSpPr>
          <p:cNvPr id="4" name="Fußzeilenplatzhalt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atin typeface="Arial" charset="0"/>
              </a:defRPr>
            </a:lvl1pPr>
          </a:lstStyle>
          <a:p>
            <a:pPr>
              <a:defRPr/>
            </a:pPr>
            <a:endParaRPr lang="de-CH"/>
          </a:p>
        </p:txBody>
      </p:sp>
      <p:sp>
        <p:nvSpPr>
          <p:cNvPr id="5" name="Foliennummernplatzhalter 4"/>
          <p:cNvSpPr>
            <a:spLocks noGrp="1"/>
          </p:cNvSpPr>
          <p:nvPr>
            <p:ph type="sldNum" sz="quarter" idx="3"/>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9A9D7F5-2CCE-4CF5-A2C9-29CEA93C8247}" type="slidenum">
              <a:rPr lang="de-CH" altLang="de-DE"/>
              <a:pPr/>
              <a:t>‹Nr.›</a:t>
            </a:fld>
            <a:endParaRPr lang="de-CH" altLang="de-DE"/>
          </a:p>
        </p:txBody>
      </p:sp>
    </p:spTree>
    <p:extLst>
      <p:ext uri="{BB962C8B-B14F-4D97-AF65-F5344CB8AC3E}">
        <p14:creationId xmlns:p14="http://schemas.microsoft.com/office/powerpoint/2010/main" val="2992232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de-CH"/>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056EFC1-A881-4092-9CDE-30291037D677}" type="datetimeFigureOut">
              <a:rPr lang="de-CH"/>
              <a:pPr>
                <a:defRPr/>
              </a:pPr>
              <a:t>07.11.2017</a:t>
            </a:fld>
            <a:endParaRPr lang="de-CH"/>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de-CH" noProof="0"/>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a:p>
        </p:txBody>
      </p:sp>
      <p:sp>
        <p:nvSpPr>
          <p:cNvPr id="6" name="Fußzeilenplatzhalt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de-CH"/>
          </a:p>
        </p:txBody>
      </p:sp>
      <p:sp>
        <p:nvSpPr>
          <p:cNvPr id="7" name="Foliennummernplatzhalter 6"/>
          <p:cNvSpPr>
            <a:spLocks noGrp="1"/>
          </p:cNvSpPr>
          <p:nvPr>
            <p:ph type="sldNum" sz="quarter" idx="5"/>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EBB9C6C-3B3B-4F74-B7B6-A2A50E0BFB95}" type="slidenum">
              <a:rPr lang="de-CH" altLang="de-DE"/>
              <a:pPr/>
              <a:t>‹Nr.›</a:t>
            </a:fld>
            <a:endParaRPr lang="de-CH" altLang="de-DE"/>
          </a:p>
        </p:txBody>
      </p:sp>
    </p:spTree>
    <p:extLst>
      <p:ext uri="{BB962C8B-B14F-4D97-AF65-F5344CB8AC3E}">
        <p14:creationId xmlns:p14="http://schemas.microsoft.com/office/powerpoint/2010/main" val="15313393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917575" y="4852501"/>
            <a:ext cx="5438140" cy="4466987"/>
          </a:xfrm>
        </p:spPr>
        <p:txBody>
          <a:bodyPr/>
          <a:lstStyle/>
          <a:p>
            <a:endParaRPr lang="de-CH" dirty="0"/>
          </a:p>
        </p:txBody>
      </p:sp>
      <p:sp>
        <p:nvSpPr>
          <p:cNvPr id="4" name="Foliennummernplatzhalter 3"/>
          <p:cNvSpPr>
            <a:spLocks noGrp="1"/>
          </p:cNvSpPr>
          <p:nvPr>
            <p:ph type="sldNum" sz="quarter" idx="10"/>
          </p:nvPr>
        </p:nvSpPr>
        <p:spPr/>
        <p:txBody>
          <a:bodyPr/>
          <a:lstStyle/>
          <a:p>
            <a:fld id="{4EBB9C6C-3B3B-4F74-B7B6-A2A50E0BFB95}" type="slidenum">
              <a:rPr lang="de-CH" altLang="de-DE" smtClean="0"/>
              <a:pPr/>
              <a:t>1</a:t>
            </a:fld>
            <a:endParaRPr lang="de-CH" altLang="de-DE"/>
          </a:p>
        </p:txBody>
      </p:sp>
    </p:spTree>
    <p:extLst>
      <p:ext uri="{BB962C8B-B14F-4D97-AF65-F5344CB8AC3E}">
        <p14:creationId xmlns:p14="http://schemas.microsoft.com/office/powerpoint/2010/main" val="22830047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de-DE" dirty="0"/>
          </a:p>
        </p:txBody>
      </p:sp>
    </p:spTree>
    <p:extLst>
      <p:ext uri="{BB962C8B-B14F-4D97-AF65-F5344CB8AC3E}">
        <p14:creationId xmlns:p14="http://schemas.microsoft.com/office/powerpoint/2010/main" val="32484089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4EBB9C6C-3B3B-4F74-B7B6-A2A50E0BFB95}" type="slidenum">
              <a:rPr lang="de-CH" altLang="de-DE" smtClean="0"/>
              <a:pPr/>
              <a:t>13</a:t>
            </a:fld>
            <a:endParaRPr lang="de-CH" altLang="de-DE"/>
          </a:p>
        </p:txBody>
      </p:sp>
    </p:spTree>
    <p:extLst>
      <p:ext uri="{BB962C8B-B14F-4D97-AF65-F5344CB8AC3E}">
        <p14:creationId xmlns:p14="http://schemas.microsoft.com/office/powerpoint/2010/main" val="3742959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4EBB9C6C-3B3B-4F74-B7B6-A2A50E0BFB95}" type="slidenum">
              <a:rPr lang="de-CH" altLang="de-DE" smtClean="0"/>
              <a:pPr/>
              <a:t>14</a:t>
            </a:fld>
            <a:endParaRPr lang="de-CH" altLang="de-DE"/>
          </a:p>
        </p:txBody>
      </p:sp>
    </p:spTree>
    <p:extLst>
      <p:ext uri="{BB962C8B-B14F-4D97-AF65-F5344CB8AC3E}">
        <p14:creationId xmlns:p14="http://schemas.microsoft.com/office/powerpoint/2010/main" val="500621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4EBB9C6C-3B3B-4F74-B7B6-A2A50E0BFB95}" type="slidenum">
              <a:rPr lang="de-CH" altLang="de-DE" smtClean="0"/>
              <a:pPr/>
              <a:t>15</a:t>
            </a:fld>
            <a:endParaRPr lang="de-CH" altLang="de-DE"/>
          </a:p>
        </p:txBody>
      </p:sp>
    </p:spTree>
    <p:extLst>
      <p:ext uri="{BB962C8B-B14F-4D97-AF65-F5344CB8AC3E}">
        <p14:creationId xmlns:p14="http://schemas.microsoft.com/office/powerpoint/2010/main" val="1698726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4EBB9C6C-3B3B-4F74-B7B6-A2A50E0BFB95}" type="slidenum">
              <a:rPr lang="de-CH" altLang="de-DE" smtClean="0"/>
              <a:pPr/>
              <a:t>4</a:t>
            </a:fld>
            <a:endParaRPr lang="de-CH" altLang="de-DE"/>
          </a:p>
        </p:txBody>
      </p:sp>
    </p:spTree>
    <p:extLst>
      <p:ext uri="{BB962C8B-B14F-4D97-AF65-F5344CB8AC3E}">
        <p14:creationId xmlns:p14="http://schemas.microsoft.com/office/powerpoint/2010/main" val="939079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4EBB9C6C-3B3B-4F74-B7B6-A2A50E0BFB95}" type="slidenum">
              <a:rPr lang="de-CH" altLang="de-DE" smtClean="0"/>
              <a:pPr/>
              <a:t>5</a:t>
            </a:fld>
            <a:endParaRPr lang="de-CH" altLang="de-DE"/>
          </a:p>
        </p:txBody>
      </p:sp>
    </p:spTree>
    <p:extLst>
      <p:ext uri="{BB962C8B-B14F-4D97-AF65-F5344CB8AC3E}">
        <p14:creationId xmlns:p14="http://schemas.microsoft.com/office/powerpoint/2010/main" val="804659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spcBef>
                <a:spcPct val="0"/>
              </a:spcBef>
              <a:buAutoNum type="arabicPeriod"/>
            </a:pPr>
            <a:endParaRPr lang="de-DE" dirty="0"/>
          </a:p>
        </p:txBody>
      </p:sp>
    </p:spTree>
    <p:extLst>
      <p:ext uri="{BB962C8B-B14F-4D97-AF65-F5344CB8AC3E}">
        <p14:creationId xmlns:p14="http://schemas.microsoft.com/office/powerpoint/2010/main" val="12228807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DE" dirty="0"/>
          </a:p>
        </p:txBody>
      </p:sp>
    </p:spTree>
    <p:extLst>
      <p:ext uri="{BB962C8B-B14F-4D97-AF65-F5344CB8AC3E}">
        <p14:creationId xmlns:p14="http://schemas.microsoft.com/office/powerpoint/2010/main" val="3665696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DE" dirty="0"/>
              <a:t>. </a:t>
            </a:r>
          </a:p>
        </p:txBody>
      </p:sp>
    </p:spTree>
    <p:extLst>
      <p:ext uri="{BB962C8B-B14F-4D97-AF65-F5344CB8AC3E}">
        <p14:creationId xmlns:p14="http://schemas.microsoft.com/office/powerpoint/2010/main" val="25431200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DE" dirty="0"/>
          </a:p>
        </p:txBody>
      </p:sp>
    </p:spTree>
    <p:extLst>
      <p:ext uri="{BB962C8B-B14F-4D97-AF65-F5344CB8AC3E}">
        <p14:creationId xmlns:p14="http://schemas.microsoft.com/office/powerpoint/2010/main" val="1222600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DE" dirty="0"/>
          </a:p>
        </p:txBody>
      </p:sp>
    </p:spTree>
    <p:extLst>
      <p:ext uri="{BB962C8B-B14F-4D97-AF65-F5344CB8AC3E}">
        <p14:creationId xmlns:p14="http://schemas.microsoft.com/office/powerpoint/2010/main" val="34083136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DE" dirty="0"/>
          </a:p>
        </p:txBody>
      </p:sp>
    </p:spTree>
    <p:extLst>
      <p:ext uri="{BB962C8B-B14F-4D97-AF65-F5344CB8AC3E}">
        <p14:creationId xmlns:p14="http://schemas.microsoft.com/office/powerpoint/2010/main" val="461455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lvl1pPr>
              <a:defRPr/>
            </a:lvl1pPr>
          </a:lstStyle>
          <a:p>
            <a:pPr>
              <a:defRPr/>
            </a:pPr>
            <a:fld id="{6C261A85-4588-4538-8A3E-C507D3A79246}" type="datetimeFigureOut">
              <a:rPr lang="de-CH"/>
              <a:pPr>
                <a:defRPr/>
              </a:pPr>
              <a:t>07.11.2017</a:t>
            </a:fld>
            <a:endParaRPr lang="de-CH"/>
          </a:p>
        </p:txBody>
      </p:sp>
      <p:sp>
        <p:nvSpPr>
          <p:cNvPr id="5" name="Fußzeilenplatzhalter 4"/>
          <p:cNvSpPr>
            <a:spLocks noGrp="1"/>
          </p:cNvSpPr>
          <p:nvPr>
            <p:ph type="ftr" sz="quarter" idx="11"/>
          </p:nvPr>
        </p:nvSpPr>
        <p:spPr/>
        <p:txBody>
          <a:bodyPr/>
          <a:lstStyle>
            <a:lvl1pPr>
              <a:defRPr/>
            </a:lvl1pPr>
          </a:lstStyle>
          <a:p>
            <a:pPr>
              <a:defRPr/>
            </a:pPr>
            <a:endParaRPr lang="de-CH"/>
          </a:p>
        </p:txBody>
      </p:sp>
      <p:sp>
        <p:nvSpPr>
          <p:cNvPr id="6" name="Foliennummernplatzhalter 5"/>
          <p:cNvSpPr>
            <a:spLocks noGrp="1"/>
          </p:cNvSpPr>
          <p:nvPr>
            <p:ph type="sldNum" sz="quarter" idx="12"/>
          </p:nvPr>
        </p:nvSpPr>
        <p:spPr/>
        <p:txBody>
          <a:bodyPr/>
          <a:lstStyle>
            <a:lvl1pPr>
              <a:defRPr/>
            </a:lvl1pPr>
          </a:lstStyle>
          <a:p>
            <a:fld id="{5C921A66-66CA-430D-B7B5-CAB5A881EEA5}" type="slidenum">
              <a:rPr lang="de-CH" altLang="de-DE"/>
              <a:pPr/>
              <a:t>‹Nr.›</a:t>
            </a:fld>
            <a:endParaRPr lang="de-CH" altLang="de-DE"/>
          </a:p>
        </p:txBody>
      </p:sp>
    </p:spTree>
    <p:extLst>
      <p:ext uri="{BB962C8B-B14F-4D97-AF65-F5344CB8AC3E}">
        <p14:creationId xmlns:p14="http://schemas.microsoft.com/office/powerpoint/2010/main" val="1696613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lvl1pPr>
              <a:defRPr/>
            </a:lvl1pPr>
          </a:lstStyle>
          <a:p>
            <a:pPr>
              <a:defRPr/>
            </a:pPr>
            <a:fld id="{31DC2AA6-AAD1-42FD-8BBB-04A91A1C8726}" type="datetimeFigureOut">
              <a:rPr lang="de-CH"/>
              <a:pPr>
                <a:defRPr/>
              </a:pPr>
              <a:t>07.11.2017</a:t>
            </a:fld>
            <a:endParaRPr lang="de-CH"/>
          </a:p>
        </p:txBody>
      </p:sp>
      <p:sp>
        <p:nvSpPr>
          <p:cNvPr id="5" name="Fußzeilenplatzhalter 4"/>
          <p:cNvSpPr>
            <a:spLocks noGrp="1"/>
          </p:cNvSpPr>
          <p:nvPr>
            <p:ph type="ftr" sz="quarter" idx="11"/>
          </p:nvPr>
        </p:nvSpPr>
        <p:spPr/>
        <p:txBody>
          <a:bodyPr/>
          <a:lstStyle>
            <a:lvl1pPr>
              <a:defRPr/>
            </a:lvl1pPr>
          </a:lstStyle>
          <a:p>
            <a:pPr>
              <a:defRPr/>
            </a:pPr>
            <a:endParaRPr lang="de-CH"/>
          </a:p>
        </p:txBody>
      </p:sp>
      <p:sp>
        <p:nvSpPr>
          <p:cNvPr id="6" name="Foliennummernplatzhalter 5"/>
          <p:cNvSpPr>
            <a:spLocks noGrp="1"/>
          </p:cNvSpPr>
          <p:nvPr>
            <p:ph type="sldNum" sz="quarter" idx="12"/>
          </p:nvPr>
        </p:nvSpPr>
        <p:spPr/>
        <p:txBody>
          <a:bodyPr/>
          <a:lstStyle>
            <a:lvl1pPr>
              <a:defRPr/>
            </a:lvl1pPr>
          </a:lstStyle>
          <a:p>
            <a:fld id="{FD8452F7-4555-4446-A529-8D5AD8B9A744}" type="slidenum">
              <a:rPr lang="de-CH" altLang="de-DE"/>
              <a:pPr/>
              <a:t>‹Nr.›</a:t>
            </a:fld>
            <a:endParaRPr lang="de-CH" altLang="de-DE"/>
          </a:p>
        </p:txBody>
      </p:sp>
    </p:spTree>
    <p:extLst>
      <p:ext uri="{BB962C8B-B14F-4D97-AF65-F5344CB8AC3E}">
        <p14:creationId xmlns:p14="http://schemas.microsoft.com/office/powerpoint/2010/main" val="3421678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lvl1pPr>
              <a:defRPr/>
            </a:lvl1pPr>
          </a:lstStyle>
          <a:p>
            <a:pPr>
              <a:defRPr/>
            </a:pPr>
            <a:fld id="{BFBB88C0-6BDE-4CE2-93BF-4C6DC14C6A04}" type="datetimeFigureOut">
              <a:rPr lang="de-CH"/>
              <a:pPr>
                <a:defRPr/>
              </a:pPr>
              <a:t>07.11.2017</a:t>
            </a:fld>
            <a:endParaRPr lang="de-CH"/>
          </a:p>
        </p:txBody>
      </p:sp>
      <p:sp>
        <p:nvSpPr>
          <p:cNvPr id="5" name="Fußzeilenplatzhalter 4"/>
          <p:cNvSpPr>
            <a:spLocks noGrp="1"/>
          </p:cNvSpPr>
          <p:nvPr>
            <p:ph type="ftr" sz="quarter" idx="11"/>
          </p:nvPr>
        </p:nvSpPr>
        <p:spPr/>
        <p:txBody>
          <a:bodyPr/>
          <a:lstStyle>
            <a:lvl1pPr>
              <a:defRPr/>
            </a:lvl1pPr>
          </a:lstStyle>
          <a:p>
            <a:pPr>
              <a:defRPr/>
            </a:pPr>
            <a:endParaRPr lang="de-CH"/>
          </a:p>
        </p:txBody>
      </p:sp>
      <p:sp>
        <p:nvSpPr>
          <p:cNvPr id="6" name="Foliennummernplatzhalter 5"/>
          <p:cNvSpPr>
            <a:spLocks noGrp="1"/>
          </p:cNvSpPr>
          <p:nvPr>
            <p:ph type="sldNum" sz="quarter" idx="12"/>
          </p:nvPr>
        </p:nvSpPr>
        <p:spPr/>
        <p:txBody>
          <a:bodyPr/>
          <a:lstStyle>
            <a:lvl1pPr>
              <a:defRPr/>
            </a:lvl1pPr>
          </a:lstStyle>
          <a:p>
            <a:fld id="{664FFFE0-082F-4A20-A070-7B2E77FFBBA5}" type="slidenum">
              <a:rPr lang="de-CH" altLang="de-DE"/>
              <a:pPr/>
              <a:t>‹Nr.›</a:t>
            </a:fld>
            <a:endParaRPr lang="de-CH" altLang="de-DE"/>
          </a:p>
        </p:txBody>
      </p:sp>
    </p:spTree>
    <p:extLst>
      <p:ext uri="{BB962C8B-B14F-4D97-AF65-F5344CB8AC3E}">
        <p14:creationId xmlns:p14="http://schemas.microsoft.com/office/powerpoint/2010/main" val="3628085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lvl1pPr>
              <a:defRPr/>
            </a:lvl1pPr>
          </a:lstStyle>
          <a:p>
            <a:pPr>
              <a:defRPr/>
            </a:pPr>
            <a:fld id="{DE5C77B0-DB9B-4293-BC13-EE4FDE6D387C}" type="datetimeFigureOut">
              <a:rPr lang="de-CH"/>
              <a:pPr>
                <a:defRPr/>
              </a:pPr>
              <a:t>07.11.2017</a:t>
            </a:fld>
            <a:endParaRPr lang="de-CH"/>
          </a:p>
        </p:txBody>
      </p:sp>
      <p:sp>
        <p:nvSpPr>
          <p:cNvPr id="5" name="Fußzeilenplatzhalter 4"/>
          <p:cNvSpPr>
            <a:spLocks noGrp="1"/>
          </p:cNvSpPr>
          <p:nvPr>
            <p:ph type="ftr" sz="quarter" idx="11"/>
          </p:nvPr>
        </p:nvSpPr>
        <p:spPr/>
        <p:txBody>
          <a:bodyPr/>
          <a:lstStyle>
            <a:lvl1pPr>
              <a:defRPr/>
            </a:lvl1pPr>
          </a:lstStyle>
          <a:p>
            <a:pPr>
              <a:defRPr/>
            </a:pPr>
            <a:endParaRPr lang="de-CH"/>
          </a:p>
        </p:txBody>
      </p:sp>
      <p:sp>
        <p:nvSpPr>
          <p:cNvPr id="6" name="Foliennummernplatzhalter 5"/>
          <p:cNvSpPr>
            <a:spLocks noGrp="1"/>
          </p:cNvSpPr>
          <p:nvPr>
            <p:ph type="sldNum" sz="quarter" idx="12"/>
          </p:nvPr>
        </p:nvSpPr>
        <p:spPr/>
        <p:txBody>
          <a:bodyPr/>
          <a:lstStyle>
            <a:lvl1pPr>
              <a:defRPr/>
            </a:lvl1pPr>
          </a:lstStyle>
          <a:p>
            <a:fld id="{D7FD169E-1C17-42A7-9803-E5DCC67A0B84}" type="slidenum">
              <a:rPr lang="de-CH" altLang="de-DE"/>
              <a:pPr/>
              <a:t>‹Nr.›</a:t>
            </a:fld>
            <a:endParaRPr lang="de-CH" altLang="de-DE"/>
          </a:p>
        </p:txBody>
      </p:sp>
    </p:spTree>
    <p:extLst>
      <p:ext uri="{BB962C8B-B14F-4D97-AF65-F5344CB8AC3E}">
        <p14:creationId xmlns:p14="http://schemas.microsoft.com/office/powerpoint/2010/main" val="395220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lvl1pPr>
              <a:defRPr/>
            </a:lvl1pPr>
          </a:lstStyle>
          <a:p>
            <a:pPr>
              <a:defRPr/>
            </a:pPr>
            <a:fld id="{796AF673-D214-42B2-BC72-4519073B104C}" type="datetimeFigureOut">
              <a:rPr lang="de-CH"/>
              <a:pPr>
                <a:defRPr/>
              </a:pPr>
              <a:t>07.11.2017</a:t>
            </a:fld>
            <a:endParaRPr lang="de-CH"/>
          </a:p>
        </p:txBody>
      </p:sp>
      <p:sp>
        <p:nvSpPr>
          <p:cNvPr id="5" name="Fußzeilenplatzhalter 4"/>
          <p:cNvSpPr>
            <a:spLocks noGrp="1"/>
          </p:cNvSpPr>
          <p:nvPr>
            <p:ph type="ftr" sz="quarter" idx="11"/>
          </p:nvPr>
        </p:nvSpPr>
        <p:spPr/>
        <p:txBody>
          <a:bodyPr/>
          <a:lstStyle>
            <a:lvl1pPr>
              <a:defRPr/>
            </a:lvl1pPr>
          </a:lstStyle>
          <a:p>
            <a:pPr>
              <a:defRPr/>
            </a:pPr>
            <a:endParaRPr lang="de-CH"/>
          </a:p>
        </p:txBody>
      </p:sp>
      <p:sp>
        <p:nvSpPr>
          <p:cNvPr id="6" name="Foliennummernplatzhalter 5"/>
          <p:cNvSpPr>
            <a:spLocks noGrp="1"/>
          </p:cNvSpPr>
          <p:nvPr>
            <p:ph type="sldNum" sz="quarter" idx="12"/>
          </p:nvPr>
        </p:nvSpPr>
        <p:spPr/>
        <p:txBody>
          <a:bodyPr/>
          <a:lstStyle>
            <a:lvl1pPr>
              <a:defRPr/>
            </a:lvl1pPr>
          </a:lstStyle>
          <a:p>
            <a:fld id="{0EEB84B6-37DC-42D3-8F70-A42ADF38778D}" type="slidenum">
              <a:rPr lang="de-CH" altLang="de-DE"/>
              <a:pPr/>
              <a:t>‹Nr.›</a:t>
            </a:fld>
            <a:endParaRPr lang="de-CH" altLang="de-DE"/>
          </a:p>
        </p:txBody>
      </p:sp>
    </p:spTree>
    <p:extLst>
      <p:ext uri="{BB962C8B-B14F-4D97-AF65-F5344CB8AC3E}">
        <p14:creationId xmlns:p14="http://schemas.microsoft.com/office/powerpoint/2010/main" val="3616024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3"/>
          <p:cNvSpPr>
            <a:spLocks noGrp="1"/>
          </p:cNvSpPr>
          <p:nvPr>
            <p:ph type="dt" sz="half" idx="10"/>
          </p:nvPr>
        </p:nvSpPr>
        <p:spPr/>
        <p:txBody>
          <a:bodyPr/>
          <a:lstStyle>
            <a:lvl1pPr>
              <a:defRPr/>
            </a:lvl1pPr>
          </a:lstStyle>
          <a:p>
            <a:pPr>
              <a:defRPr/>
            </a:pPr>
            <a:fld id="{DCEAECD8-ABD8-45BF-9702-B8042441FBAB}" type="datetimeFigureOut">
              <a:rPr lang="de-CH"/>
              <a:pPr>
                <a:defRPr/>
              </a:pPr>
              <a:t>07.11.2017</a:t>
            </a:fld>
            <a:endParaRPr lang="de-CH"/>
          </a:p>
        </p:txBody>
      </p:sp>
      <p:sp>
        <p:nvSpPr>
          <p:cNvPr id="6" name="Fußzeilenplatzhalter 4"/>
          <p:cNvSpPr>
            <a:spLocks noGrp="1"/>
          </p:cNvSpPr>
          <p:nvPr>
            <p:ph type="ftr" sz="quarter" idx="11"/>
          </p:nvPr>
        </p:nvSpPr>
        <p:spPr/>
        <p:txBody>
          <a:bodyPr/>
          <a:lstStyle>
            <a:lvl1pPr>
              <a:defRPr/>
            </a:lvl1pPr>
          </a:lstStyle>
          <a:p>
            <a:pPr>
              <a:defRPr/>
            </a:pPr>
            <a:endParaRPr lang="de-CH"/>
          </a:p>
        </p:txBody>
      </p:sp>
      <p:sp>
        <p:nvSpPr>
          <p:cNvPr id="7" name="Foliennummernplatzhalter 5"/>
          <p:cNvSpPr>
            <a:spLocks noGrp="1"/>
          </p:cNvSpPr>
          <p:nvPr>
            <p:ph type="sldNum" sz="quarter" idx="12"/>
          </p:nvPr>
        </p:nvSpPr>
        <p:spPr/>
        <p:txBody>
          <a:bodyPr/>
          <a:lstStyle>
            <a:lvl1pPr>
              <a:defRPr/>
            </a:lvl1pPr>
          </a:lstStyle>
          <a:p>
            <a:fld id="{BB4AE395-E967-4ECA-9867-1F5FA13D4CF4}" type="slidenum">
              <a:rPr lang="de-CH" altLang="de-DE"/>
              <a:pPr/>
              <a:t>‹Nr.›</a:t>
            </a:fld>
            <a:endParaRPr lang="de-CH" altLang="de-DE"/>
          </a:p>
        </p:txBody>
      </p:sp>
    </p:spTree>
    <p:extLst>
      <p:ext uri="{BB962C8B-B14F-4D97-AF65-F5344CB8AC3E}">
        <p14:creationId xmlns:p14="http://schemas.microsoft.com/office/powerpoint/2010/main" val="2246763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3"/>
          <p:cNvSpPr>
            <a:spLocks noGrp="1"/>
          </p:cNvSpPr>
          <p:nvPr>
            <p:ph type="dt" sz="half" idx="10"/>
          </p:nvPr>
        </p:nvSpPr>
        <p:spPr/>
        <p:txBody>
          <a:bodyPr/>
          <a:lstStyle>
            <a:lvl1pPr>
              <a:defRPr/>
            </a:lvl1pPr>
          </a:lstStyle>
          <a:p>
            <a:pPr>
              <a:defRPr/>
            </a:pPr>
            <a:fld id="{1D93894C-41E5-43B7-BD27-9147BCD421B4}" type="datetimeFigureOut">
              <a:rPr lang="de-CH"/>
              <a:pPr>
                <a:defRPr/>
              </a:pPr>
              <a:t>07.11.2017</a:t>
            </a:fld>
            <a:endParaRPr lang="de-CH"/>
          </a:p>
        </p:txBody>
      </p:sp>
      <p:sp>
        <p:nvSpPr>
          <p:cNvPr id="8" name="Fußzeilenplatzhalter 4"/>
          <p:cNvSpPr>
            <a:spLocks noGrp="1"/>
          </p:cNvSpPr>
          <p:nvPr>
            <p:ph type="ftr" sz="quarter" idx="11"/>
          </p:nvPr>
        </p:nvSpPr>
        <p:spPr/>
        <p:txBody>
          <a:bodyPr/>
          <a:lstStyle>
            <a:lvl1pPr>
              <a:defRPr/>
            </a:lvl1pPr>
          </a:lstStyle>
          <a:p>
            <a:pPr>
              <a:defRPr/>
            </a:pPr>
            <a:endParaRPr lang="de-CH"/>
          </a:p>
        </p:txBody>
      </p:sp>
      <p:sp>
        <p:nvSpPr>
          <p:cNvPr id="9" name="Foliennummernplatzhalter 5"/>
          <p:cNvSpPr>
            <a:spLocks noGrp="1"/>
          </p:cNvSpPr>
          <p:nvPr>
            <p:ph type="sldNum" sz="quarter" idx="12"/>
          </p:nvPr>
        </p:nvSpPr>
        <p:spPr/>
        <p:txBody>
          <a:bodyPr/>
          <a:lstStyle>
            <a:lvl1pPr>
              <a:defRPr/>
            </a:lvl1pPr>
          </a:lstStyle>
          <a:p>
            <a:fld id="{04996E49-61E1-4E57-B06A-86270C22C6E9}" type="slidenum">
              <a:rPr lang="de-CH" altLang="de-DE"/>
              <a:pPr/>
              <a:t>‹Nr.›</a:t>
            </a:fld>
            <a:endParaRPr lang="de-CH" altLang="de-DE"/>
          </a:p>
        </p:txBody>
      </p:sp>
    </p:spTree>
    <p:extLst>
      <p:ext uri="{BB962C8B-B14F-4D97-AF65-F5344CB8AC3E}">
        <p14:creationId xmlns:p14="http://schemas.microsoft.com/office/powerpoint/2010/main" val="2596738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3"/>
          <p:cNvSpPr>
            <a:spLocks noGrp="1"/>
          </p:cNvSpPr>
          <p:nvPr>
            <p:ph type="dt" sz="half" idx="10"/>
          </p:nvPr>
        </p:nvSpPr>
        <p:spPr/>
        <p:txBody>
          <a:bodyPr/>
          <a:lstStyle>
            <a:lvl1pPr>
              <a:defRPr/>
            </a:lvl1pPr>
          </a:lstStyle>
          <a:p>
            <a:pPr>
              <a:defRPr/>
            </a:pPr>
            <a:fld id="{7E3EC9D5-96DC-49C9-8AB5-93F6A278205D}" type="datetimeFigureOut">
              <a:rPr lang="de-CH"/>
              <a:pPr>
                <a:defRPr/>
              </a:pPr>
              <a:t>07.11.2017</a:t>
            </a:fld>
            <a:endParaRPr lang="de-CH"/>
          </a:p>
        </p:txBody>
      </p:sp>
      <p:sp>
        <p:nvSpPr>
          <p:cNvPr id="4" name="Fußzeilenplatzhalter 4"/>
          <p:cNvSpPr>
            <a:spLocks noGrp="1"/>
          </p:cNvSpPr>
          <p:nvPr>
            <p:ph type="ftr" sz="quarter" idx="11"/>
          </p:nvPr>
        </p:nvSpPr>
        <p:spPr/>
        <p:txBody>
          <a:bodyPr/>
          <a:lstStyle>
            <a:lvl1pPr>
              <a:defRPr/>
            </a:lvl1pPr>
          </a:lstStyle>
          <a:p>
            <a:pPr>
              <a:defRPr/>
            </a:pPr>
            <a:endParaRPr lang="de-CH"/>
          </a:p>
        </p:txBody>
      </p:sp>
      <p:sp>
        <p:nvSpPr>
          <p:cNvPr id="5" name="Foliennummernplatzhalter 5"/>
          <p:cNvSpPr>
            <a:spLocks noGrp="1"/>
          </p:cNvSpPr>
          <p:nvPr>
            <p:ph type="sldNum" sz="quarter" idx="12"/>
          </p:nvPr>
        </p:nvSpPr>
        <p:spPr/>
        <p:txBody>
          <a:bodyPr/>
          <a:lstStyle>
            <a:lvl1pPr>
              <a:defRPr/>
            </a:lvl1pPr>
          </a:lstStyle>
          <a:p>
            <a:fld id="{26A98FC0-E441-4CC6-AC17-58DEFC538F30}" type="slidenum">
              <a:rPr lang="de-CH" altLang="de-DE"/>
              <a:pPr/>
              <a:t>‹Nr.›</a:t>
            </a:fld>
            <a:endParaRPr lang="de-CH" altLang="de-DE"/>
          </a:p>
        </p:txBody>
      </p:sp>
    </p:spTree>
    <p:extLst>
      <p:ext uri="{BB962C8B-B14F-4D97-AF65-F5344CB8AC3E}">
        <p14:creationId xmlns:p14="http://schemas.microsoft.com/office/powerpoint/2010/main" val="541298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E3706EA7-7B6E-4F68-A148-DB740615C67F}" type="datetimeFigureOut">
              <a:rPr lang="de-CH"/>
              <a:pPr>
                <a:defRPr/>
              </a:pPr>
              <a:t>07.11.2017</a:t>
            </a:fld>
            <a:endParaRPr lang="de-CH"/>
          </a:p>
        </p:txBody>
      </p:sp>
      <p:sp>
        <p:nvSpPr>
          <p:cNvPr id="3" name="Fußzeilenplatzhalter 4"/>
          <p:cNvSpPr>
            <a:spLocks noGrp="1"/>
          </p:cNvSpPr>
          <p:nvPr>
            <p:ph type="ftr" sz="quarter" idx="11"/>
          </p:nvPr>
        </p:nvSpPr>
        <p:spPr/>
        <p:txBody>
          <a:bodyPr/>
          <a:lstStyle>
            <a:lvl1pPr>
              <a:defRPr/>
            </a:lvl1pPr>
          </a:lstStyle>
          <a:p>
            <a:pPr>
              <a:defRPr/>
            </a:pPr>
            <a:endParaRPr lang="de-CH"/>
          </a:p>
        </p:txBody>
      </p:sp>
      <p:sp>
        <p:nvSpPr>
          <p:cNvPr id="4" name="Foliennummernplatzhalter 5"/>
          <p:cNvSpPr>
            <a:spLocks noGrp="1"/>
          </p:cNvSpPr>
          <p:nvPr>
            <p:ph type="sldNum" sz="quarter" idx="12"/>
          </p:nvPr>
        </p:nvSpPr>
        <p:spPr/>
        <p:txBody>
          <a:bodyPr/>
          <a:lstStyle>
            <a:lvl1pPr>
              <a:defRPr/>
            </a:lvl1pPr>
          </a:lstStyle>
          <a:p>
            <a:fld id="{07CF1401-3467-411A-8A8E-AD70798CE329}" type="slidenum">
              <a:rPr lang="de-CH" altLang="de-DE"/>
              <a:pPr/>
              <a:t>‹Nr.›</a:t>
            </a:fld>
            <a:endParaRPr lang="de-CH" altLang="de-DE"/>
          </a:p>
        </p:txBody>
      </p:sp>
    </p:spTree>
    <p:extLst>
      <p:ext uri="{BB962C8B-B14F-4D97-AF65-F5344CB8AC3E}">
        <p14:creationId xmlns:p14="http://schemas.microsoft.com/office/powerpoint/2010/main" val="49198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3"/>
          <p:cNvSpPr>
            <a:spLocks noGrp="1"/>
          </p:cNvSpPr>
          <p:nvPr>
            <p:ph type="dt" sz="half" idx="10"/>
          </p:nvPr>
        </p:nvSpPr>
        <p:spPr/>
        <p:txBody>
          <a:bodyPr/>
          <a:lstStyle>
            <a:lvl1pPr>
              <a:defRPr/>
            </a:lvl1pPr>
          </a:lstStyle>
          <a:p>
            <a:pPr>
              <a:defRPr/>
            </a:pPr>
            <a:fld id="{9EEF3B1F-BC3F-4C29-A7E5-3EC962DB3332}" type="datetimeFigureOut">
              <a:rPr lang="de-CH"/>
              <a:pPr>
                <a:defRPr/>
              </a:pPr>
              <a:t>07.11.2017</a:t>
            </a:fld>
            <a:endParaRPr lang="de-CH"/>
          </a:p>
        </p:txBody>
      </p:sp>
      <p:sp>
        <p:nvSpPr>
          <p:cNvPr id="6" name="Fußzeilenplatzhalter 4"/>
          <p:cNvSpPr>
            <a:spLocks noGrp="1"/>
          </p:cNvSpPr>
          <p:nvPr>
            <p:ph type="ftr" sz="quarter" idx="11"/>
          </p:nvPr>
        </p:nvSpPr>
        <p:spPr/>
        <p:txBody>
          <a:bodyPr/>
          <a:lstStyle>
            <a:lvl1pPr>
              <a:defRPr/>
            </a:lvl1pPr>
          </a:lstStyle>
          <a:p>
            <a:pPr>
              <a:defRPr/>
            </a:pPr>
            <a:endParaRPr lang="de-CH"/>
          </a:p>
        </p:txBody>
      </p:sp>
      <p:sp>
        <p:nvSpPr>
          <p:cNvPr id="7" name="Foliennummernplatzhalter 5"/>
          <p:cNvSpPr>
            <a:spLocks noGrp="1"/>
          </p:cNvSpPr>
          <p:nvPr>
            <p:ph type="sldNum" sz="quarter" idx="12"/>
          </p:nvPr>
        </p:nvSpPr>
        <p:spPr/>
        <p:txBody>
          <a:bodyPr/>
          <a:lstStyle>
            <a:lvl1pPr>
              <a:defRPr/>
            </a:lvl1pPr>
          </a:lstStyle>
          <a:p>
            <a:fld id="{1B8522E6-5E9B-45DA-B8F0-C0D780B59DA0}" type="slidenum">
              <a:rPr lang="de-CH" altLang="de-DE"/>
              <a:pPr/>
              <a:t>‹Nr.›</a:t>
            </a:fld>
            <a:endParaRPr lang="de-CH" altLang="de-DE"/>
          </a:p>
        </p:txBody>
      </p:sp>
    </p:spTree>
    <p:extLst>
      <p:ext uri="{BB962C8B-B14F-4D97-AF65-F5344CB8AC3E}">
        <p14:creationId xmlns:p14="http://schemas.microsoft.com/office/powerpoint/2010/main" val="1479556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CH"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3"/>
          <p:cNvSpPr>
            <a:spLocks noGrp="1"/>
          </p:cNvSpPr>
          <p:nvPr>
            <p:ph type="dt" sz="half" idx="10"/>
          </p:nvPr>
        </p:nvSpPr>
        <p:spPr/>
        <p:txBody>
          <a:bodyPr/>
          <a:lstStyle>
            <a:lvl1pPr>
              <a:defRPr/>
            </a:lvl1pPr>
          </a:lstStyle>
          <a:p>
            <a:pPr>
              <a:defRPr/>
            </a:pPr>
            <a:fld id="{9D3995C1-EE5B-400B-9FED-48ECDA603CB6}" type="datetimeFigureOut">
              <a:rPr lang="de-CH"/>
              <a:pPr>
                <a:defRPr/>
              </a:pPr>
              <a:t>07.11.2017</a:t>
            </a:fld>
            <a:endParaRPr lang="de-CH"/>
          </a:p>
        </p:txBody>
      </p:sp>
      <p:sp>
        <p:nvSpPr>
          <p:cNvPr id="6" name="Fußzeilenplatzhalter 4"/>
          <p:cNvSpPr>
            <a:spLocks noGrp="1"/>
          </p:cNvSpPr>
          <p:nvPr>
            <p:ph type="ftr" sz="quarter" idx="11"/>
          </p:nvPr>
        </p:nvSpPr>
        <p:spPr/>
        <p:txBody>
          <a:bodyPr/>
          <a:lstStyle>
            <a:lvl1pPr>
              <a:defRPr/>
            </a:lvl1pPr>
          </a:lstStyle>
          <a:p>
            <a:pPr>
              <a:defRPr/>
            </a:pPr>
            <a:endParaRPr lang="de-CH"/>
          </a:p>
        </p:txBody>
      </p:sp>
      <p:sp>
        <p:nvSpPr>
          <p:cNvPr id="7" name="Foliennummernplatzhalter 5"/>
          <p:cNvSpPr>
            <a:spLocks noGrp="1"/>
          </p:cNvSpPr>
          <p:nvPr>
            <p:ph type="sldNum" sz="quarter" idx="12"/>
          </p:nvPr>
        </p:nvSpPr>
        <p:spPr/>
        <p:txBody>
          <a:bodyPr/>
          <a:lstStyle>
            <a:lvl1pPr>
              <a:defRPr/>
            </a:lvl1pPr>
          </a:lstStyle>
          <a:p>
            <a:fld id="{5ACE727F-6361-4419-ADE7-08C258F0CB1D}" type="slidenum">
              <a:rPr lang="de-CH" altLang="de-DE"/>
              <a:pPr/>
              <a:t>‹Nr.›</a:t>
            </a:fld>
            <a:endParaRPr lang="de-CH" altLang="de-DE"/>
          </a:p>
        </p:txBody>
      </p:sp>
    </p:spTree>
    <p:extLst>
      <p:ext uri="{BB962C8B-B14F-4D97-AF65-F5344CB8AC3E}">
        <p14:creationId xmlns:p14="http://schemas.microsoft.com/office/powerpoint/2010/main" val="1061793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endParaRPr lang="de-CH" altLang="de-DE"/>
          </a:p>
        </p:txBody>
      </p:sp>
      <p:sp>
        <p:nvSpPr>
          <p:cNvPr id="1027"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endParaRPr lang="de-CH"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7D094DC-4B76-4B15-98CA-28863E02A24A}" type="datetimeFigureOut">
              <a:rPr lang="de-CH"/>
              <a:pPr>
                <a:defRPr/>
              </a:pPr>
              <a:t>07.11.2017</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D51A8965-0135-4C28-AB3B-EF3754A34E84}" type="slidenum">
              <a:rPr lang="de-CH" altLang="de-DE"/>
              <a:pPr/>
              <a:t>‹Nr.›</a:t>
            </a:fld>
            <a:endParaRPr lang="de-CH"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50825" y="1844675"/>
            <a:ext cx="8391525" cy="1263650"/>
          </a:xfrm>
        </p:spPr>
        <p:txBody>
          <a:bodyPr/>
          <a:lstStyle/>
          <a:p>
            <a:pPr marL="266700" algn="l" eaLnBrk="1" hangingPunct="1"/>
            <a:r>
              <a:rPr lang="de-CH" altLang="de-DE" sz="3200" b="1" dirty="0"/>
              <a:t>Ein sichere Bindung als Grundlage für das </a:t>
            </a:r>
            <a:br>
              <a:rPr lang="de-CH" altLang="de-DE" sz="3200" b="1" dirty="0"/>
            </a:br>
            <a:r>
              <a:rPr lang="de-CH" altLang="de-DE" sz="3200" b="1" dirty="0"/>
              <a:t>Lernen zuhause und in der Schule</a:t>
            </a:r>
            <a:endParaRPr lang="de-DE" altLang="de-DE" sz="3200" b="1" dirty="0"/>
          </a:p>
        </p:txBody>
      </p:sp>
      <p:sp>
        <p:nvSpPr>
          <p:cNvPr id="2051" name="Rectangle 3"/>
          <p:cNvSpPr>
            <a:spLocks noGrp="1" noChangeArrowheads="1"/>
          </p:cNvSpPr>
          <p:nvPr>
            <p:ph type="subTitle" idx="1"/>
          </p:nvPr>
        </p:nvSpPr>
        <p:spPr>
          <a:xfrm>
            <a:off x="757238" y="5472113"/>
            <a:ext cx="7991475" cy="1230312"/>
          </a:xfrm>
        </p:spPr>
        <p:txBody>
          <a:bodyPr rtlCol="0">
            <a:normAutofit fontScale="55000" lnSpcReduction="20000"/>
          </a:bodyPr>
          <a:lstStyle/>
          <a:p>
            <a:pPr algn="l" eaLnBrk="1" fontAlgn="auto" hangingPunct="1">
              <a:spcAft>
                <a:spcPts val="0"/>
              </a:spcAft>
              <a:defRPr/>
            </a:pPr>
            <a:r>
              <a:rPr lang="de-CH" sz="5100" dirty="0">
                <a:solidFill>
                  <a:schemeClr val="tx1"/>
                </a:solidFill>
              </a:rPr>
              <a:t>Prof. Dr. Kitty </a:t>
            </a:r>
            <a:r>
              <a:rPr lang="de-CH" sz="5100" dirty="0" err="1">
                <a:solidFill>
                  <a:schemeClr val="tx1"/>
                </a:solidFill>
              </a:rPr>
              <a:t>Cassée</a:t>
            </a:r>
            <a:endParaRPr lang="de-CH" sz="5100" dirty="0">
              <a:solidFill>
                <a:schemeClr val="tx1"/>
              </a:solidFill>
            </a:endParaRPr>
          </a:p>
          <a:p>
            <a:pPr algn="l" eaLnBrk="1" fontAlgn="auto" hangingPunct="1">
              <a:spcAft>
                <a:spcPts val="0"/>
              </a:spcAft>
              <a:defRPr/>
            </a:pPr>
            <a:endParaRPr lang="de-CH" sz="3400" dirty="0">
              <a:solidFill>
                <a:schemeClr val="tx1"/>
              </a:solidFill>
            </a:endParaRPr>
          </a:p>
          <a:p>
            <a:pPr algn="l" eaLnBrk="1" fontAlgn="auto" hangingPunct="1">
              <a:spcAft>
                <a:spcPts val="0"/>
              </a:spcAft>
              <a:defRPr/>
            </a:pPr>
            <a:r>
              <a:rPr lang="de-CH" sz="2900" dirty="0">
                <a:solidFill>
                  <a:schemeClr val="tx1"/>
                </a:solidFill>
              </a:rPr>
              <a:t>				</a:t>
            </a:r>
            <a:br>
              <a:rPr lang="de-CH" sz="2900" dirty="0">
                <a:solidFill>
                  <a:schemeClr val="tx1"/>
                </a:solidFill>
              </a:rPr>
            </a:br>
            <a:r>
              <a:rPr lang="de-CH" sz="2900" dirty="0">
                <a:solidFill>
                  <a:schemeClr val="tx1"/>
                </a:solidFill>
              </a:rPr>
              <a:t>Zürich, 6. November 2017</a:t>
            </a:r>
            <a:endParaRPr lang="de-CH" sz="2000" dirty="0"/>
          </a:p>
          <a:p>
            <a:pPr algn="l" eaLnBrk="1" fontAlgn="auto" hangingPunct="1">
              <a:spcAft>
                <a:spcPts val="0"/>
              </a:spcAft>
              <a:defRPr/>
            </a:pPr>
            <a:endParaRPr lang="de-CH" sz="2000" dirty="0"/>
          </a:p>
          <a:p>
            <a:pPr algn="l" eaLnBrk="1" fontAlgn="auto" hangingPunct="1">
              <a:spcAft>
                <a:spcPts val="0"/>
              </a:spcAft>
              <a:defRPr/>
            </a:pPr>
            <a:endParaRPr lang="de-CH" sz="1600" dirty="0"/>
          </a:p>
          <a:p>
            <a:pPr algn="l" eaLnBrk="1" fontAlgn="auto" hangingPunct="1">
              <a:spcAft>
                <a:spcPts val="0"/>
              </a:spcAft>
              <a:defRPr/>
            </a:pPr>
            <a:endParaRPr lang="de-CH" sz="1600" dirty="0"/>
          </a:p>
          <a:p>
            <a:pPr algn="l" eaLnBrk="1" fontAlgn="auto" hangingPunct="1">
              <a:spcAft>
                <a:spcPts val="0"/>
              </a:spcAft>
              <a:defRPr/>
            </a:pPr>
            <a:endParaRPr lang="de-CH" sz="1600" dirty="0"/>
          </a:p>
        </p:txBody>
      </p:sp>
      <p:sp>
        <p:nvSpPr>
          <p:cNvPr id="2052" name="Text Box 4"/>
          <p:cNvSpPr txBox="1">
            <a:spLocks noChangeArrowheads="1"/>
          </p:cNvSpPr>
          <p:nvPr/>
        </p:nvSpPr>
        <p:spPr bwMode="auto">
          <a:xfrm>
            <a:off x="6443663" y="620713"/>
            <a:ext cx="23050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de-CH" altLang="de-DE">
              <a:latin typeface="Calibri" panose="020F0502020204030204" pitchFamily="34" charset="0"/>
            </a:endParaRPr>
          </a:p>
        </p:txBody>
      </p:sp>
      <p:pic>
        <p:nvPicPr>
          <p:cNvPr id="2053" name="Grafik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333375"/>
            <a:ext cx="4032250" cy="113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5" descr="baby_001_6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141663"/>
            <a:ext cx="3995738" cy="229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6" descr="MPj043287000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9700" y="3068638"/>
            <a:ext cx="2300288" cy="309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liennummernplatzhalter 3"/>
          <p:cNvSpPr>
            <a:spLocks noGrp="1"/>
          </p:cNvSpPr>
          <p:nvPr>
            <p:ph type="sldNum" sz="quarter" idx="12"/>
          </p:nvPr>
        </p:nvSpPr>
        <p:spPr>
          <a:xfrm>
            <a:off x="457200" y="6356350"/>
            <a:ext cx="2133600" cy="365125"/>
          </a:xfrm>
          <a:ln>
            <a:miter lim="800000"/>
            <a:headEnd/>
            <a:tailEnd/>
          </a:ln>
        </p:spPr>
        <p:txBody>
          <a:bodyPr/>
          <a:lstStyle/>
          <a:p>
            <a:pPr algn="l" defTabSz="914179">
              <a:defRPr/>
            </a:pPr>
            <a:fld id="{9C64CDE2-1A92-492A-8E62-3EDE2C0F4490}" type="slidenum">
              <a:rPr lang="de-DE"/>
              <a:pPr algn="l" defTabSz="914179">
                <a:defRPr/>
              </a:pPr>
              <a:t>10</a:t>
            </a:fld>
            <a:endParaRPr lang="de-DE" dirty="0"/>
          </a:p>
        </p:txBody>
      </p:sp>
      <p:sp>
        <p:nvSpPr>
          <p:cNvPr id="8195" name="Rectangle 2"/>
          <p:cNvSpPr>
            <a:spLocks noGrp="1" noChangeArrowheads="1"/>
          </p:cNvSpPr>
          <p:nvPr>
            <p:ph type="title"/>
          </p:nvPr>
        </p:nvSpPr>
        <p:spPr>
          <a:xfrm>
            <a:off x="457200" y="274638"/>
            <a:ext cx="8229600" cy="922114"/>
          </a:xfrm>
        </p:spPr>
        <p:txBody>
          <a:bodyPr/>
          <a:lstStyle/>
          <a:p>
            <a:pPr algn="l" eaLnBrk="1" hangingPunct="1"/>
            <a:r>
              <a:rPr lang="de-CH" sz="3200" b="1" dirty="0">
                <a:latin typeface="Calibri" pitchFamily="34" charset="0"/>
              </a:rPr>
              <a:t>Bindungstypen</a:t>
            </a:r>
            <a:endParaRPr lang="de-DE" sz="3200" b="1" dirty="0">
              <a:latin typeface="Calibri" pitchFamily="34" charset="0"/>
            </a:endParaRPr>
          </a:p>
        </p:txBody>
      </p:sp>
      <p:sp>
        <p:nvSpPr>
          <p:cNvPr id="148483" name="Rectangle 3"/>
          <p:cNvSpPr>
            <a:spLocks noGrp="1" noChangeArrowheads="1"/>
          </p:cNvSpPr>
          <p:nvPr>
            <p:ph type="body" idx="1"/>
          </p:nvPr>
        </p:nvSpPr>
        <p:spPr>
          <a:xfrm>
            <a:off x="539552" y="1268760"/>
            <a:ext cx="8229600" cy="5112568"/>
          </a:xfrm>
        </p:spPr>
        <p:txBody>
          <a:bodyPr>
            <a:normAutofit fontScale="70000" lnSpcReduction="20000"/>
          </a:bodyPr>
          <a:lstStyle/>
          <a:p>
            <a:pPr marL="0" indent="0" eaLnBrk="1" hangingPunct="1">
              <a:lnSpc>
                <a:spcPct val="120000"/>
              </a:lnSpc>
              <a:spcBef>
                <a:spcPts val="600"/>
              </a:spcBef>
              <a:buClr>
                <a:srgbClr val="0064BA"/>
              </a:buClr>
              <a:buFont typeface="Arial" charset="0"/>
              <a:buNone/>
              <a:defRPr/>
            </a:pPr>
            <a:r>
              <a:rPr lang="de-CH" sz="3100" b="1" dirty="0">
                <a:solidFill>
                  <a:srgbClr val="0070C0"/>
                </a:solidFill>
                <a:latin typeface="Calibri" pitchFamily="34" charset="0"/>
              </a:rPr>
              <a:t>2. Unsicher-vermeidend</a:t>
            </a:r>
          </a:p>
          <a:p>
            <a:pPr marL="0" indent="0" eaLnBrk="1" hangingPunct="1">
              <a:lnSpc>
                <a:spcPct val="120000"/>
              </a:lnSpc>
              <a:spcBef>
                <a:spcPts val="600"/>
              </a:spcBef>
              <a:buClr>
                <a:srgbClr val="0064BA"/>
              </a:buClr>
              <a:buFont typeface="Arial" charset="0"/>
              <a:buNone/>
              <a:defRPr/>
            </a:pPr>
            <a:r>
              <a:rPr lang="de-CH" sz="3400" b="1" i="1" dirty="0">
                <a:latin typeface="Calibri" pitchFamily="34" charset="0"/>
              </a:rPr>
              <a:t>Kind : </a:t>
            </a:r>
            <a:br>
              <a:rPr lang="de-CH" sz="3400" b="1" i="1" dirty="0">
                <a:latin typeface="Calibri" pitchFamily="34" charset="0"/>
              </a:rPr>
            </a:br>
            <a:r>
              <a:rPr lang="de-CH" sz="3400" i="1" dirty="0">
                <a:latin typeface="Calibri" pitchFamily="34" charset="0"/>
              </a:rPr>
              <a:t>versucht alleine zu bleiben und Belastungen selber auszuhalten. Sucht keine Unterstützung bei Stress. Wenn Bindungsperson verfügbar ist, ist das Kind desinteressiert. Spiel und Erkundung i.d.R. gut und ausgeprägt. </a:t>
            </a:r>
            <a:br>
              <a:rPr lang="de-CH" sz="3400" i="1" dirty="0">
                <a:latin typeface="Calibri" pitchFamily="34" charset="0"/>
              </a:rPr>
            </a:br>
            <a:br>
              <a:rPr lang="de-CH" sz="3400" i="1" dirty="0">
                <a:latin typeface="Calibri" pitchFamily="34" charset="0"/>
              </a:rPr>
            </a:br>
            <a:r>
              <a:rPr lang="de-CH" sz="3400" i="1" dirty="0">
                <a:latin typeface="Calibri" pitchFamily="34" charset="0"/>
              </a:rPr>
              <a:t>&gt; Verhalten kann als </a:t>
            </a:r>
            <a:r>
              <a:rPr lang="de-CH" sz="3400" b="1" i="1" dirty="0">
                <a:solidFill>
                  <a:srgbClr val="0070C0"/>
                </a:solidFill>
                <a:latin typeface="Calibri" pitchFamily="34" charset="0"/>
              </a:rPr>
              <a:t>pflegeleicht</a:t>
            </a:r>
            <a:r>
              <a:rPr lang="de-CH" sz="3400" i="1" dirty="0">
                <a:latin typeface="Calibri" pitchFamily="34" charset="0"/>
              </a:rPr>
              <a:t> missverstanden werden!</a:t>
            </a:r>
          </a:p>
          <a:p>
            <a:pPr marL="0" indent="0" eaLnBrk="1" hangingPunct="1">
              <a:buClr>
                <a:srgbClr val="0064BA"/>
              </a:buClr>
              <a:buFont typeface="Arial" charset="0"/>
              <a:buNone/>
              <a:defRPr/>
            </a:pPr>
            <a:endParaRPr lang="de-CH" sz="2600" i="1" dirty="0">
              <a:latin typeface="Calibri" pitchFamily="34" charset="0"/>
            </a:endParaRPr>
          </a:p>
          <a:p>
            <a:pPr marL="0" indent="0" eaLnBrk="1" hangingPunct="1">
              <a:lnSpc>
                <a:spcPct val="120000"/>
              </a:lnSpc>
              <a:spcBef>
                <a:spcPts val="600"/>
              </a:spcBef>
              <a:buClr>
                <a:srgbClr val="0064BA"/>
              </a:buClr>
              <a:buFont typeface="Arial" charset="0"/>
              <a:buNone/>
              <a:defRPr/>
            </a:pPr>
            <a:r>
              <a:rPr lang="de-CH" sz="3400" b="1" i="1" dirty="0">
                <a:latin typeface="Calibri" pitchFamily="34" charset="0"/>
              </a:rPr>
              <a:t>Bindungsperson(en): </a:t>
            </a:r>
            <a:br>
              <a:rPr lang="de-CH" sz="3400" b="1" i="1" dirty="0">
                <a:latin typeface="Calibri" pitchFamily="34" charset="0"/>
              </a:rPr>
            </a:br>
            <a:r>
              <a:rPr lang="de-CH" sz="3400" i="1" dirty="0">
                <a:latin typeface="Calibri" pitchFamily="34" charset="0"/>
              </a:rPr>
              <a:t>Wenig  An-erkennung,</a:t>
            </a:r>
            <a:r>
              <a:rPr lang="de-CH" sz="3400" b="1" i="1" dirty="0">
                <a:latin typeface="Calibri" pitchFamily="34" charset="0"/>
              </a:rPr>
              <a:t> </a:t>
            </a:r>
            <a:r>
              <a:rPr lang="de-CH" sz="3400" i="1" dirty="0">
                <a:latin typeface="Calibri" pitchFamily="34" charset="0"/>
              </a:rPr>
              <a:t>wenig verfügbar,</a:t>
            </a:r>
            <a:r>
              <a:rPr lang="de-CH" sz="3400" b="1" i="1" dirty="0">
                <a:latin typeface="Calibri" pitchFamily="34" charset="0"/>
              </a:rPr>
              <a:t> </a:t>
            </a:r>
            <a:r>
              <a:rPr lang="de-CH" sz="3400" i="1" dirty="0">
                <a:latin typeface="Calibri" pitchFamily="34" charset="0"/>
              </a:rPr>
              <a:t>weist Kind bei </a:t>
            </a:r>
            <a:r>
              <a:rPr lang="de-CH" sz="3400" i="1" dirty="0" err="1">
                <a:latin typeface="Calibri" pitchFamily="34" charset="0"/>
              </a:rPr>
              <a:t>Nähewünschen</a:t>
            </a:r>
            <a:r>
              <a:rPr lang="de-CH" sz="3400" i="1" dirty="0">
                <a:latin typeface="Calibri" pitchFamily="34" charset="0"/>
              </a:rPr>
              <a:t> häufig zurück, das Kind erfährt Desinteresse.  Auch fremde Personen können trösten und beruhigen. </a:t>
            </a:r>
            <a:endParaRPr lang="de-CH" sz="3400" dirty="0"/>
          </a:p>
          <a:p>
            <a:pPr eaLnBrk="1" hangingPunct="1">
              <a:buClr>
                <a:srgbClr val="0064BA"/>
              </a:buClr>
              <a:buFont typeface="Arial" charset="0"/>
              <a:buNone/>
              <a:defRPr/>
            </a:pPr>
            <a:endParaRPr lang="de-DE" sz="2400" dirty="0"/>
          </a:p>
        </p:txBody>
      </p:sp>
    </p:spTree>
    <p:extLst>
      <p:ext uri="{BB962C8B-B14F-4D97-AF65-F5344CB8AC3E}">
        <p14:creationId xmlns:p14="http://schemas.microsoft.com/office/powerpoint/2010/main" val="2133372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liennummernplatzhalter 3"/>
          <p:cNvSpPr>
            <a:spLocks noGrp="1"/>
          </p:cNvSpPr>
          <p:nvPr>
            <p:ph type="sldNum" sz="quarter" idx="12"/>
          </p:nvPr>
        </p:nvSpPr>
        <p:spPr>
          <a:xfrm>
            <a:off x="457200" y="6356350"/>
            <a:ext cx="2133600" cy="365125"/>
          </a:xfrm>
          <a:ln>
            <a:miter lim="800000"/>
            <a:headEnd/>
            <a:tailEnd/>
          </a:ln>
        </p:spPr>
        <p:txBody>
          <a:bodyPr/>
          <a:lstStyle/>
          <a:p>
            <a:pPr algn="l" defTabSz="914179">
              <a:defRPr/>
            </a:pPr>
            <a:fld id="{9DFC4D27-5FFE-418D-9638-CCA16FB7DEF7}" type="slidenum">
              <a:rPr lang="de-DE"/>
              <a:pPr algn="l" defTabSz="914179">
                <a:defRPr/>
              </a:pPr>
              <a:t>11</a:t>
            </a:fld>
            <a:endParaRPr lang="de-DE" dirty="0"/>
          </a:p>
        </p:txBody>
      </p:sp>
      <p:sp>
        <p:nvSpPr>
          <p:cNvPr id="9219" name="Rectangle 2"/>
          <p:cNvSpPr>
            <a:spLocks noGrp="1" noChangeArrowheads="1"/>
          </p:cNvSpPr>
          <p:nvPr>
            <p:ph type="title"/>
          </p:nvPr>
        </p:nvSpPr>
        <p:spPr/>
        <p:txBody>
          <a:bodyPr/>
          <a:lstStyle/>
          <a:p>
            <a:pPr algn="l" eaLnBrk="1" hangingPunct="1"/>
            <a:r>
              <a:rPr lang="de-CH" sz="3200" b="1" dirty="0">
                <a:latin typeface="Calibri" pitchFamily="34" charset="0"/>
              </a:rPr>
              <a:t>Bindungstypen</a:t>
            </a:r>
            <a:endParaRPr lang="de-DE" sz="3200" b="1" dirty="0">
              <a:latin typeface="Calibri" pitchFamily="34" charset="0"/>
            </a:endParaRPr>
          </a:p>
        </p:txBody>
      </p:sp>
      <p:sp>
        <p:nvSpPr>
          <p:cNvPr id="148483" name="Rectangle 3"/>
          <p:cNvSpPr>
            <a:spLocks noGrp="1" noChangeArrowheads="1"/>
          </p:cNvSpPr>
          <p:nvPr>
            <p:ph type="body" idx="1"/>
          </p:nvPr>
        </p:nvSpPr>
        <p:spPr>
          <a:xfrm>
            <a:off x="467544" y="1340768"/>
            <a:ext cx="8229600" cy="5040907"/>
          </a:xfrm>
        </p:spPr>
        <p:txBody>
          <a:bodyPr>
            <a:normAutofit fontScale="55000" lnSpcReduction="20000"/>
          </a:bodyPr>
          <a:lstStyle/>
          <a:p>
            <a:pPr eaLnBrk="1" hangingPunct="1">
              <a:lnSpc>
                <a:spcPct val="120000"/>
              </a:lnSpc>
              <a:spcBef>
                <a:spcPts val="600"/>
              </a:spcBef>
              <a:buClr>
                <a:srgbClr val="0064BA"/>
              </a:buClr>
              <a:buFont typeface="Arial" charset="0"/>
              <a:buNone/>
              <a:defRPr/>
            </a:pPr>
            <a:r>
              <a:rPr lang="de-CH" sz="4000" b="1" dirty="0">
                <a:solidFill>
                  <a:srgbClr val="0070C0"/>
                </a:solidFill>
                <a:latin typeface="Calibri" pitchFamily="34" charset="0"/>
              </a:rPr>
              <a:t>3. Unsicher-ambivalent</a:t>
            </a:r>
          </a:p>
          <a:p>
            <a:pPr marL="0" indent="0" eaLnBrk="1" hangingPunct="1">
              <a:lnSpc>
                <a:spcPct val="120000"/>
              </a:lnSpc>
              <a:spcBef>
                <a:spcPts val="600"/>
              </a:spcBef>
              <a:buClr>
                <a:srgbClr val="0064BA"/>
              </a:buClr>
              <a:buFont typeface="Arial" charset="0"/>
              <a:buNone/>
              <a:defRPr/>
            </a:pPr>
            <a:r>
              <a:rPr lang="de-CH" sz="4000" b="1" i="1" dirty="0">
                <a:latin typeface="Calibri" pitchFamily="34" charset="0"/>
              </a:rPr>
              <a:t>Kind:  </a:t>
            </a:r>
            <a:br>
              <a:rPr lang="de-CH" sz="4000" b="1" i="1" dirty="0">
                <a:latin typeface="Calibri" pitchFamily="34" charset="0"/>
              </a:rPr>
            </a:br>
            <a:r>
              <a:rPr lang="de-CH" sz="4000" i="1" dirty="0">
                <a:latin typeface="Calibri" pitchFamily="34" charset="0"/>
              </a:rPr>
              <a:t>Verhält sich anhänglich. Bleibt nahe bei der Bezugsperson und erscheint ängstlich. Panik und Überreaktion bei Belastung. Suche und gleichzeitige Abwehr von Nähe und Körperkontakt. Lässt sich kaum beruhigen. Bei Distanz der Bezugsperson: gesteigerte Affekte. Rückkehr der Bezugsperson: </a:t>
            </a:r>
            <a:r>
              <a:rPr lang="de-CH" sz="4000" i="1" dirty="0" err="1">
                <a:latin typeface="Calibri" pitchFamily="34" charset="0"/>
              </a:rPr>
              <a:t>Nähewunsch</a:t>
            </a:r>
            <a:r>
              <a:rPr lang="de-CH" sz="4000" i="1" dirty="0">
                <a:latin typeface="Calibri" pitchFamily="34" charset="0"/>
              </a:rPr>
              <a:t> und Aggression und kaum Beruhigung.</a:t>
            </a:r>
          </a:p>
          <a:p>
            <a:pPr marL="0" indent="0" eaLnBrk="1" hangingPunct="1">
              <a:lnSpc>
                <a:spcPct val="120000"/>
              </a:lnSpc>
              <a:spcBef>
                <a:spcPts val="600"/>
              </a:spcBef>
              <a:buClr>
                <a:srgbClr val="0064BA"/>
              </a:buClr>
              <a:buFont typeface="Arial" charset="0"/>
              <a:buNone/>
              <a:defRPr/>
            </a:pPr>
            <a:r>
              <a:rPr lang="de-CH" sz="4000" i="1" dirty="0">
                <a:latin typeface="Calibri" pitchFamily="34" charset="0"/>
              </a:rPr>
              <a:t>&gt; Verhalten kann mit </a:t>
            </a:r>
            <a:r>
              <a:rPr lang="de-CH" sz="4000" b="1" i="1" dirty="0">
                <a:solidFill>
                  <a:srgbClr val="0070C0"/>
                </a:solidFill>
                <a:latin typeface="Calibri" pitchFamily="34" charset="0"/>
              </a:rPr>
              <a:t>ADHS</a:t>
            </a:r>
            <a:r>
              <a:rPr lang="de-CH" sz="4000" i="1" dirty="0">
                <a:latin typeface="Calibri" pitchFamily="34" charset="0"/>
              </a:rPr>
              <a:t> verwechselt werden</a:t>
            </a:r>
          </a:p>
          <a:p>
            <a:pPr marL="0" indent="0" eaLnBrk="1" hangingPunct="1">
              <a:lnSpc>
                <a:spcPct val="120000"/>
              </a:lnSpc>
              <a:spcBef>
                <a:spcPts val="600"/>
              </a:spcBef>
              <a:buClr>
                <a:srgbClr val="0064BA"/>
              </a:buClr>
              <a:buFont typeface="Arial" charset="0"/>
              <a:buNone/>
              <a:defRPr/>
            </a:pPr>
            <a:endParaRPr lang="de-CH" sz="4000" i="1" dirty="0">
              <a:latin typeface="Calibri" pitchFamily="34" charset="0"/>
            </a:endParaRPr>
          </a:p>
          <a:p>
            <a:pPr marL="0" indent="0" eaLnBrk="1" hangingPunct="1">
              <a:lnSpc>
                <a:spcPct val="120000"/>
              </a:lnSpc>
              <a:spcBef>
                <a:spcPts val="600"/>
              </a:spcBef>
              <a:buClr>
                <a:srgbClr val="0064BA"/>
              </a:buClr>
              <a:buFont typeface="Arial" charset="0"/>
              <a:buNone/>
              <a:defRPr/>
            </a:pPr>
            <a:r>
              <a:rPr lang="de-CH" sz="4000" b="1" i="1" dirty="0">
                <a:latin typeface="Calibri" pitchFamily="34" charset="0"/>
              </a:rPr>
              <a:t>Bindungsperson(en): </a:t>
            </a:r>
            <a:br>
              <a:rPr lang="de-CH" sz="4000" b="1" i="1" dirty="0">
                <a:latin typeface="Calibri" pitchFamily="34" charset="0"/>
              </a:rPr>
            </a:br>
            <a:r>
              <a:rPr lang="de-CH" sz="4000" i="1" dirty="0">
                <a:latin typeface="Calibri" pitchFamily="34" charset="0"/>
              </a:rPr>
              <a:t>Nicht klar in der Beziehungsgestaltung: wenig </a:t>
            </a:r>
            <a:r>
              <a:rPr lang="de-CH" sz="4000" i="1" dirty="0" err="1">
                <a:latin typeface="Calibri" pitchFamily="34" charset="0"/>
              </a:rPr>
              <a:t>vvv</a:t>
            </a:r>
            <a:r>
              <a:rPr lang="de-CH" sz="4000" i="1" dirty="0">
                <a:latin typeface="Calibri" pitchFamily="34" charset="0"/>
              </a:rPr>
              <a:t>, kein vorhersehbares Verhalten, wenig Anerkennung (mal angemessen und bemüht, dann wieder abweisend /schroff)</a:t>
            </a:r>
            <a:r>
              <a:rPr lang="de-CH" sz="3800" dirty="0"/>
              <a:t>	</a:t>
            </a:r>
            <a:endParaRPr lang="de-DE" sz="3800" dirty="0"/>
          </a:p>
        </p:txBody>
      </p:sp>
    </p:spTree>
    <p:extLst>
      <p:ext uri="{BB962C8B-B14F-4D97-AF65-F5344CB8AC3E}">
        <p14:creationId xmlns:p14="http://schemas.microsoft.com/office/powerpoint/2010/main" val="2716118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liennummernplatzhalter 3"/>
          <p:cNvSpPr>
            <a:spLocks noGrp="1"/>
          </p:cNvSpPr>
          <p:nvPr>
            <p:ph type="sldNum" sz="quarter" idx="12"/>
          </p:nvPr>
        </p:nvSpPr>
        <p:spPr>
          <a:xfrm>
            <a:off x="457200" y="6356350"/>
            <a:ext cx="2133600" cy="365125"/>
          </a:xfrm>
          <a:ln>
            <a:miter lim="800000"/>
            <a:headEnd/>
            <a:tailEnd/>
          </a:ln>
        </p:spPr>
        <p:txBody>
          <a:bodyPr/>
          <a:lstStyle/>
          <a:p>
            <a:pPr algn="l" defTabSz="914179">
              <a:defRPr/>
            </a:pPr>
            <a:fld id="{BF0D3F71-4293-428E-9734-B392335BEE19}" type="slidenum">
              <a:rPr lang="de-DE"/>
              <a:pPr algn="l" defTabSz="914179">
                <a:defRPr/>
              </a:pPr>
              <a:t>12</a:t>
            </a:fld>
            <a:endParaRPr lang="de-DE" dirty="0"/>
          </a:p>
        </p:txBody>
      </p:sp>
      <p:sp>
        <p:nvSpPr>
          <p:cNvPr id="10243" name="Rectangle 2"/>
          <p:cNvSpPr>
            <a:spLocks noGrp="1" noChangeArrowheads="1"/>
          </p:cNvSpPr>
          <p:nvPr>
            <p:ph type="title"/>
          </p:nvPr>
        </p:nvSpPr>
        <p:spPr/>
        <p:txBody>
          <a:bodyPr/>
          <a:lstStyle/>
          <a:p>
            <a:pPr algn="l" eaLnBrk="1" hangingPunct="1"/>
            <a:r>
              <a:rPr lang="de-CH" sz="3200" b="1" dirty="0">
                <a:latin typeface="Calibri" pitchFamily="34" charset="0"/>
              </a:rPr>
              <a:t>Bindungstypen</a:t>
            </a:r>
            <a:endParaRPr lang="de-DE" sz="3200" dirty="0">
              <a:latin typeface="Calibri" pitchFamily="34" charset="0"/>
            </a:endParaRPr>
          </a:p>
        </p:txBody>
      </p:sp>
      <p:sp>
        <p:nvSpPr>
          <p:cNvPr id="148483" name="Rectangle 3"/>
          <p:cNvSpPr>
            <a:spLocks noGrp="1" noChangeArrowheads="1"/>
          </p:cNvSpPr>
          <p:nvPr>
            <p:ph type="body" idx="1"/>
          </p:nvPr>
        </p:nvSpPr>
        <p:spPr>
          <a:xfrm>
            <a:off x="457200" y="1462088"/>
            <a:ext cx="8229600" cy="4637088"/>
          </a:xfrm>
        </p:spPr>
        <p:txBody>
          <a:bodyPr/>
          <a:lstStyle/>
          <a:p>
            <a:pPr eaLnBrk="1" hangingPunct="1">
              <a:buClr>
                <a:srgbClr val="0064BA"/>
              </a:buClr>
              <a:buFont typeface="Arial" charset="0"/>
              <a:buNone/>
              <a:defRPr/>
            </a:pPr>
            <a:r>
              <a:rPr lang="de-CH" sz="2400" b="1" dirty="0">
                <a:solidFill>
                  <a:srgbClr val="0070C0"/>
                </a:solidFill>
                <a:latin typeface="Calibri" pitchFamily="34" charset="0"/>
              </a:rPr>
              <a:t>4. desorientiert</a:t>
            </a:r>
          </a:p>
          <a:p>
            <a:pPr marL="0" indent="0" eaLnBrk="1" hangingPunct="1">
              <a:buClr>
                <a:srgbClr val="0064BA"/>
              </a:buClr>
              <a:buFont typeface="Arial" charset="0"/>
              <a:buNone/>
              <a:defRPr/>
            </a:pPr>
            <a:r>
              <a:rPr lang="de-CH" sz="2400" b="1" i="1" dirty="0">
                <a:latin typeface="Calibri" pitchFamily="34" charset="0"/>
              </a:rPr>
              <a:t>Kind:</a:t>
            </a:r>
            <a:br>
              <a:rPr lang="de-CH" sz="2400" b="1" i="1" dirty="0">
                <a:latin typeface="Calibri" pitchFamily="34" charset="0"/>
              </a:rPr>
            </a:br>
            <a:r>
              <a:rPr lang="de-CH" sz="2400" i="1" dirty="0">
                <a:latin typeface="Calibri" pitchFamily="34" charset="0"/>
              </a:rPr>
              <a:t>Widersprüchliche Verhaltensmuster. Nicht </a:t>
            </a:r>
            <a:r>
              <a:rPr lang="de-CH" sz="2400" i="1" dirty="0" err="1">
                <a:latin typeface="Calibri" pitchFamily="34" charset="0"/>
              </a:rPr>
              <a:t>situationsange-messenes</a:t>
            </a:r>
            <a:r>
              <a:rPr lang="de-CH" sz="2400" i="1" dirty="0">
                <a:latin typeface="Calibri" pitchFamily="34" charset="0"/>
              </a:rPr>
              <a:t>, unverständliches Verhalten (auch nur sehr kurz). Bewegungsablauf „erfriert“. Stereotype Verhaltensmuster. Plötzliche Lautäusserungen. Annäherung, dann abrupte Abkehr.</a:t>
            </a:r>
          </a:p>
          <a:p>
            <a:pPr marL="0" indent="0" eaLnBrk="1" hangingPunct="1">
              <a:buClr>
                <a:srgbClr val="0064BA"/>
              </a:buClr>
              <a:buFont typeface="Arial" charset="0"/>
              <a:buNone/>
              <a:defRPr/>
            </a:pPr>
            <a:r>
              <a:rPr lang="de-CH" sz="2400" i="1" dirty="0">
                <a:latin typeface="Calibri" pitchFamily="34" charset="0"/>
              </a:rPr>
              <a:t>&gt; Verhalten kann mit </a:t>
            </a:r>
            <a:r>
              <a:rPr lang="de-CH" sz="2400" b="1" i="1" dirty="0" err="1">
                <a:solidFill>
                  <a:srgbClr val="0070C0"/>
                </a:solidFill>
                <a:latin typeface="Calibri" pitchFamily="34" charset="0"/>
              </a:rPr>
              <a:t>Asperger</a:t>
            </a:r>
            <a:r>
              <a:rPr lang="de-CH" sz="2400" b="1" i="1" dirty="0">
                <a:solidFill>
                  <a:srgbClr val="0070C0"/>
                </a:solidFill>
                <a:latin typeface="Calibri" pitchFamily="34" charset="0"/>
              </a:rPr>
              <a:t>/Autismus </a:t>
            </a:r>
            <a:r>
              <a:rPr lang="de-CH" sz="2400" i="1" dirty="0">
                <a:latin typeface="Calibri" pitchFamily="34" charset="0"/>
              </a:rPr>
              <a:t>verwechselt werden</a:t>
            </a:r>
          </a:p>
          <a:p>
            <a:pPr marL="0" indent="0" eaLnBrk="1" hangingPunct="1">
              <a:buClr>
                <a:srgbClr val="0064BA"/>
              </a:buClr>
              <a:buFont typeface="Arial" charset="0"/>
              <a:buNone/>
              <a:defRPr/>
            </a:pPr>
            <a:r>
              <a:rPr lang="de-CH" sz="2400" i="1" dirty="0">
                <a:latin typeface="Calibri" pitchFamily="34" charset="0"/>
              </a:rPr>
              <a:t> </a:t>
            </a:r>
          </a:p>
          <a:p>
            <a:pPr marL="0" indent="0" eaLnBrk="1" hangingPunct="1">
              <a:buClr>
                <a:srgbClr val="0064BA"/>
              </a:buClr>
              <a:buFont typeface="Arial" charset="0"/>
              <a:buNone/>
              <a:defRPr/>
            </a:pPr>
            <a:r>
              <a:rPr lang="de-CH" sz="2400" b="1" i="1" dirty="0">
                <a:latin typeface="Calibri" pitchFamily="34" charset="0"/>
              </a:rPr>
              <a:t>Bindungsperson(en):</a:t>
            </a:r>
            <a:br>
              <a:rPr lang="de-CH" sz="2400" i="1" dirty="0">
                <a:latin typeface="Calibri" pitchFamily="34" charset="0"/>
              </a:rPr>
            </a:br>
            <a:r>
              <a:rPr lang="de-CH" sz="2400" i="1" dirty="0">
                <a:latin typeface="Calibri" pitchFamily="34" charset="0"/>
              </a:rPr>
              <a:t>nicht </a:t>
            </a:r>
            <a:r>
              <a:rPr lang="de-CH" sz="2400" i="1" dirty="0" err="1">
                <a:latin typeface="Calibri" pitchFamily="34" charset="0"/>
              </a:rPr>
              <a:t>vvv</a:t>
            </a:r>
            <a:r>
              <a:rPr lang="de-CH" sz="2400" i="1" dirty="0">
                <a:latin typeface="Calibri" pitchFamily="34" charset="0"/>
              </a:rPr>
              <a:t>, kein vorhersehbares Verhalten, Traumatisierungen  durch Bindungsperson (Misshandlung, Gewalt, Missbrauch). Präsenz der Bindungsperson erzeugt </a:t>
            </a:r>
            <a:r>
              <a:rPr lang="de-CH" sz="2400" i="1" dirty="0" err="1">
                <a:latin typeface="Calibri" pitchFamily="34" charset="0"/>
              </a:rPr>
              <a:t>Versunsicherung</a:t>
            </a:r>
            <a:r>
              <a:rPr lang="de-CH" sz="2400" i="1" dirty="0">
                <a:latin typeface="Calibri" pitchFamily="34" charset="0"/>
              </a:rPr>
              <a:t>/Angst</a:t>
            </a:r>
            <a:r>
              <a:rPr lang="de-CH" sz="2300" i="1" dirty="0"/>
              <a:t>. </a:t>
            </a:r>
          </a:p>
        </p:txBody>
      </p:sp>
    </p:spTree>
    <p:extLst>
      <p:ext uri="{BB962C8B-B14F-4D97-AF65-F5344CB8AC3E}">
        <p14:creationId xmlns:p14="http://schemas.microsoft.com/office/powerpoint/2010/main" val="1323005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p:txBody>
          <a:bodyPr/>
          <a:lstStyle/>
          <a:p>
            <a:pPr algn="l" eaLnBrk="1" hangingPunct="1"/>
            <a:r>
              <a:rPr lang="de-CH" altLang="de-DE" sz="3200" b="1" dirty="0"/>
              <a:t>Bindung und Lernen</a:t>
            </a:r>
            <a:endParaRPr lang="de-CH" altLang="de-DE" sz="3200" dirty="0"/>
          </a:p>
        </p:txBody>
      </p:sp>
      <p:sp>
        <p:nvSpPr>
          <p:cNvPr id="3" name="Inhaltsplatzhalter 2"/>
          <p:cNvSpPr>
            <a:spLocks noGrp="1"/>
          </p:cNvSpPr>
          <p:nvPr>
            <p:ph idx="1"/>
          </p:nvPr>
        </p:nvSpPr>
        <p:spPr>
          <a:xfrm>
            <a:off x="611560" y="1341438"/>
            <a:ext cx="8281615" cy="5014912"/>
          </a:xfrm>
        </p:spPr>
        <p:txBody>
          <a:bodyPr/>
          <a:lstStyle/>
          <a:p>
            <a:pPr eaLnBrk="1" hangingPunct="1">
              <a:buClr>
                <a:srgbClr val="0064BA"/>
              </a:buClr>
              <a:buFont typeface="Wingdings" panose="05000000000000000000" pitchFamily="2" charset="2"/>
              <a:buChar char="§"/>
            </a:pPr>
            <a:r>
              <a:rPr lang="de-CH" altLang="de-DE" sz="2400" dirty="0"/>
              <a:t>Bindung ist bedeutsam für die </a:t>
            </a:r>
            <a:r>
              <a:rPr lang="de-CH" altLang="de-DE" sz="2400" b="1" dirty="0">
                <a:solidFill>
                  <a:srgbClr val="0070C0"/>
                </a:solidFill>
              </a:rPr>
              <a:t>emotionale</a:t>
            </a:r>
            <a:r>
              <a:rPr lang="de-CH" altLang="de-DE" sz="2400" dirty="0"/>
              <a:t> (Gefühle) und </a:t>
            </a:r>
            <a:r>
              <a:rPr lang="de-CH" altLang="de-DE" sz="2400" b="1" dirty="0">
                <a:solidFill>
                  <a:srgbClr val="0070C0"/>
                </a:solidFill>
              </a:rPr>
              <a:t>kognitive</a:t>
            </a:r>
            <a:r>
              <a:rPr lang="de-CH" altLang="de-DE" sz="2400" dirty="0"/>
              <a:t> Entwicklung (Denken, Aufgaben lösen)</a:t>
            </a:r>
          </a:p>
          <a:p>
            <a:pPr eaLnBrk="1" hangingPunct="1">
              <a:buClr>
                <a:srgbClr val="0064BA"/>
              </a:buClr>
              <a:buFont typeface="Wingdings" panose="05000000000000000000" pitchFamily="2" charset="2"/>
              <a:buChar char="§"/>
            </a:pPr>
            <a:r>
              <a:rPr lang="de-CH" altLang="de-DE" sz="2400" dirty="0"/>
              <a:t>Kinder mit Bindungsbelastungen sind emotional nicht auf der </a:t>
            </a:r>
            <a:r>
              <a:rPr lang="de-CH" altLang="de-DE" sz="2400" b="1" dirty="0">
                <a:solidFill>
                  <a:srgbClr val="0070C0"/>
                </a:solidFill>
              </a:rPr>
              <a:t>Stufe ihres Lebensalters</a:t>
            </a:r>
          </a:p>
          <a:p>
            <a:pPr eaLnBrk="1" hangingPunct="1">
              <a:buClr>
                <a:srgbClr val="0064BA"/>
              </a:buClr>
              <a:buFont typeface="Wingdings" panose="05000000000000000000" pitchFamily="2" charset="2"/>
              <a:buChar char="§"/>
            </a:pPr>
            <a:r>
              <a:rPr lang="de-CH" altLang="de-DE" sz="2400" dirty="0"/>
              <a:t>In Situationen mit Stress/Angst/Unsicherheit fallen sie zurück auf die </a:t>
            </a:r>
            <a:r>
              <a:rPr lang="de-CH" altLang="de-DE" sz="2400" b="1" dirty="0">
                <a:solidFill>
                  <a:srgbClr val="0070C0"/>
                </a:solidFill>
              </a:rPr>
              <a:t>Altersstufe eines 1,5 – 2-jährigen </a:t>
            </a:r>
            <a:r>
              <a:rPr lang="de-CH" altLang="de-DE" sz="2400" dirty="0"/>
              <a:t>Kindes und können sich schlecht auf die gestellten Aufgaben konzentrieren</a:t>
            </a:r>
          </a:p>
          <a:p>
            <a:pPr eaLnBrk="1" hangingPunct="1">
              <a:buClr>
                <a:srgbClr val="0064BA"/>
              </a:buClr>
              <a:buFont typeface="Wingdings" panose="05000000000000000000" pitchFamily="2" charset="2"/>
              <a:buChar char="§"/>
            </a:pPr>
            <a:endParaRPr lang="de-CH" altLang="de-DE" sz="2400" dirty="0"/>
          </a:p>
          <a:p>
            <a:pPr eaLnBrk="1" hangingPunct="1">
              <a:buClr>
                <a:srgbClr val="0064BA"/>
              </a:buClr>
              <a:buFont typeface="Wingdings" panose="05000000000000000000" pitchFamily="2" charset="2"/>
              <a:buChar char="Ø"/>
            </a:pPr>
            <a:r>
              <a:rPr lang="de-CH" altLang="de-DE" sz="2400" dirty="0"/>
              <a:t>Was bedeutet das z.B. für folgende Situationen: </a:t>
            </a:r>
          </a:p>
          <a:p>
            <a:pPr marL="627063" indent="-271463" eaLnBrk="1" hangingPunct="1">
              <a:buClr>
                <a:srgbClr val="0064BA"/>
              </a:buClr>
              <a:buFont typeface="Wingdings" panose="05000000000000000000" pitchFamily="2" charset="2"/>
              <a:buChar char="§"/>
            </a:pPr>
            <a:r>
              <a:rPr lang="de-CH" altLang="de-DE" sz="2400" dirty="0"/>
              <a:t>Die Lehrpersonen stellt in der Klasse eine Frage</a:t>
            </a:r>
          </a:p>
          <a:p>
            <a:pPr marL="627063" indent="-271463" eaLnBrk="1" hangingPunct="1">
              <a:buClr>
                <a:srgbClr val="0064BA"/>
              </a:buClr>
              <a:buFont typeface="Wingdings" panose="05000000000000000000" pitchFamily="2" charset="2"/>
              <a:buChar char="§"/>
            </a:pPr>
            <a:r>
              <a:rPr lang="de-CH" altLang="de-DE" sz="2400" dirty="0"/>
              <a:t>Das Kind muss eine Prüfungsaufgabe lösen</a:t>
            </a:r>
          </a:p>
          <a:p>
            <a:pPr marL="627063" indent="-271463" eaLnBrk="1" hangingPunct="1">
              <a:buClr>
                <a:srgbClr val="0064BA"/>
              </a:buClr>
              <a:buFont typeface="Wingdings" panose="05000000000000000000" pitchFamily="2" charset="2"/>
              <a:buChar char="§"/>
            </a:pPr>
            <a:r>
              <a:rPr lang="de-CH" altLang="de-DE" sz="2400" dirty="0"/>
              <a:t>Die Mutter fordert das Kind auf, seine Spielsachen aufzuräumen</a:t>
            </a:r>
            <a:br>
              <a:rPr lang="de-CH" altLang="de-DE" sz="2400" dirty="0"/>
            </a:br>
            <a:r>
              <a:rPr lang="de-CH" altLang="de-DE" sz="2400" i="1" dirty="0"/>
              <a:t> 	</a:t>
            </a:r>
            <a:endParaRPr lang="de-CH" altLang="de-DE" sz="2400" dirty="0"/>
          </a:p>
        </p:txBody>
      </p:sp>
      <p:sp>
        <p:nvSpPr>
          <p:cNvPr id="68612" name="Foliennummernplatzhalter 3"/>
          <p:cNvSpPr>
            <a:spLocks noGrp="1"/>
          </p:cNvSpPr>
          <p:nvPr>
            <p:ph type="sldNum" sz="quarter" idx="12"/>
          </p:nvPr>
        </p:nvSpPr>
        <p:spPr>
          <a:xfrm>
            <a:off x="457200" y="6356350"/>
            <a:ext cx="2133600" cy="365125"/>
          </a:xfrm>
          <a:ln>
            <a:miter lim="800000"/>
            <a:headEnd/>
            <a:tailEnd/>
          </a:ln>
        </p:spPr>
        <p:txBody>
          <a:bodyPr/>
          <a:lstStyle>
            <a:lvl1pPr defTabSz="912813" eaLnBrk="0" hangingPunct="0">
              <a:defRPr>
                <a:solidFill>
                  <a:schemeClr val="tx1"/>
                </a:solidFill>
                <a:latin typeface="Arial" panose="020B0604020202020204" pitchFamily="34" charset="0"/>
              </a:defRPr>
            </a:lvl1pPr>
            <a:lvl2pPr marL="742950" indent="-285750" defTabSz="912813" eaLnBrk="0" hangingPunct="0">
              <a:defRPr>
                <a:solidFill>
                  <a:schemeClr val="tx1"/>
                </a:solidFill>
                <a:latin typeface="Arial" panose="020B0604020202020204" pitchFamily="34" charset="0"/>
              </a:defRPr>
            </a:lvl2pPr>
            <a:lvl3pPr marL="1143000" indent="-228600" defTabSz="912813" eaLnBrk="0" hangingPunct="0">
              <a:defRPr>
                <a:solidFill>
                  <a:schemeClr val="tx1"/>
                </a:solidFill>
                <a:latin typeface="Arial" panose="020B0604020202020204" pitchFamily="34" charset="0"/>
              </a:defRPr>
            </a:lvl3pPr>
            <a:lvl4pPr marL="1600200" indent="-228600" defTabSz="912813" eaLnBrk="0" hangingPunct="0">
              <a:defRPr>
                <a:solidFill>
                  <a:schemeClr val="tx1"/>
                </a:solidFill>
                <a:latin typeface="Arial" panose="020B0604020202020204" pitchFamily="34" charset="0"/>
              </a:defRPr>
            </a:lvl4pPr>
            <a:lvl5pPr marL="2057400" indent="-228600" defTabSz="912813" eaLnBrk="0" hangingPunct="0">
              <a:defRPr>
                <a:solidFill>
                  <a:schemeClr val="tx1"/>
                </a:solidFill>
                <a:latin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defRPr>
            </a:lvl9pPr>
          </a:lstStyle>
          <a:p>
            <a:pPr algn="l" eaLnBrk="1" hangingPunct="1"/>
            <a:fld id="{7F9F15DB-17F9-4EAF-9231-BCADA8094C64}" type="slidenum">
              <a:rPr lang="de-DE" altLang="de-DE">
                <a:solidFill>
                  <a:srgbClr val="898989"/>
                </a:solidFill>
                <a:latin typeface="Calibri" panose="020F0502020204030204" pitchFamily="34" charset="0"/>
              </a:rPr>
              <a:pPr algn="l" eaLnBrk="1" hangingPunct="1"/>
              <a:t>13</a:t>
            </a:fld>
            <a:endParaRPr lang="de-DE" altLang="de-DE">
              <a:solidFill>
                <a:srgbClr val="898989"/>
              </a:solidFill>
              <a:latin typeface="Calibri" panose="020F0502020204030204" pitchFamily="34" charset="0"/>
            </a:endParaRPr>
          </a:p>
        </p:txBody>
      </p:sp>
    </p:spTree>
    <p:extLst>
      <p:ext uri="{BB962C8B-B14F-4D97-AF65-F5344CB8AC3E}">
        <p14:creationId xmlns:p14="http://schemas.microsoft.com/office/powerpoint/2010/main" val="4176857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p:txBody>
          <a:bodyPr/>
          <a:lstStyle/>
          <a:p>
            <a:pPr algn="l" eaLnBrk="1" hangingPunct="1"/>
            <a:r>
              <a:rPr lang="de-CH" altLang="de-DE" sz="3200" b="1" dirty="0"/>
              <a:t>Bindung und Lernen</a:t>
            </a:r>
            <a:endParaRPr lang="de-CH" altLang="de-DE" sz="3200" dirty="0"/>
          </a:p>
        </p:txBody>
      </p:sp>
      <p:sp>
        <p:nvSpPr>
          <p:cNvPr id="3" name="Inhaltsplatzhalter 2"/>
          <p:cNvSpPr>
            <a:spLocks noGrp="1"/>
          </p:cNvSpPr>
          <p:nvPr>
            <p:ph idx="1"/>
          </p:nvPr>
        </p:nvSpPr>
        <p:spPr>
          <a:xfrm>
            <a:off x="611560" y="1341438"/>
            <a:ext cx="8281615" cy="5014912"/>
          </a:xfrm>
        </p:spPr>
        <p:txBody>
          <a:bodyPr/>
          <a:lstStyle/>
          <a:p>
            <a:pPr marL="0" indent="0" eaLnBrk="1" hangingPunct="1">
              <a:buClr>
                <a:srgbClr val="0064BA"/>
              </a:buClr>
              <a:buNone/>
            </a:pPr>
            <a:r>
              <a:rPr lang="de-CH" altLang="de-DE" sz="2400" dirty="0"/>
              <a:t>Kinder reagieren je nach </a:t>
            </a:r>
            <a:r>
              <a:rPr lang="de-CH" altLang="de-DE" sz="2400" b="1" dirty="0">
                <a:solidFill>
                  <a:srgbClr val="0070C0"/>
                </a:solidFill>
              </a:rPr>
              <a:t>Bindungstypus</a:t>
            </a:r>
            <a:r>
              <a:rPr lang="de-CH" altLang="de-DE" sz="2400" dirty="0"/>
              <a:t> unterschiedlich auf die geschilderten Situationen:</a:t>
            </a:r>
          </a:p>
          <a:p>
            <a:pPr eaLnBrk="1" hangingPunct="1">
              <a:buClr>
                <a:srgbClr val="0064BA"/>
              </a:buClr>
              <a:buFont typeface="Wingdings" panose="05000000000000000000" pitchFamily="2" charset="2"/>
              <a:buChar char="§"/>
            </a:pPr>
            <a:r>
              <a:rPr lang="de-CH" altLang="de-DE" sz="2400" dirty="0"/>
              <a:t>Das </a:t>
            </a:r>
            <a:r>
              <a:rPr lang="de-CH" altLang="de-DE" sz="2400" b="1" dirty="0">
                <a:solidFill>
                  <a:srgbClr val="0070C0"/>
                </a:solidFill>
              </a:rPr>
              <a:t>sicher gebundene Kind </a:t>
            </a:r>
            <a:r>
              <a:rPr lang="de-CH" altLang="de-DE" sz="2400" dirty="0"/>
              <a:t>ist emotional kaum verunsichert und kann sich der Aufgabe zuwenden.</a:t>
            </a:r>
          </a:p>
          <a:p>
            <a:pPr eaLnBrk="1" hangingPunct="1">
              <a:buClr>
                <a:srgbClr val="0064BA"/>
              </a:buClr>
              <a:buFont typeface="Wingdings" panose="05000000000000000000" pitchFamily="2" charset="2"/>
              <a:buChar char="§"/>
            </a:pPr>
            <a:r>
              <a:rPr lang="de-CH" altLang="de-DE" sz="2400" dirty="0"/>
              <a:t>Das </a:t>
            </a:r>
            <a:r>
              <a:rPr lang="de-CH" altLang="de-DE" sz="2400" i="1" dirty="0"/>
              <a:t>	</a:t>
            </a:r>
            <a:r>
              <a:rPr lang="de-CH" altLang="de-DE" sz="2400" b="1" dirty="0">
                <a:solidFill>
                  <a:srgbClr val="0070C0"/>
                </a:solidFill>
              </a:rPr>
              <a:t>vermeidend gebundene</a:t>
            </a:r>
            <a:r>
              <a:rPr lang="de-CH" altLang="de-DE" sz="2400" dirty="0"/>
              <a:t> </a:t>
            </a:r>
            <a:r>
              <a:rPr lang="de-CH" altLang="de-DE" sz="2400" b="1" dirty="0">
                <a:solidFill>
                  <a:srgbClr val="0070C0"/>
                </a:solidFill>
              </a:rPr>
              <a:t>Kind </a:t>
            </a:r>
            <a:r>
              <a:rPr lang="de-CH" altLang="de-DE" sz="2400" dirty="0"/>
              <a:t>hat gelernt, seine Angelegenheiten selber zu erledigen, ist wenig abhängig von Personen und kann sich auf die Aufgabe konzentrieren. </a:t>
            </a:r>
          </a:p>
          <a:p>
            <a:pPr eaLnBrk="1" hangingPunct="1">
              <a:buClr>
                <a:srgbClr val="0064BA"/>
              </a:buClr>
              <a:buFont typeface="Wingdings" panose="05000000000000000000" pitchFamily="2" charset="2"/>
              <a:buChar char="§"/>
            </a:pPr>
            <a:r>
              <a:rPr lang="de-CH" altLang="de-DE" sz="2400" dirty="0"/>
              <a:t>Das </a:t>
            </a:r>
            <a:r>
              <a:rPr lang="de-CH" altLang="de-DE" sz="2400" b="1" dirty="0">
                <a:solidFill>
                  <a:srgbClr val="0070C0"/>
                </a:solidFill>
              </a:rPr>
              <a:t>ambivalent gebundene Kind </a:t>
            </a:r>
            <a:r>
              <a:rPr lang="de-CH" altLang="de-DE" sz="2400" dirty="0"/>
              <a:t>wird emotional verunsichert, braucht emotionale Zuwendung und Sicherheit, um eine Aufgabe zu lösen.</a:t>
            </a:r>
          </a:p>
          <a:p>
            <a:pPr eaLnBrk="1" hangingPunct="1">
              <a:buClr>
                <a:srgbClr val="0064BA"/>
              </a:buClr>
              <a:buFont typeface="Wingdings" panose="05000000000000000000" pitchFamily="2" charset="2"/>
              <a:buChar char="§"/>
            </a:pPr>
            <a:r>
              <a:rPr lang="de-CH" altLang="de-DE" sz="2400" dirty="0"/>
              <a:t>Das </a:t>
            </a:r>
            <a:r>
              <a:rPr lang="de-CH" altLang="de-DE" sz="2400" b="1" dirty="0">
                <a:solidFill>
                  <a:srgbClr val="0070C0"/>
                </a:solidFill>
              </a:rPr>
              <a:t>desorientiert gebundene Kind </a:t>
            </a:r>
            <a:r>
              <a:rPr lang="de-CH" altLang="de-DE" sz="2400" dirty="0"/>
              <a:t>ist überfordert und verloren in der Situation und kann sich der Aufgabe sehr schwer zuwenden und sich keine Zuwendung holen.</a:t>
            </a:r>
          </a:p>
        </p:txBody>
      </p:sp>
      <p:sp>
        <p:nvSpPr>
          <p:cNvPr id="68612" name="Foliennummernplatzhalter 3"/>
          <p:cNvSpPr>
            <a:spLocks noGrp="1"/>
          </p:cNvSpPr>
          <p:nvPr>
            <p:ph type="sldNum" sz="quarter" idx="12"/>
          </p:nvPr>
        </p:nvSpPr>
        <p:spPr>
          <a:xfrm>
            <a:off x="457200" y="6356350"/>
            <a:ext cx="2133600" cy="365125"/>
          </a:xfrm>
          <a:ln>
            <a:miter lim="800000"/>
            <a:headEnd/>
            <a:tailEnd/>
          </a:ln>
        </p:spPr>
        <p:txBody>
          <a:bodyPr/>
          <a:lstStyle>
            <a:lvl1pPr defTabSz="912813" eaLnBrk="0" hangingPunct="0">
              <a:defRPr>
                <a:solidFill>
                  <a:schemeClr val="tx1"/>
                </a:solidFill>
                <a:latin typeface="Arial" panose="020B0604020202020204" pitchFamily="34" charset="0"/>
              </a:defRPr>
            </a:lvl1pPr>
            <a:lvl2pPr marL="742950" indent="-285750" defTabSz="912813" eaLnBrk="0" hangingPunct="0">
              <a:defRPr>
                <a:solidFill>
                  <a:schemeClr val="tx1"/>
                </a:solidFill>
                <a:latin typeface="Arial" panose="020B0604020202020204" pitchFamily="34" charset="0"/>
              </a:defRPr>
            </a:lvl2pPr>
            <a:lvl3pPr marL="1143000" indent="-228600" defTabSz="912813" eaLnBrk="0" hangingPunct="0">
              <a:defRPr>
                <a:solidFill>
                  <a:schemeClr val="tx1"/>
                </a:solidFill>
                <a:latin typeface="Arial" panose="020B0604020202020204" pitchFamily="34" charset="0"/>
              </a:defRPr>
            </a:lvl3pPr>
            <a:lvl4pPr marL="1600200" indent="-228600" defTabSz="912813" eaLnBrk="0" hangingPunct="0">
              <a:defRPr>
                <a:solidFill>
                  <a:schemeClr val="tx1"/>
                </a:solidFill>
                <a:latin typeface="Arial" panose="020B0604020202020204" pitchFamily="34" charset="0"/>
              </a:defRPr>
            </a:lvl4pPr>
            <a:lvl5pPr marL="2057400" indent="-228600" defTabSz="912813" eaLnBrk="0" hangingPunct="0">
              <a:defRPr>
                <a:solidFill>
                  <a:schemeClr val="tx1"/>
                </a:solidFill>
                <a:latin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defRPr>
            </a:lvl9pPr>
          </a:lstStyle>
          <a:p>
            <a:pPr algn="l" eaLnBrk="1" hangingPunct="1"/>
            <a:fld id="{7F9F15DB-17F9-4EAF-9231-BCADA8094C64}" type="slidenum">
              <a:rPr lang="de-DE" altLang="de-DE">
                <a:solidFill>
                  <a:srgbClr val="898989"/>
                </a:solidFill>
                <a:latin typeface="Calibri" panose="020F0502020204030204" pitchFamily="34" charset="0"/>
              </a:rPr>
              <a:pPr algn="l" eaLnBrk="1" hangingPunct="1"/>
              <a:t>14</a:t>
            </a:fld>
            <a:endParaRPr lang="de-DE" altLang="de-DE">
              <a:solidFill>
                <a:srgbClr val="898989"/>
              </a:solidFill>
              <a:latin typeface="Calibri" panose="020F0502020204030204" pitchFamily="34" charset="0"/>
            </a:endParaRPr>
          </a:p>
        </p:txBody>
      </p:sp>
    </p:spTree>
    <p:extLst>
      <p:ext uri="{BB962C8B-B14F-4D97-AF65-F5344CB8AC3E}">
        <p14:creationId xmlns:p14="http://schemas.microsoft.com/office/powerpoint/2010/main" val="102180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p:txBody>
          <a:bodyPr/>
          <a:lstStyle/>
          <a:p>
            <a:pPr algn="l" eaLnBrk="1" hangingPunct="1"/>
            <a:r>
              <a:rPr lang="de-CH" altLang="de-DE" sz="3200" b="1" dirty="0"/>
              <a:t>Was können Sie als Eltern tun?</a:t>
            </a:r>
            <a:endParaRPr lang="de-CH" altLang="de-DE" sz="3200" dirty="0"/>
          </a:p>
        </p:txBody>
      </p:sp>
      <p:sp>
        <p:nvSpPr>
          <p:cNvPr id="3" name="Inhaltsplatzhalter 2"/>
          <p:cNvSpPr>
            <a:spLocks noGrp="1"/>
          </p:cNvSpPr>
          <p:nvPr>
            <p:ph idx="1"/>
          </p:nvPr>
        </p:nvSpPr>
        <p:spPr>
          <a:xfrm>
            <a:off x="611560" y="1341438"/>
            <a:ext cx="8281615" cy="5014912"/>
          </a:xfrm>
        </p:spPr>
        <p:txBody>
          <a:bodyPr/>
          <a:lstStyle/>
          <a:p>
            <a:pPr eaLnBrk="1" hangingPunct="1">
              <a:buClr>
                <a:srgbClr val="0064BA"/>
              </a:buClr>
              <a:buFont typeface="Wingdings" panose="05000000000000000000" pitchFamily="2" charset="2"/>
              <a:buChar char="§"/>
            </a:pPr>
            <a:r>
              <a:rPr lang="de-CH" altLang="de-DE" sz="2400" b="1" dirty="0">
                <a:solidFill>
                  <a:srgbClr val="0070C0"/>
                </a:solidFill>
              </a:rPr>
              <a:t>Bindung</a:t>
            </a:r>
            <a:r>
              <a:rPr lang="de-CH" altLang="de-DE" sz="2400" dirty="0"/>
              <a:t> bedeutet: </a:t>
            </a:r>
          </a:p>
          <a:p>
            <a:pPr marL="711200" indent="-355600" eaLnBrk="1" hangingPunct="1">
              <a:buClr>
                <a:srgbClr val="0064BA"/>
              </a:buClr>
              <a:buFont typeface="Symbol" panose="05050102010706020507" pitchFamily="18" charset="2"/>
              <a:buChar char="-"/>
            </a:pPr>
            <a:r>
              <a:rPr lang="de-CH" altLang="de-DE" sz="2400" dirty="0"/>
              <a:t>Das Kind hat eine </a:t>
            </a:r>
            <a:r>
              <a:rPr lang="de-CH" altLang="de-DE" sz="2400" b="1" dirty="0">
                <a:solidFill>
                  <a:srgbClr val="0070C0"/>
                </a:solidFill>
              </a:rPr>
              <a:t>sichere Basis</a:t>
            </a:r>
          </a:p>
          <a:p>
            <a:pPr marL="711200" indent="-355600" eaLnBrk="1" hangingPunct="1">
              <a:buClr>
                <a:srgbClr val="0064BA"/>
              </a:buClr>
              <a:buFont typeface="Symbol" panose="05050102010706020507" pitchFamily="18" charset="2"/>
              <a:buChar char="-"/>
            </a:pPr>
            <a:r>
              <a:rPr lang="de-CH" altLang="de-DE" sz="2400" dirty="0"/>
              <a:t>es gibt </a:t>
            </a:r>
            <a:r>
              <a:rPr lang="de-CH" altLang="de-DE" sz="2400" b="1" dirty="0">
                <a:solidFill>
                  <a:srgbClr val="0070C0"/>
                </a:solidFill>
              </a:rPr>
              <a:t>liebevolle Menschen</a:t>
            </a:r>
            <a:r>
              <a:rPr lang="de-CH" altLang="de-DE" sz="2400" dirty="0"/>
              <a:t>, die für das Kind da sind, die für es sorgen,  es verstehen, trösten und unterstützen </a:t>
            </a:r>
          </a:p>
          <a:p>
            <a:pPr marL="711200" indent="-355600" eaLnBrk="1" hangingPunct="1">
              <a:buClr>
                <a:srgbClr val="0064BA"/>
              </a:buClr>
              <a:buFont typeface="Symbol" panose="05050102010706020507" pitchFamily="18" charset="2"/>
              <a:buChar char="-"/>
            </a:pPr>
            <a:r>
              <a:rPr lang="de-CH" altLang="de-DE" sz="2400" dirty="0"/>
              <a:t>auf einer sicheren Basis können </a:t>
            </a:r>
            <a:r>
              <a:rPr lang="de-CH" altLang="de-DE" sz="2400" b="1" dirty="0">
                <a:solidFill>
                  <a:srgbClr val="0070C0"/>
                </a:solidFill>
              </a:rPr>
              <a:t>Aufgaben</a:t>
            </a:r>
            <a:r>
              <a:rPr lang="de-CH" altLang="de-DE" sz="2400" dirty="0"/>
              <a:t> </a:t>
            </a:r>
            <a:r>
              <a:rPr lang="de-CH" altLang="de-DE" sz="2400" b="1" dirty="0">
                <a:solidFill>
                  <a:srgbClr val="0070C0"/>
                </a:solidFill>
              </a:rPr>
              <a:t>und </a:t>
            </a:r>
            <a:r>
              <a:rPr lang="de-CH" altLang="de-DE" sz="2400" b="1" dirty="0" err="1">
                <a:solidFill>
                  <a:srgbClr val="0070C0"/>
                </a:solidFill>
              </a:rPr>
              <a:t>Herausfor</a:t>
            </a:r>
            <a:r>
              <a:rPr lang="de-CH" altLang="de-DE" sz="2400" b="1" dirty="0">
                <a:solidFill>
                  <a:srgbClr val="0070C0"/>
                </a:solidFill>
              </a:rPr>
              <a:t>-  </a:t>
            </a:r>
            <a:r>
              <a:rPr lang="de-CH" altLang="de-DE" sz="2400" b="1" dirty="0" err="1">
                <a:solidFill>
                  <a:srgbClr val="0070C0"/>
                </a:solidFill>
              </a:rPr>
              <a:t>derungen</a:t>
            </a:r>
            <a:r>
              <a:rPr lang="de-CH" altLang="de-DE" sz="2400" dirty="0"/>
              <a:t> besser bewältigt werden:   in der Familie und  in der Schule</a:t>
            </a:r>
          </a:p>
          <a:p>
            <a:pPr marL="711200" indent="-355600" eaLnBrk="1" hangingPunct="1">
              <a:buClr>
                <a:srgbClr val="0064BA"/>
              </a:buClr>
              <a:buFont typeface="Symbol" panose="05050102010706020507" pitchFamily="18" charset="2"/>
              <a:buChar char="-"/>
            </a:pPr>
            <a:r>
              <a:rPr lang="de-CH" altLang="de-DE" sz="2400" dirty="0"/>
              <a:t>So können </a:t>
            </a:r>
            <a:r>
              <a:rPr lang="de-CH" altLang="de-DE" sz="2400" b="1" dirty="0">
                <a:solidFill>
                  <a:srgbClr val="0070C0"/>
                </a:solidFill>
              </a:rPr>
              <a:t>Bindungen gefestigt </a:t>
            </a:r>
            <a:r>
              <a:rPr lang="de-CH" altLang="de-DE" sz="2400" dirty="0"/>
              <a:t>und eine </a:t>
            </a:r>
            <a:r>
              <a:rPr lang="de-CH" altLang="de-DE" sz="2400" b="1" dirty="0">
                <a:solidFill>
                  <a:srgbClr val="0070C0"/>
                </a:solidFill>
              </a:rPr>
              <a:t>gelingende Entwicklung</a:t>
            </a:r>
            <a:r>
              <a:rPr lang="de-CH" altLang="de-DE" sz="2400" dirty="0"/>
              <a:t> gefördert werden.</a:t>
            </a:r>
          </a:p>
          <a:p>
            <a:pPr marL="0" indent="0" eaLnBrk="1" hangingPunct="1">
              <a:buClr>
                <a:srgbClr val="0064BA"/>
              </a:buClr>
              <a:buNone/>
            </a:pPr>
            <a:r>
              <a:rPr lang="de-CH" altLang="de-DE" sz="2400" dirty="0"/>
              <a:t>  </a:t>
            </a:r>
            <a:br>
              <a:rPr lang="de-CH" altLang="de-DE" sz="2400" dirty="0"/>
            </a:br>
            <a:r>
              <a:rPr lang="de-CH" altLang="de-DE" dirty="0"/>
              <a:t>Sie können ihr Kind </a:t>
            </a:r>
            <a:r>
              <a:rPr lang="de-CH" altLang="de-DE" b="1" dirty="0">
                <a:solidFill>
                  <a:srgbClr val="0070C0"/>
                </a:solidFill>
              </a:rPr>
              <a:t>emotional tragen </a:t>
            </a:r>
            <a:r>
              <a:rPr lang="de-CH" altLang="de-DE" dirty="0"/>
              <a:t>und auf dieser Basis </a:t>
            </a:r>
            <a:r>
              <a:rPr lang="de-CH" altLang="de-DE" b="1" dirty="0">
                <a:solidFill>
                  <a:srgbClr val="0070C0"/>
                </a:solidFill>
              </a:rPr>
              <a:t>Anforderungen/Aufgaben </a:t>
            </a:r>
            <a:r>
              <a:rPr lang="de-CH" altLang="de-DE" dirty="0"/>
              <a:t>stellen</a:t>
            </a:r>
            <a:r>
              <a:rPr lang="de-CH" altLang="de-DE" b="1" dirty="0"/>
              <a:t>.</a:t>
            </a:r>
            <a:br>
              <a:rPr lang="de-CH" altLang="de-DE" sz="2400" dirty="0"/>
            </a:br>
            <a:endParaRPr lang="de-CH" altLang="de-DE" sz="2400" dirty="0"/>
          </a:p>
          <a:p>
            <a:pPr eaLnBrk="1" hangingPunct="1">
              <a:buClr>
                <a:srgbClr val="0064BA"/>
              </a:buClr>
              <a:buFont typeface="Symbol" panose="05050102010706020507" pitchFamily="18" charset="2"/>
              <a:buChar char="-"/>
            </a:pPr>
            <a:br>
              <a:rPr lang="de-CH" altLang="de-DE" sz="2400" dirty="0"/>
            </a:br>
            <a:br>
              <a:rPr lang="de-CH" altLang="de-DE" sz="2400" dirty="0"/>
            </a:br>
            <a:r>
              <a:rPr lang="de-CH" altLang="de-DE" sz="2400" dirty="0"/>
              <a:t>-</a:t>
            </a:r>
          </a:p>
        </p:txBody>
      </p:sp>
      <p:sp>
        <p:nvSpPr>
          <p:cNvPr id="68612" name="Foliennummernplatzhalter 3"/>
          <p:cNvSpPr>
            <a:spLocks noGrp="1"/>
          </p:cNvSpPr>
          <p:nvPr>
            <p:ph type="sldNum" sz="quarter" idx="12"/>
          </p:nvPr>
        </p:nvSpPr>
        <p:spPr>
          <a:xfrm>
            <a:off x="457200" y="6356350"/>
            <a:ext cx="2133600" cy="365125"/>
          </a:xfrm>
          <a:ln>
            <a:miter lim="800000"/>
            <a:headEnd/>
            <a:tailEnd/>
          </a:ln>
        </p:spPr>
        <p:txBody>
          <a:bodyPr/>
          <a:lstStyle>
            <a:lvl1pPr defTabSz="912813" eaLnBrk="0" hangingPunct="0">
              <a:defRPr>
                <a:solidFill>
                  <a:schemeClr val="tx1"/>
                </a:solidFill>
                <a:latin typeface="Arial" panose="020B0604020202020204" pitchFamily="34" charset="0"/>
              </a:defRPr>
            </a:lvl1pPr>
            <a:lvl2pPr marL="742950" indent="-285750" defTabSz="912813" eaLnBrk="0" hangingPunct="0">
              <a:defRPr>
                <a:solidFill>
                  <a:schemeClr val="tx1"/>
                </a:solidFill>
                <a:latin typeface="Arial" panose="020B0604020202020204" pitchFamily="34" charset="0"/>
              </a:defRPr>
            </a:lvl2pPr>
            <a:lvl3pPr marL="1143000" indent="-228600" defTabSz="912813" eaLnBrk="0" hangingPunct="0">
              <a:defRPr>
                <a:solidFill>
                  <a:schemeClr val="tx1"/>
                </a:solidFill>
                <a:latin typeface="Arial" panose="020B0604020202020204" pitchFamily="34" charset="0"/>
              </a:defRPr>
            </a:lvl3pPr>
            <a:lvl4pPr marL="1600200" indent="-228600" defTabSz="912813" eaLnBrk="0" hangingPunct="0">
              <a:defRPr>
                <a:solidFill>
                  <a:schemeClr val="tx1"/>
                </a:solidFill>
                <a:latin typeface="Arial" panose="020B0604020202020204" pitchFamily="34" charset="0"/>
              </a:defRPr>
            </a:lvl4pPr>
            <a:lvl5pPr marL="2057400" indent="-228600" defTabSz="912813" eaLnBrk="0" hangingPunct="0">
              <a:defRPr>
                <a:solidFill>
                  <a:schemeClr val="tx1"/>
                </a:solidFill>
                <a:latin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defRPr>
            </a:lvl9pPr>
          </a:lstStyle>
          <a:p>
            <a:pPr algn="l" eaLnBrk="1" hangingPunct="1"/>
            <a:fld id="{7F9F15DB-17F9-4EAF-9231-BCADA8094C64}" type="slidenum">
              <a:rPr lang="de-DE" altLang="de-DE">
                <a:solidFill>
                  <a:srgbClr val="898989"/>
                </a:solidFill>
                <a:latin typeface="Calibri" panose="020F0502020204030204" pitchFamily="34" charset="0"/>
              </a:rPr>
              <a:pPr algn="l" eaLnBrk="1" hangingPunct="1"/>
              <a:t>15</a:t>
            </a:fld>
            <a:endParaRPr lang="de-DE" altLang="de-DE">
              <a:solidFill>
                <a:srgbClr val="898989"/>
              </a:solidFill>
              <a:latin typeface="Calibri" panose="020F0502020204030204" pitchFamily="34" charset="0"/>
            </a:endParaRPr>
          </a:p>
        </p:txBody>
      </p:sp>
    </p:spTree>
    <p:extLst>
      <p:ext uri="{BB962C8B-B14F-4D97-AF65-F5344CB8AC3E}">
        <p14:creationId xmlns:p14="http://schemas.microsoft.com/office/powerpoint/2010/main" val="973226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5700EF-B8A6-4624-9E7C-D05B5C1ABADD}"/>
              </a:ext>
            </a:extLst>
          </p:cNvPr>
          <p:cNvSpPr>
            <a:spLocks noGrp="1"/>
          </p:cNvSpPr>
          <p:nvPr>
            <p:ph type="title"/>
          </p:nvPr>
        </p:nvSpPr>
        <p:spPr/>
        <p:txBody>
          <a:bodyPr/>
          <a:lstStyle/>
          <a:p>
            <a:endParaRPr lang="de-CH"/>
          </a:p>
        </p:txBody>
      </p:sp>
      <p:sp>
        <p:nvSpPr>
          <p:cNvPr id="3" name="Inhaltsplatzhalter 2">
            <a:extLst>
              <a:ext uri="{FF2B5EF4-FFF2-40B4-BE49-F238E27FC236}">
                <a16:creationId xmlns:a16="http://schemas.microsoft.com/office/drawing/2014/main" id="{995F139C-C741-4970-A39E-8BF483AD66BF}"/>
              </a:ext>
            </a:extLst>
          </p:cNvPr>
          <p:cNvSpPr>
            <a:spLocks noGrp="1"/>
          </p:cNvSpPr>
          <p:nvPr>
            <p:ph idx="1"/>
          </p:nvPr>
        </p:nvSpPr>
        <p:spPr/>
        <p:txBody>
          <a:bodyPr/>
          <a:lstStyle/>
          <a:p>
            <a:endParaRPr lang="de-CH"/>
          </a:p>
        </p:txBody>
      </p:sp>
      <p:pic>
        <p:nvPicPr>
          <p:cNvPr id="4" name="Grafik 3">
            <a:extLst>
              <a:ext uri="{FF2B5EF4-FFF2-40B4-BE49-F238E27FC236}">
                <a16:creationId xmlns:a16="http://schemas.microsoft.com/office/drawing/2014/main" id="{B5A87C45-DD41-4E73-B7FC-984F42993C9D}"/>
              </a:ext>
            </a:extLst>
          </p:cNvPr>
          <p:cNvPicPr>
            <a:picLocks noChangeAspect="1"/>
          </p:cNvPicPr>
          <p:nvPr/>
        </p:nvPicPr>
        <p:blipFill>
          <a:blip r:embed="rId2"/>
          <a:stretch>
            <a:fillRect/>
          </a:stretch>
        </p:blipFill>
        <p:spPr>
          <a:xfrm>
            <a:off x="0" y="241056"/>
            <a:ext cx="9115902" cy="6356295"/>
          </a:xfrm>
          <a:prstGeom prst="rect">
            <a:avLst/>
          </a:prstGeom>
        </p:spPr>
      </p:pic>
    </p:spTree>
    <p:extLst>
      <p:ext uri="{BB962C8B-B14F-4D97-AF65-F5344CB8AC3E}">
        <p14:creationId xmlns:p14="http://schemas.microsoft.com/office/powerpoint/2010/main" val="3153328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CDB665-901D-43CD-AF32-2D2472A6D7B0}"/>
              </a:ext>
            </a:extLst>
          </p:cNvPr>
          <p:cNvSpPr>
            <a:spLocks noGrp="1"/>
          </p:cNvSpPr>
          <p:nvPr>
            <p:ph type="title"/>
          </p:nvPr>
        </p:nvSpPr>
        <p:spPr/>
        <p:txBody>
          <a:bodyPr/>
          <a:lstStyle/>
          <a:p>
            <a:endParaRPr lang="de-CH"/>
          </a:p>
        </p:txBody>
      </p:sp>
      <p:sp>
        <p:nvSpPr>
          <p:cNvPr id="3" name="Inhaltsplatzhalter 2">
            <a:extLst>
              <a:ext uri="{FF2B5EF4-FFF2-40B4-BE49-F238E27FC236}">
                <a16:creationId xmlns:a16="http://schemas.microsoft.com/office/drawing/2014/main" id="{EC6572F2-F807-41AA-A4DA-F7B75719A7AD}"/>
              </a:ext>
            </a:extLst>
          </p:cNvPr>
          <p:cNvSpPr>
            <a:spLocks noGrp="1"/>
          </p:cNvSpPr>
          <p:nvPr>
            <p:ph idx="1"/>
          </p:nvPr>
        </p:nvSpPr>
        <p:spPr/>
        <p:txBody>
          <a:bodyPr/>
          <a:lstStyle/>
          <a:p>
            <a:endParaRPr lang="de-CH" dirty="0"/>
          </a:p>
          <a:p>
            <a:endParaRPr lang="de-CH" dirty="0"/>
          </a:p>
          <a:p>
            <a:endParaRPr lang="de-CH" dirty="0"/>
          </a:p>
          <a:p>
            <a:endParaRPr lang="de-CH" dirty="0"/>
          </a:p>
          <a:p>
            <a:endParaRPr lang="de-CH" dirty="0"/>
          </a:p>
          <a:p>
            <a:endParaRPr lang="de-CH" dirty="0"/>
          </a:p>
          <a:p>
            <a:endParaRPr lang="de-CH" dirty="0"/>
          </a:p>
          <a:p>
            <a:r>
              <a:rPr lang="de-CH" dirty="0"/>
              <a:t>Guy Bodenmann, Tages Anzeiger, 24.10.2017</a:t>
            </a:r>
          </a:p>
        </p:txBody>
      </p:sp>
      <p:pic>
        <p:nvPicPr>
          <p:cNvPr id="4" name="Grafik 3">
            <a:extLst>
              <a:ext uri="{FF2B5EF4-FFF2-40B4-BE49-F238E27FC236}">
                <a16:creationId xmlns:a16="http://schemas.microsoft.com/office/drawing/2014/main" id="{6A2895FB-C425-46C7-AFC0-D0BCB7DECAA8}"/>
              </a:ext>
            </a:extLst>
          </p:cNvPr>
          <p:cNvPicPr>
            <a:picLocks noChangeAspect="1"/>
          </p:cNvPicPr>
          <p:nvPr/>
        </p:nvPicPr>
        <p:blipFill>
          <a:blip r:embed="rId2"/>
          <a:stretch>
            <a:fillRect/>
          </a:stretch>
        </p:blipFill>
        <p:spPr>
          <a:xfrm>
            <a:off x="1403648" y="1749601"/>
            <a:ext cx="6700456" cy="3551608"/>
          </a:xfrm>
          <a:prstGeom prst="rect">
            <a:avLst/>
          </a:prstGeom>
        </p:spPr>
      </p:pic>
    </p:spTree>
    <p:extLst>
      <p:ext uri="{BB962C8B-B14F-4D97-AF65-F5344CB8AC3E}">
        <p14:creationId xmlns:p14="http://schemas.microsoft.com/office/powerpoint/2010/main" val="733798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p:txBody>
          <a:bodyPr/>
          <a:lstStyle/>
          <a:p>
            <a:pPr algn="l" eaLnBrk="1" hangingPunct="1"/>
            <a:r>
              <a:rPr lang="de-CH" sz="3200" b="1" dirty="0">
                <a:solidFill>
                  <a:srgbClr val="0070C0"/>
                </a:solidFill>
                <a:latin typeface="Calibri" pitchFamily="34" charset="0"/>
              </a:rPr>
              <a:t>Themen</a:t>
            </a:r>
            <a:endParaRPr lang="de-DE" sz="3200" b="1" dirty="0">
              <a:solidFill>
                <a:srgbClr val="0070C0"/>
              </a:solidFill>
              <a:latin typeface="Calibri" pitchFamily="34" charset="0"/>
            </a:endParaRPr>
          </a:p>
        </p:txBody>
      </p:sp>
      <p:sp>
        <p:nvSpPr>
          <p:cNvPr id="4" name="Rectangle 3"/>
          <p:cNvSpPr>
            <a:spLocks noGrp="1" noChangeArrowheads="1"/>
          </p:cNvSpPr>
          <p:nvPr>
            <p:ph idx="1"/>
          </p:nvPr>
        </p:nvSpPr>
        <p:spPr>
          <a:xfrm>
            <a:off x="467544" y="1412776"/>
            <a:ext cx="8229600" cy="4525962"/>
          </a:xfrm>
        </p:spPr>
        <p:txBody>
          <a:bodyPr>
            <a:noAutofit/>
          </a:bodyPr>
          <a:lstStyle/>
          <a:p>
            <a:pPr marL="457200" indent="-457200" eaLnBrk="1" hangingPunct="1">
              <a:spcBef>
                <a:spcPct val="0"/>
              </a:spcBef>
              <a:spcAft>
                <a:spcPts val="1200"/>
              </a:spcAft>
              <a:buFont typeface="+mj-lt"/>
              <a:buAutoNum type="arabicPeriod"/>
            </a:pPr>
            <a:r>
              <a:rPr lang="de-CH" sz="2400" dirty="0">
                <a:latin typeface="Calibri" pitchFamily="34" charset="0"/>
              </a:rPr>
              <a:t>Was verstehen wir unter Bindung?</a:t>
            </a:r>
          </a:p>
          <a:p>
            <a:pPr marL="457200" indent="-457200" eaLnBrk="1" hangingPunct="1">
              <a:spcBef>
                <a:spcPct val="0"/>
              </a:spcBef>
              <a:spcAft>
                <a:spcPts val="1200"/>
              </a:spcAft>
              <a:buFont typeface="+mj-lt"/>
              <a:buAutoNum type="arabicPeriod"/>
            </a:pPr>
            <a:r>
              <a:rPr lang="de-CH" sz="2400" dirty="0">
                <a:latin typeface="Calibri" pitchFamily="34" charset="0"/>
              </a:rPr>
              <a:t>Wie entsteht eine sichere Bindung</a:t>
            </a:r>
          </a:p>
          <a:p>
            <a:pPr marL="457200" indent="-457200" eaLnBrk="1" hangingPunct="1">
              <a:spcBef>
                <a:spcPct val="0"/>
              </a:spcBef>
              <a:spcAft>
                <a:spcPts val="1200"/>
              </a:spcAft>
              <a:buFont typeface="+mj-lt"/>
              <a:buAutoNum type="arabicPeriod"/>
            </a:pPr>
            <a:r>
              <a:rPr lang="de-CH" sz="2400" dirty="0">
                <a:latin typeface="Calibri" pitchFamily="34" charset="0"/>
              </a:rPr>
              <a:t>Welche Bindungstypen gibt es?</a:t>
            </a:r>
          </a:p>
          <a:p>
            <a:pPr marL="457200" indent="-457200" eaLnBrk="1" hangingPunct="1">
              <a:spcBef>
                <a:spcPct val="0"/>
              </a:spcBef>
              <a:spcAft>
                <a:spcPts val="1200"/>
              </a:spcAft>
              <a:buFont typeface="+mj-lt"/>
              <a:buAutoNum type="arabicPeriod"/>
            </a:pPr>
            <a:r>
              <a:rPr lang="de-CH" sz="2400" dirty="0">
                <a:latin typeface="Calibri" pitchFamily="34" charset="0"/>
              </a:rPr>
              <a:t>Welche Bedeutung hat Bindung für das Lernen?</a:t>
            </a:r>
          </a:p>
          <a:p>
            <a:pPr marL="457200" indent="-457200" eaLnBrk="1" hangingPunct="1">
              <a:spcBef>
                <a:spcPct val="0"/>
              </a:spcBef>
              <a:spcAft>
                <a:spcPts val="1200"/>
              </a:spcAft>
              <a:buFont typeface="+mj-lt"/>
              <a:buAutoNum type="arabicPeriod"/>
            </a:pPr>
            <a:r>
              <a:rPr lang="de-CH" sz="2400" dirty="0">
                <a:latin typeface="Calibri" pitchFamily="34" charset="0"/>
              </a:rPr>
              <a:t>Was können Sie als Eltern tun für eine sichere Bindung ihrer Kinder?</a:t>
            </a:r>
          </a:p>
          <a:p>
            <a:pPr marL="457200" indent="-457200" eaLnBrk="1" hangingPunct="1">
              <a:spcBef>
                <a:spcPct val="0"/>
              </a:spcBef>
              <a:spcAft>
                <a:spcPts val="1200"/>
              </a:spcAft>
              <a:buFont typeface="+mj-lt"/>
              <a:buAutoNum type="arabicPeriod"/>
            </a:pPr>
            <a:r>
              <a:rPr lang="de-CH" sz="2400" dirty="0">
                <a:latin typeface="Calibri" pitchFamily="34" charset="0"/>
              </a:rPr>
              <a:t>Fragen/Diskussion </a:t>
            </a:r>
            <a:br>
              <a:rPr lang="de-CH" sz="2400" dirty="0">
                <a:latin typeface="Calibri" pitchFamily="34" charset="0"/>
              </a:rPr>
            </a:br>
            <a:endParaRPr lang="de-CH" sz="2400" dirty="0">
              <a:latin typeface="Calibri" pitchFamily="34" charset="0"/>
            </a:endParaRPr>
          </a:p>
        </p:txBody>
      </p:sp>
    </p:spTree>
    <p:extLst>
      <p:ext uri="{BB962C8B-B14F-4D97-AF65-F5344CB8AC3E}">
        <p14:creationId xmlns:p14="http://schemas.microsoft.com/office/powerpoint/2010/main" val="3176373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p:txBody>
          <a:bodyPr/>
          <a:lstStyle/>
          <a:p>
            <a:pPr algn="l" eaLnBrk="1" hangingPunct="1"/>
            <a:r>
              <a:rPr lang="de-CH" sz="3100" b="1" dirty="0">
                <a:latin typeface="Calibri" pitchFamily="34" charset="0"/>
              </a:rPr>
              <a:t>Bindung</a:t>
            </a:r>
            <a:endParaRPr lang="de-DE" sz="3100" b="1" dirty="0">
              <a:latin typeface="Calibri" pitchFamily="34" charset="0"/>
            </a:endParaRPr>
          </a:p>
        </p:txBody>
      </p:sp>
      <p:sp>
        <p:nvSpPr>
          <p:cNvPr id="4" name="Rectangle 3"/>
          <p:cNvSpPr>
            <a:spLocks noGrp="1" noChangeArrowheads="1"/>
          </p:cNvSpPr>
          <p:nvPr>
            <p:ph idx="1"/>
          </p:nvPr>
        </p:nvSpPr>
        <p:spPr>
          <a:xfrm>
            <a:off x="467544" y="1412776"/>
            <a:ext cx="8229600" cy="5184576"/>
          </a:xfrm>
        </p:spPr>
        <p:txBody>
          <a:bodyPr>
            <a:noAutofit/>
          </a:bodyPr>
          <a:lstStyle/>
          <a:p>
            <a:pPr marL="0" indent="0" eaLnBrk="1" hangingPunct="1">
              <a:spcBef>
                <a:spcPct val="0"/>
              </a:spcBef>
              <a:buFont typeface="Arial" charset="0"/>
              <a:buNone/>
            </a:pPr>
            <a:r>
              <a:rPr lang="de-CH" sz="2400" i="1" dirty="0">
                <a:latin typeface="Calibri" pitchFamily="34" charset="0"/>
              </a:rPr>
              <a:t>Definition:</a:t>
            </a:r>
            <a:r>
              <a:rPr lang="de-CH" sz="2400" b="1" i="1" dirty="0">
                <a:latin typeface="Calibri" pitchFamily="34" charset="0"/>
              </a:rPr>
              <a:t> </a:t>
            </a:r>
            <a:endParaRPr lang="de-CH" sz="2400" dirty="0">
              <a:latin typeface="Calibri" pitchFamily="34" charset="0"/>
            </a:endParaRPr>
          </a:p>
          <a:p>
            <a:pPr marL="0" indent="0" eaLnBrk="1" hangingPunct="1">
              <a:spcBef>
                <a:spcPct val="0"/>
              </a:spcBef>
              <a:buFont typeface="Arial" charset="0"/>
              <a:buNone/>
            </a:pPr>
            <a:r>
              <a:rPr lang="de-CH" sz="2400" dirty="0">
                <a:latin typeface="Calibri" pitchFamily="34" charset="0"/>
              </a:rPr>
              <a:t>Bindung ist ein biologisch verankertes Bedürfnis, das für den Säugling eine überlebenssichernde Funktion hat. Es ist das </a:t>
            </a:r>
            <a:r>
              <a:rPr lang="de-CH" sz="2400" b="1" dirty="0">
                <a:solidFill>
                  <a:srgbClr val="0070C0"/>
                </a:solidFill>
                <a:latin typeface="Calibri" pitchFamily="34" charset="0"/>
              </a:rPr>
              <a:t>gefühlsmässige Band</a:t>
            </a:r>
            <a:r>
              <a:rPr lang="de-CH" sz="2400" dirty="0">
                <a:latin typeface="Calibri" pitchFamily="34" charset="0"/>
              </a:rPr>
              <a:t>, das sich zu jener Person entwickelt, die </a:t>
            </a:r>
            <a:r>
              <a:rPr lang="de-CH" sz="2400" b="1" dirty="0">
                <a:solidFill>
                  <a:srgbClr val="0070C0"/>
                </a:solidFill>
                <a:latin typeface="Calibri" pitchFamily="34" charset="0"/>
              </a:rPr>
              <a:t>Sicherheit</a:t>
            </a:r>
            <a:r>
              <a:rPr lang="de-CH" sz="2400" dirty="0">
                <a:latin typeface="Calibri" pitchFamily="34" charset="0"/>
              </a:rPr>
              <a:t> vermittelt . </a:t>
            </a:r>
          </a:p>
          <a:p>
            <a:pPr marL="0" indent="0" eaLnBrk="1" hangingPunct="1">
              <a:spcBef>
                <a:spcPct val="0"/>
              </a:spcBef>
              <a:buFont typeface="Arial" charset="0"/>
              <a:buNone/>
            </a:pPr>
            <a:endParaRPr lang="de-CH" sz="2400" dirty="0">
              <a:latin typeface="Calibri" pitchFamily="34" charset="0"/>
            </a:endParaRPr>
          </a:p>
          <a:p>
            <a:pPr marL="0" indent="0" eaLnBrk="1" hangingPunct="1">
              <a:spcBef>
                <a:spcPct val="0"/>
              </a:spcBef>
              <a:buFont typeface="Arial" charset="0"/>
              <a:buNone/>
            </a:pPr>
            <a:r>
              <a:rPr lang="de-CH" sz="2400" dirty="0">
                <a:latin typeface="Calibri" pitchFamily="34" charset="0"/>
              </a:rPr>
              <a:t>Bindung ist die Basis</a:t>
            </a:r>
            <a:r>
              <a:rPr lang="de-CH" sz="2400" b="1" dirty="0">
                <a:latin typeface="Calibri" pitchFamily="34" charset="0"/>
              </a:rPr>
              <a:t> </a:t>
            </a:r>
            <a:r>
              <a:rPr lang="de-CH" sz="2400" dirty="0">
                <a:latin typeface="Calibri" pitchFamily="34" charset="0"/>
              </a:rPr>
              <a:t>für </a:t>
            </a:r>
            <a:r>
              <a:rPr lang="de-CH" sz="2400" b="1" dirty="0">
                <a:solidFill>
                  <a:srgbClr val="0070C0"/>
                </a:solidFill>
                <a:latin typeface="Calibri" pitchFamily="34" charset="0"/>
              </a:rPr>
              <a:t>Entwicklung und Lernen</a:t>
            </a:r>
            <a:r>
              <a:rPr lang="de-CH" sz="2400" dirty="0">
                <a:latin typeface="Calibri" pitchFamily="34" charset="0"/>
              </a:rPr>
              <a:t>.</a:t>
            </a:r>
            <a:br>
              <a:rPr lang="de-CH" sz="2400" dirty="0">
                <a:latin typeface="Calibri" pitchFamily="34" charset="0"/>
              </a:rPr>
            </a:br>
            <a:endParaRPr lang="de-CH" sz="2400" dirty="0">
              <a:latin typeface="Calibri" pitchFamily="34" charset="0"/>
            </a:endParaRPr>
          </a:p>
          <a:p>
            <a:pPr marL="0" indent="0" eaLnBrk="1" hangingPunct="1">
              <a:spcBef>
                <a:spcPct val="0"/>
              </a:spcBef>
              <a:buFont typeface="Arial" charset="0"/>
              <a:buNone/>
            </a:pPr>
            <a:r>
              <a:rPr lang="de-CH" sz="2400" b="1" i="1" dirty="0">
                <a:solidFill>
                  <a:srgbClr val="0070C0"/>
                </a:solidFill>
                <a:latin typeface="Calibri" pitchFamily="34" charset="0"/>
              </a:rPr>
              <a:t>Anforderungen an eine Bindungsperson</a:t>
            </a:r>
            <a:r>
              <a:rPr lang="de-CH" sz="2400" i="1" dirty="0">
                <a:latin typeface="Calibri" pitchFamily="34" charset="0"/>
              </a:rPr>
              <a:t>:</a:t>
            </a:r>
          </a:p>
          <a:p>
            <a:pPr marL="265113" indent="-265113" eaLnBrk="1" hangingPunct="1">
              <a:spcBef>
                <a:spcPct val="0"/>
              </a:spcBef>
            </a:pPr>
            <a:r>
              <a:rPr lang="de-CH" sz="2400" dirty="0">
                <a:latin typeface="Calibri" pitchFamily="34" charset="0"/>
              </a:rPr>
              <a:t> Bindungsperson </a:t>
            </a:r>
            <a:r>
              <a:rPr lang="de-CH" sz="2200" dirty="0">
                <a:latin typeface="Calibri" pitchFamily="34" charset="0"/>
              </a:rPr>
              <a:t>ist </a:t>
            </a:r>
            <a:r>
              <a:rPr lang="de-CH" sz="2200" b="1" dirty="0">
                <a:solidFill>
                  <a:srgbClr val="0070C0"/>
                </a:solidFill>
                <a:latin typeface="Calibri" pitchFamily="34" charset="0"/>
              </a:rPr>
              <a:t>3v</a:t>
            </a:r>
            <a:r>
              <a:rPr lang="de-CH" sz="2200" dirty="0">
                <a:latin typeface="Calibri" pitchFamily="34" charset="0"/>
              </a:rPr>
              <a:t>: </a:t>
            </a:r>
            <a:r>
              <a:rPr lang="de-CH" sz="2200" b="1" dirty="0">
                <a:latin typeface="Calibri" pitchFamily="34" charset="0"/>
              </a:rPr>
              <a:t>v</a:t>
            </a:r>
            <a:r>
              <a:rPr lang="de-CH" sz="2200" dirty="0">
                <a:latin typeface="Calibri" pitchFamily="34" charset="0"/>
              </a:rPr>
              <a:t>erlässlich / </a:t>
            </a:r>
            <a:r>
              <a:rPr lang="de-CH" sz="2200" b="1" dirty="0">
                <a:latin typeface="Calibri" pitchFamily="34" charset="0"/>
              </a:rPr>
              <a:t>v</a:t>
            </a:r>
            <a:r>
              <a:rPr lang="de-CH" sz="2200" dirty="0">
                <a:latin typeface="Calibri" pitchFamily="34" charset="0"/>
              </a:rPr>
              <a:t>erfügbar / </a:t>
            </a:r>
            <a:r>
              <a:rPr lang="de-CH" sz="2200" b="1" dirty="0">
                <a:latin typeface="Calibri" pitchFamily="34" charset="0"/>
              </a:rPr>
              <a:t>v</a:t>
            </a:r>
            <a:r>
              <a:rPr lang="de-CH" sz="2200" dirty="0">
                <a:latin typeface="Calibri" pitchFamily="34" charset="0"/>
              </a:rPr>
              <a:t>ertraut </a:t>
            </a:r>
          </a:p>
          <a:p>
            <a:pPr marL="355600" indent="-355600" eaLnBrk="1" hangingPunct="1">
              <a:spcBef>
                <a:spcPct val="0"/>
              </a:spcBef>
            </a:pPr>
            <a:r>
              <a:rPr lang="de-CH" sz="2200" dirty="0">
                <a:latin typeface="Calibri" pitchFamily="34" charset="0"/>
              </a:rPr>
              <a:t>Bindungsperson ist fähig zu </a:t>
            </a:r>
            <a:r>
              <a:rPr lang="de-CH" sz="2200" b="1" dirty="0">
                <a:solidFill>
                  <a:srgbClr val="0070C0"/>
                </a:solidFill>
                <a:latin typeface="Calibri" pitchFamily="34" charset="0"/>
              </a:rPr>
              <a:t>3A</a:t>
            </a:r>
            <a:r>
              <a:rPr lang="de-CH" sz="2200" dirty="0">
                <a:latin typeface="Calibri" pitchFamily="34" charset="0"/>
              </a:rPr>
              <a:t>: </a:t>
            </a:r>
            <a:r>
              <a:rPr lang="de-CH" sz="2200" b="1" dirty="0">
                <a:latin typeface="Calibri" pitchFamily="34" charset="0"/>
              </a:rPr>
              <a:t>A</a:t>
            </a:r>
            <a:r>
              <a:rPr lang="de-CH" sz="2200" dirty="0">
                <a:latin typeface="Calibri" pitchFamily="34" charset="0"/>
              </a:rPr>
              <a:t>n-erkennung der kindlichen Bedürfnisse («Lesen»), gibt </a:t>
            </a:r>
            <a:r>
              <a:rPr lang="de-CH" sz="2200" b="1" dirty="0">
                <a:latin typeface="Calibri" pitchFamily="34" charset="0"/>
              </a:rPr>
              <a:t>A</a:t>
            </a:r>
            <a:r>
              <a:rPr lang="de-CH" sz="2200" dirty="0">
                <a:latin typeface="Calibri" pitchFamily="34" charset="0"/>
              </a:rPr>
              <a:t>nregung und </a:t>
            </a:r>
            <a:r>
              <a:rPr lang="de-CH" sz="2200" b="1" dirty="0">
                <a:latin typeface="Calibri" pitchFamily="34" charset="0"/>
              </a:rPr>
              <a:t>A</a:t>
            </a:r>
            <a:r>
              <a:rPr lang="de-CH" sz="2200" dirty="0">
                <a:latin typeface="Calibri" pitchFamily="34" charset="0"/>
              </a:rPr>
              <a:t>nleitung</a:t>
            </a:r>
          </a:p>
          <a:p>
            <a:pPr marL="265113" indent="-265113" eaLnBrk="1" hangingPunct="1">
              <a:spcBef>
                <a:spcPct val="0"/>
              </a:spcBef>
            </a:pPr>
            <a:r>
              <a:rPr lang="de-CH" sz="2200" dirty="0">
                <a:latin typeface="Calibri" pitchFamily="34" charset="0"/>
              </a:rPr>
              <a:t> Bindungsperson ist </a:t>
            </a:r>
            <a:r>
              <a:rPr lang="de-CH" sz="2200" b="1" dirty="0">
                <a:solidFill>
                  <a:srgbClr val="0070C0"/>
                </a:solidFill>
                <a:latin typeface="Calibri" pitchFamily="34" charset="0"/>
              </a:rPr>
              <a:t>feinfühlig und prompt</a:t>
            </a:r>
          </a:p>
          <a:p>
            <a:pPr marL="265113" indent="-265113" eaLnBrk="1" hangingPunct="1">
              <a:spcBef>
                <a:spcPct val="0"/>
              </a:spcBef>
            </a:pPr>
            <a:r>
              <a:rPr lang="de-CH" sz="2200" dirty="0">
                <a:latin typeface="Calibri" pitchFamily="34" charset="0"/>
              </a:rPr>
              <a:t> Bindungsperson ist </a:t>
            </a:r>
            <a:r>
              <a:rPr lang="de-CH" sz="2200" b="1" dirty="0">
                <a:solidFill>
                  <a:srgbClr val="0070C0"/>
                </a:solidFill>
                <a:latin typeface="Calibri" pitchFamily="34" charset="0"/>
              </a:rPr>
              <a:t>aktiv</a:t>
            </a:r>
            <a:r>
              <a:rPr lang="de-CH" sz="2200" dirty="0">
                <a:latin typeface="Calibri" pitchFamily="34" charset="0"/>
              </a:rPr>
              <a:t>, d.h. initiiert Interaktionen</a:t>
            </a:r>
            <a:br>
              <a:rPr lang="de-CH" sz="2400" dirty="0">
                <a:latin typeface="Calibri" pitchFamily="34" charset="0"/>
              </a:rPr>
            </a:br>
            <a:endParaRPr lang="de-CH" sz="2400" dirty="0">
              <a:latin typeface="Calibri" pitchFamily="34" charset="0"/>
            </a:endParaRPr>
          </a:p>
        </p:txBody>
      </p:sp>
    </p:spTree>
    <p:extLst>
      <p:ext uri="{BB962C8B-B14F-4D97-AF65-F5344CB8AC3E}">
        <p14:creationId xmlns:p14="http://schemas.microsoft.com/office/powerpoint/2010/main" val="1612904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liennummernplatzhalter 3"/>
          <p:cNvSpPr>
            <a:spLocks noGrp="1"/>
          </p:cNvSpPr>
          <p:nvPr>
            <p:ph type="sldNum" sz="quarter" idx="12"/>
          </p:nvPr>
        </p:nvSpPr>
        <p:spPr>
          <a:xfrm>
            <a:off x="457200" y="6356350"/>
            <a:ext cx="2133600" cy="365125"/>
          </a:xfrm>
          <a:ln>
            <a:miter lim="800000"/>
            <a:headEnd/>
            <a:tailEnd/>
          </a:ln>
        </p:spPr>
        <p:txBody>
          <a:bodyPr/>
          <a:lstStyle/>
          <a:p>
            <a:pPr algn="l" defTabSz="914179">
              <a:defRPr/>
            </a:pPr>
            <a:fld id="{8BA8A9DF-EC43-47BB-8225-EB10EF2A1013}" type="slidenum">
              <a:rPr lang="de-DE"/>
              <a:pPr algn="l" defTabSz="914179">
                <a:defRPr/>
              </a:pPr>
              <a:t>6</a:t>
            </a:fld>
            <a:endParaRPr lang="de-DE" dirty="0"/>
          </a:p>
        </p:txBody>
      </p:sp>
      <p:sp>
        <p:nvSpPr>
          <p:cNvPr id="4099" name="Rectangle 2"/>
          <p:cNvSpPr>
            <a:spLocks noGrp="1" noChangeArrowheads="1"/>
          </p:cNvSpPr>
          <p:nvPr>
            <p:ph type="title"/>
          </p:nvPr>
        </p:nvSpPr>
        <p:spPr/>
        <p:txBody>
          <a:bodyPr/>
          <a:lstStyle/>
          <a:p>
            <a:pPr algn="l" eaLnBrk="1" hangingPunct="1"/>
            <a:r>
              <a:rPr lang="de-CH" sz="3200" b="1" dirty="0">
                <a:latin typeface="Calibri" pitchFamily="34" charset="0"/>
              </a:rPr>
              <a:t>Bindung</a:t>
            </a:r>
            <a:endParaRPr lang="de-DE" sz="3200" b="1" dirty="0">
              <a:latin typeface="Calibri" pitchFamily="34" charset="0"/>
            </a:endParaRPr>
          </a:p>
        </p:txBody>
      </p:sp>
      <p:sp>
        <p:nvSpPr>
          <p:cNvPr id="53252" name="Rectangle 3"/>
          <p:cNvSpPr>
            <a:spLocks noGrp="1" noChangeArrowheads="1"/>
          </p:cNvSpPr>
          <p:nvPr>
            <p:ph type="body" idx="1"/>
          </p:nvPr>
        </p:nvSpPr>
        <p:spPr>
          <a:xfrm>
            <a:off x="457200" y="1268413"/>
            <a:ext cx="8229600" cy="5113337"/>
          </a:xfrm>
        </p:spPr>
        <p:txBody>
          <a:bodyPr rtlCol="0">
            <a:normAutofit fontScale="77500" lnSpcReduction="20000"/>
          </a:bodyPr>
          <a:lstStyle/>
          <a:p>
            <a:pPr eaLnBrk="1" fontAlgn="auto" hangingPunct="1">
              <a:spcAft>
                <a:spcPts val="0"/>
              </a:spcAft>
              <a:buFontTx/>
              <a:buNone/>
              <a:defRPr/>
            </a:pPr>
            <a:r>
              <a:rPr lang="de-CH" sz="3400" i="1" dirty="0">
                <a:latin typeface="Calibri" pitchFamily="34" charset="0"/>
              </a:rPr>
              <a:t>Bindung</a:t>
            </a:r>
          </a:p>
          <a:p>
            <a:pPr marL="0" indent="0" eaLnBrk="1" fontAlgn="auto" hangingPunct="1">
              <a:buFontTx/>
              <a:buNone/>
              <a:defRPr/>
            </a:pPr>
            <a:r>
              <a:rPr lang="de-CH" sz="3400" dirty="0">
                <a:latin typeface="Calibri" pitchFamily="34" charset="0"/>
              </a:rPr>
              <a:t>Besondere, spezifische Beziehung, die vor allem der </a:t>
            </a:r>
            <a:r>
              <a:rPr lang="de-CH" sz="3400" b="1" dirty="0">
                <a:solidFill>
                  <a:srgbClr val="0070C0"/>
                </a:solidFill>
                <a:latin typeface="Calibri" pitchFamily="34" charset="0"/>
              </a:rPr>
              <a:t>Angst- und Spannungsvermeidung</a:t>
            </a:r>
            <a:r>
              <a:rPr lang="de-CH" sz="3400" dirty="0">
                <a:solidFill>
                  <a:srgbClr val="0070C0"/>
                </a:solidFill>
                <a:latin typeface="Calibri" pitchFamily="34" charset="0"/>
              </a:rPr>
              <a:t> </a:t>
            </a:r>
            <a:r>
              <a:rPr lang="de-CH" sz="3400" dirty="0">
                <a:latin typeface="Calibri" pitchFamily="34" charset="0"/>
              </a:rPr>
              <a:t>dient, aber auch Bedeutung hat für die emotionale und kognitive Entwicklung. </a:t>
            </a:r>
          </a:p>
          <a:p>
            <a:pPr marL="0" indent="0" eaLnBrk="1" fontAlgn="auto" hangingPunct="1">
              <a:buFontTx/>
              <a:buNone/>
              <a:defRPr/>
            </a:pPr>
            <a:endParaRPr lang="de-CH" sz="3400" dirty="0">
              <a:latin typeface="Calibri" pitchFamily="34" charset="0"/>
            </a:endParaRPr>
          </a:p>
          <a:p>
            <a:pPr marL="0" indent="0" eaLnBrk="1" fontAlgn="auto" hangingPunct="1">
              <a:lnSpc>
                <a:spcPct val="120000"/>
              </a:lnSpc>
              <a:spcBef>
                <a:spcPts val="0"/>
              </a:spcBef>
              <a:spcAft>
                <a:spcPts val="0"/>
              </a:spcAft>
              <a:buFont typeface="Arial" pitchFamily="34" charset="0"/>
              <a:buNone/>
              <a:defRPr/>
            </a:pPr>
            <a:r>
              <a:rPr lang="de-CH" sz="3400" dirty="0">
                <a:latin typeface="Calibri" pitchFamily="34" charset="0"/>
              </a:rPr>
              <a:t>Bindungsrelevanten Erinnerungen und Erfahrungen mit den Bindungspersonen aus der frühen Kindheit werden gespeichert und zu </a:t>
            </a:r>
            <a:r>
              <a:rPr lang="de-CH" sz="3400" b="1" dirty="0">
                <a:solidFill>
                  <a:srgbClr val="0070C0"/>
                </a:solidFill>
                <a:latin typeface="Calibri" pitchFamily="34" charset="0"/>
              </a:rPr>
              <a:t>inneren  Arbeitsmodellen für Beziehungen </a:t>
            </a:r>
            <a:r>
              <a:rPr lang="de-CH" sz="3400" dirty="0">
                <a:latin typeface="Calibri" pitchFamily="34" charset="0"/>
              </a:rPr>
              <a:t>(erlernte wenn – dann  - Sätze)</a:t>
            </a:r>
            <a:endParaRPr lang="de-CH" sz="3400" b="1" dirty="0">
              <a:latin typeface="Calibri" pitchFamily="34" charset="0"/>
            </a:endParaRPr>
          </a:p>
          <a:p>
            <a:pPr marL="0" indent="0" eaLnBrk="1" fontAlgn="auto" hangingPunct="1">
              <a:buFont typeface="Arial" pitchFamily="34" charset="0"/>
              <a:buNone/>
              <a:defRPr/>
            </a:pPr>
            <a:endParaRPr lang="de-CH" sz="3400" dirty="0">
              <a:latin typeface="Calibri" pitchFamily="34" charset="0"/>
            </a:endParaRPr>
          </a:p>
          <a:p>
            <a:pPr marL="0" indent="0" eaLnBrk="1" fontAlgn="auto" hangingPunct="1">
              <a:buFont typeface="Arial" pitchFamily="34" charset="0"/>
              <a:buNone/>
              <a:defRPr/>
            </a:pPr>
            <a:r>
              <a:rPr lang="de-CH" sz="3400" dirty="0">
                <a:latin typeface="Calibri" pitchFamily="34" charset="0"/>
              </a:rPr>
              <a:t>Bindungsmuster sind </a:t>
            </a:r>
            <a:r>
              <a:rPr lang="de-CH" sz="3400" b="1" dirty="0">
                <a:solidFill>
                  <a:srgbClr val="0070C0"/>
                </a:solidFill>
                <a:latin typeface="Calibri" pitchFamily="34" charset="0"/>
              </a:rPr>
              <a:t>stabil über den Lebenslauf, </a:t>
            </a:r>
            <a:r>
              <a:rPr lang="de-CH" sz="3400" dirty="0">
                <a:latin typeface="Calibri" pitchFamily="34" charset="0"/>
              </a:rPr>
              <a:t>können aber </a:t>
            </a:r>
            <a:r>
              <a:rPr lang="de-CH" sz="3400" b="1" dirty="0">
                <a:solidFill>
                  <a:srgbClr val="0070C0"/>
                </a:solidFill>
                <a:latin typeface="Calibri" pitchFamily="34" charset="0"/>
              </a:rPr>
              <a:t>verändert</a:t>
            </a:r>
            <a:r>
              <a:rPr lang="de-CH" sz="3400" dirty="0">
                <a:latin typeface="Calibri" pitchFamily="34" charset="0"/>
              </a:rPr>
              <a:t> werden. </a:t>
            </a:r>
          </a:p>
          <a:p>
            <a:pPr marL="0" indent="0" eaLnBrk="1" fontAlgn="auto" hangingPunct="1">
              <a:buFont typeface="Arial" pitchFamily="34" charset="0"/>
              <a:buNone/>
              <a:defRPr/>
            </a:pPr>
            <a:endParaRPr lang="de-CH" sz="3400" dirty="0">
              <a:latin typeface="Calibri" pitchFamily="34" charset="0"/>
            </a:endParaRPr>
          </a:p>
          <a:p>
            <a:pPr marL="0" indent="0" eaLnBrk="1" fontAlgn="auto" hangingPunct="1">
              <a:buFontTx/>
              <a:buNone/>
              <a:defRPr/>
            </a:pPr>
            <a:endParaRPr lang="de-CH" dirty="0"/>
          </a:p>
          <a:p>
            <a:pPr eaLnBrk="1" fontAlgn="auto" hangingPunct="1">
              <a:spcAft>
                <a:spcPts val="0"/>
              </a:spcAft>
              <a:buFontTx/>
              <a:buNone/>
              <a:defRPr/>
            </a:pPr>
            <a:endParaRPr lang="de-DE" dirty="0"/>
          </a:p>
        </p:txBody>
      </p:sp>
    </p:spTree>
    <p:extLst>
      <p:ext uri="{BB962C8B-B14F-4D97-AF65-F5344CB8AC3E}">
        <p14:creationId xmlns:p14="http://schemas.microsoft.com/office/powerpoint/2010/main" val="3631070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liennummernplatzhalter 3"/>
          <p:cNvSpPr>
            <a:spLocks noGrp="1"/>
          </p:cNvSpPr>
          <p:nvPr>
            <p:ph type="sldNum" sz="quarter" idx="12"/>
          </p:nvPr>
        </p:nvSpPr>
        <p:spPr>
          <a:xfrm>
            <a:off x="457200" y="6356350"/>
            <a:ext cx="2133600" cy="365125"/>
          </a:xfrm>
          <a:ln>
            <a:miter lim="800000"/>
            <a:headEnd/>
            <a:tailEnd/>
          </a:ln>
        </p:spPr>
        <p:txBody>
          <a:bodyPr/>
          <a:lstStyle/>
          <a:p>
            <a:pPr algn="l" defTabSz="914179">
              <a:defRPr/>
            </a:pPr>
            <a:fld id="{78DA7E08-5EFF-4048-AD48-DD729197B767}" type="slidenum">
              <a:rPr lang="de-DE"/>
              <a:pPr algn="l" defTabSz="914179">
                <a:defRPr/>
              </a:pPr>
              <a:t>7</a:t>
            </a:fld>
            <a:endParaRPr lang="de-DE" dirty="0"/>
          </a:p>
        </p:txBody>
      </p:sp>
      <p:sp>
        <p:nvSpPr>
          <p:cNvPr id="5123" name="Rectangle 2"/>
          <p:cNvSpPr>
            <a:spLocks noGrp="1" noChangeArrowheads="1"/>
          </p:cNvSpPr>
          <p:nvPr>
            <p:ph type="title"/>
          </p:nvPr>
        </p:nvSpPr>
        <p:spPr/>
        <p:txBody>
          <a:bodyPr/>
          <a:lstStyle/>
          <a:p>
            <a:pPr algn="l" eaLnBrk="1" hangingPunct="1"/>
            <a:r>
              <a:rPr lang="de-CH" sz="3200" b="1" dirty="0">
                <a:latin typeface="Calibri" pitchFamily="34" charset="0"/>
              </a:rPr>
              <a:t>Bindung</a:t>
            </a:r>
            <a:endParaRPr lang="de-DE" sz="3200" b="1" dirty="0">
              <a:latin typeface="Calibri" pitchFamily="34" charset="0"/>
            </a:endParaRPr>
          </a:p>
        </p:txBody>
      </p:sp>
      <p:sp>
        <p:nvSpPr>
          <p:cNvPr id="53252" name="Rectangle 3"/>
          <p:cNvSpPr>
            <a:spLocks noGrp="1" noChangeArrowheads="1"/>
          </p:cNvSpPr>
          <p:nvPr>
            <p:ph type="body" idx="1"/>
          </p:nvPr>
        </p:nvSpPr>
        <p:spPr>
          <a:xfrm>
            <a:off x="539552" y="1340768"/>
            <a:ext cx="8229600" cy="5184576"/>
          </a:xfrm>
        </p:spPr>
        <p:txBody>
          <a:bodyPr rtlCol="0">
            <a:noAutofit/>
          </a:bodyPr>
          <a:lstStyle/>
          <a:p>
            <a:pPr marL="354013" indent="-354013" eaLnBrk="1" fontAlgn="auto" hangingPunct="1">
              <a:lnSpc>
                <a:spcPct val="120000"/>
              </a:lnSpc>
              <a:spcBef>
                <a:spcPts val="600"/>
              </a:spcBef>
              <a:spcAft>
                <a:spcPts val="0"/>
              </a:spcAft>
              <a:defRPr/>
            </a:pPr>
            <a:r>
              <a:rPr lang="de-CH" sz="2300" dirty="0">
                <a:latin typeface="Calibri" pitchFamily="34" charset="0"/>
              </a:rPr>
              <a:t>Unterschiedliche </a:t>
            </a:r>
            <a:r>
              <a:rPr lang="de-CH" sz="2300" b="1" dirty="0">
                <a:solidFill>
                  <a:srgbClr val="0070C0"/>
                </a:solidFill>
                <a:latin typeface="Calibri" pitchFamily="34" charset="0"/>
              </a:rPr>
              <a:t>Bindungsqualitäten</a:t>
            </a:r>
            <a:r>
              <a:rPr lang="de-CH" sz="2300" dirty="0">
                <a:latin typeface="Calibri" pitchFamily="34" charset="0"/>
              </a:rPr>
              <a:t> zu verschiedenen Bindungspersonen möglich &gt; </a:t>
            </a:r>
            <a:r>
              <a:rPr lang="de-CH" sz="2300" b="1" dirty="0">
                <a:solidFill>
                  <a:srgbClr val="0070C0"/>
                </a:solidFill>
                <a:latin typeface="Calibri" pitchFamily="34" charset="0"/>
              </a:rPr>
              <a:t>Hierarchie</a:t>
            </a:r>
            <a:r>
              <a:rPr lang="de-CH" sz="2300" dirty="0">
                <a:latin typeface="Calibri" pitchFamily="34" charset="0"/>
              </a:rPr>
              <a:t> der Bindungspersonen</a:t>
            </a:r>
          </a:p>
          <a:p>
            <a:pPr marL="354013" indent="-354013" eaLnBrk="1" fontAlgn="auto" hangingPunct="1">
              <a:lnSpc>
                <a:spcPct val="120000"/>
              </a:lnSpc>
              <a:spcBef>
                <a:spcPts val="600"/>
              </a:spcBef>
              <a:spcAft>
                <a:spcPts val="0"/>
              </a:spcAft>
              <a:defRPr/>
            </a:pPr>
            <a:r>
              <a:rPr lang="de-CH" sz="2300" dirty="0">
                <a:latin typeface="Calibri" pitchFamily="34" charset="0"/>
              </a:rPr>
              <a:t>Neben Bindung hat das Kind das Bedürfnis, seine Welt zu erkunden: neben dem Bindungssystem existiert das </a:t>
            </a:r>
            <a:r>
              <a:rPr lang="de-CH" sz="2300" b="1" dirty="0">
                <a:solidFill>
                  <a:srgbClr val="0070C0"/>
                </a:solidFill>
                <a:latin typeface="Calibri" pitchFamily="34" charset="0"/>
              </a:rPr>
              <a:t>Explorationssystem</a:t>
            </a:r>
            <a:r>
              <a:rPr lang="de-CH" sz="2300" dirty="0">
                <a:latin typeface="Calibri" pitchFamily="34" charset="0"/>
              </a:rPr>
              <a:t>. </a:t>
            </a:r>
            <a:endParaRPr lang="de-CH" sz="2300" b="1" dirty="0">
              <a:latin typeface="Calibri" pitchFamily="34" charset="0"/>
            </a:endParaRPr>
          </a:p>
          <a:p>
            <a:pPr marL="354013" indent="-354013" eaLnBrk="1" fontAlgn="auto" hangingPunct="1">
              <a:lnSpc>
                <a:spcPct val="120000"/>
              </a:lnSpc>
              <a:spcBef>
                <a:spcPts val="600"/>
              </a:spcBef>
              <a:spcAft>
                <a:spcPts val="0"/>
              </a:spcAft>
              <a:defRPr/>
            </a:pPr>
            <a:r>
              <a:rPr lang="de-CH" sz="2300" dirty="0">
                <a:latin typeface="Calibri" pitchFamily="34" charset="0"/>
              </a:rPr>
              <a:t>Bei </a:t>
            </a:r>
            <a:r>
              <a:rPr lang="de-CH" sz="2300" b="1" dirty="0">
                <a:solidFill>
                  <a:srgbClr val="0070C0"/>
                </a:solidFill>
                <a:latin typeface="Calibri" pitchFamily="34" charset="0"/>
              </a:rPr>
              <a:t>Belastung/Angst/Stres</a:t>
            </a:r>
            <a:r>
              <a:rPr lang="de-CH" sz="2300" dirty="0">
                <a:latin typeface="Calibri" pitchFamily="34" charset="0"/>
              </a:rPr>
              <a:t>s wird das Bindungssystem aktiviert und das Explorationsverhalten eingeschränkt. </a:t>
            </a:r>
          </a:p>
          <a:p>
            <a:pPr marL="354013" indent="-354013" eaLnBrk="1" fontAlgn="auto" hangingPunct="1">
              <a:lnSpc>
                <a:spcPct val="120000"/>
              </a:lnSpc>
              <a:spcBef>
                <a:spcPts val="600"/>
              </a:spcBef>
              <a:spcAft>
                <a:spcPts val="0"/>
              </a:spcAft>
              <a:defRPr/>
            </a:pPr>
            <a:r>
              <a:rPr lang="de-CH" sz="2300" dirty="0">
                <a:latin typeface="Calibri" pitchFamily="34" charset="0"/>
              </a:rPr>
              <a:t>Unsichere Bindungen können durch sichere Bindungen an andere Personen (z.B. Grosseltern Kita-MA/Lehrpersonen)   </a:t>
            </a:r>
            <a:r>
              <a:rPr lang="de-CH" sz="2300" b="1" dirty="0">
                <a:solidFill>
                  <a:srgbClr val="0070C0"/>
                </a:solidFill>
                <a:latin typeface="Calibri" pitchFamily="34" charset="0"/>
              </a:rPr>
              <a:t>kompensiert</a:t>
            </a:r>
            <a:r>
              <a:rPr lang="de-CH" sz="2300" dirty="0">
                <a:latin typeface="Calibri" pitchFamily="34" charset="0"/>
              </a:rPr>
              <a:t> werden. </a:t>
            </a:r>
            <a:br>
              <a:rPr lang="de-CH" sz="2400" dirty="0">
                <a:latin typeface="Calibri" pitchFamily="34" charset="0"/>
              </a:rPr>
            </a:br>
            <a:endParaRPr lang="de-CH" sz="2400" dirty="0">
              <a:latin typeface="Calibri" pitchFamily="34" charset="0"/>
            </a:endParaRPr>
          </a:p>
          <a:p>
            <a:pPr marL="0" indent="0" eaLnBrk="1" fontAlgn="auto" hangingPunct="1">
              <a:lnSpc>
                <a:spcPct val="120000"/>
              </a:lnSpc>
              <a:spcBef>
                <a:spcPts val="600"/>
              </a:spcBef>
              <a:buFontTx/>
              <a:buNone/>
              <a:defRPr/>
            </a:pPr>
            <a:endParaRPr lang="de-CH" sz="2400" dirty="0">
              <a:latin typeface="Calibri" pitchFamily="34" charset="0"/>
            </a:endParaRPr>
          </a:p>
        </p:txBody>
      </p:sp>
    </p:spTree>
    <p:extLst>
      <p:ext uri="{BB962C8B-B14F-4D97-AF65-F5344CB8AC3E}">
        <p14:creationId xmlns:p14="http://schemas.microsoft.com/office/powerpoint/2010/main" val="3738871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Foliennummernplatzhalter 3"/>
          <p:cNvSpPr>
            <a:spLocks noGrp="1"/>
          </p:cNvSpPr>
          <p:nvPr>
            <p:ph type="sldNum" sz="quarter" idx="12"/>
          </p:nvPr>
        </p:nvSpPr>
        <p:spPr>
          <a:xfrm>
            <a:off x="457200" y="6356350"/>
            <a:ext cx="2133600" cy="365125"/>
          </a:xfrm>
          <a:ln>
            <a:miter lim="800000"/>
            <a:headEnd/>
            <a:tailEnd/>
          </a:ln>
        </p:spPr>
        <p:txBody>
          <a:bodyPr/>
          <a:lstStyle/>
          <a:p>
            <a:pPr algn="l" defTabSz="914179">
              <a:defRPr/>
            </a:pPr>
            <a:fld id="{076AFE5E-84EF-4F70-B574-6C06FB6C8636}" type="slidenum">
              <a:rPr lang="de-DE"/>
              <a:pPr algn="l" defTabSz="914179">
                <a:defRPr/>
              </a:pPr>
              <a:t>8</a:t>
            </a:fld>
            <a:endParaRPr lang="de-DE" dirty="0"/>
          </a:p>
        </p:txBody>
      </p:sp>
      <p:sp>
        <p:nvSpPr>
          <p:cNvPr id="6147" name="Rectangle 2"/>
          <p:cNvSpPr>
            <a:spLocks noGrp="1" noChangeArrowheads="1"/>
          </p:cNvSpPr>
          <p:nvPr>
            <p:ph type="title"/>
          </p:nvPr>
        </p:nvSpPr>
        <p:spPr>
          <a:xfrm>
            <a:off x="467544" y="260648"/>
            <a:ext cx="8229600" cy="1143000"/>
          </a:xfrm>
        </p:spPr>
        <p:txBody>
          <a:bodyPr/>
          <a:lstStyle/>
          <a:p>
            <a:pPr algn="l" eaLnBrk="1" hangingPunct="1"/>
            <a:r>
              <a:rPr lang="de-CH" sz="3200" b="1" dirty="0">
                <a:latin typeface="Calibri" pitchFamily="34" charset="0"/>
              </a:rPr>
              <a:t>Wie entsteht Bindung?  </a:t>
            </a:r>
            <a:endParaRPr lang="de-DE" sz="3200" b="1" dirty="0">
              <a:latin typeface="Calibri" pitchFamily="34" charset="0"/>
            </a:endParaRPr>
          </a:p>
        </p:txBody>
      </p:sp>
      <p:sp>
        <p:nvSpPr>
          <p:cNvPr id="149507" name="Rectangle 3"/>
          <p:cNvSpPr>
            <a:spLocks noGrp="1" noChangeArrowheads="1"/>
          </p:cNvSpPr>
          <p:nvPr>
            <p:ph type="body" idx="1"/>
          </p:nvPr>
        </p:nvSpPr>
        <p:spPr>
          <a:xfrm>
            <a:off x="539750" y="1276350"/>
            <a:ext cx="8339138" cy="4889500"/>
          </a:xfrm>
        </p:spPr>
        <p:txBody>
          <a:bodyPr>
            <a:normAutofit lnSpcReduction="10000"/>
          </a:bodyPr>
          <a:lstStyle/>
          <a:p>
            <a:pPr marL="0" indent="0" eaLnBrk="1" hangingPunct="1">
              <a:buClr>
                <a:srgbClr val="0064BA"/>
              </a:buClr>
              <a:buFont typeface="Arial" charset="0"/>
              <a:buNone/>
              <a:tabLst>
                <a:tab pos="354013" algn="l"/>
              </a:tabLst>
            </a:pPr>
            <a:r>
              <a:rPr lang="de-CH" sz="2400" b="1" i="1" dirty="0">
                <a:latin typeface="Calibri" pitchFamily="34" charset="0"/>
              </a:rPr>
              <a:t>0 - 6 Wochen:</a:t>
            </a:r>
            <a:r>
              <a:rPr lang="de-CH" sz="2400" b="1" dirty="0">
                <a:latin typeface="Calibri" pitchFamily="34" charset="0"/>
              </a:rPr>
              <a:t> </a:t>
            </a:r>
            <a:r>
              <a:rPr lang="de-CH" sz="2400" b="1" dirty="0">
                <a:solidFill>
                  <a:srgbClr val="0070C0"/>
                </a:solidFill>
                <a:latin typeface="Calibri" pitchFamily="34" charset="0"/>
              </a:rPr>
              <a:t>Vorbindungsphase</a:t>
            </a:r>
            <a:r>
              <a:rPr lang="de-CH" sz="2400" b="1" dirty="0">
                <a:latin typeface="Calibri" pitchFamily="34" charset="0"/>
              </a:rPr>
              <a:t> („frühkindlicher Autismus“)</a:t>
            </a:r>
          </a:p>
          <a:p>
            <a:pPr marL="0" indent="0" eaLnBrk="1" hangingPunct="1">
              <a:buClr>
                <a:srgbClr val="0064BA"/>
              </a:buClr>
              <a:buFont typeface="Arial" charset="0"/>
              <a:buNone/>
              <a:tabLst>
                <a:tab pos="354013" algn="l"/>
              </a:tabLst>
            </a:pPr>
            <a:r>
              <a:rPr lang="de-CH" sz="2400" dirty="0">
                <a:latin typeface="Calibri" pitchFamily="34" charset="0"/>
              </a:rPr>
              <a:t>Der Säugling scheint Beziehung noch nicht wahrzunehmen. Wenig Aufregung, wenn er mit fremden Menschen in Kontakt kommt. </a:t>
            </a:r>
          </a:p>
          <a:p>
            <a:pPr marL="0" indent="0" eaLnBrk="1" hangingPunct="1">
              <a:buClr>
                <a:srgbClr val="0064BA"/>
              </a:buClr>
              <a:buFont typeface="Arial" charset="0"/>
              <a:buNone/>
              <a:tabLst>
                <a:tab pos="354013" algn="l"/>
              </a:tabLst>
            </a:pPr>
            <a:r>
              <a:rPr lang="de-CH" sz="2400" b="1" dirty="0">
                <a:latin typeface="Calibri" pitchFamily="34" charset="0"/>
              </a:rPr>
              <a:t>6 Wochen – 8 Monate: </a:t>
            </a:r>
            <a:r>
              <a:rPr lang="de-CH" sz="2400" b="1" dirty="0">
                <a:solidFill>
                  <a:srgbClr val="0070C0"/>
                </a:solidFill>
                <a:latin typeface="Calibri" pitchFamily="34" charset="0"/>
              </a:rPr>
              <a:t>Vorstufe der Bindung</a:t>
            </a:r>
          </a:p>
          <a:p>
            <a:pPr marL="0" indent="0" eaLnBrk="1" hangingPunct="1">
              <a:buClr>
                <a:srgbClr val="0064BA"/>
              </a:buClr>
              <a:buFont typeface="Arial" charset="0"/>
              <a:buNone/>
              <a:tabLst>
                <a:tab pos="354013" algn="l"/>
              </a:tabLst>
            </a:pPr>
            <a:r>
              <a:rPr lang="de-CH" sz="2400" dirty="0">
                <a:latin typeface="Calibri" pitchFamily="34" charset="0"/>
              </a:rPr>
              <a:t>Der Säugling beginnt, auf Menschen unterschiedlich zu reagieren. Er zeigt Zeichen von Anspannung/Stress wenn er mit unbekannten Dingen und Menschen alleingelassen wird.</a:t>
            </a:r>
          </a:p>
          <a:p>
            <a:pPr marL="0" indent="0" eaLnBrk="1" hangingPunct="1">
              <a:buClr>
                <a:srgbClr val="0064BA"/>
              </a:buClr>
              <a:buFont typeface="Arial" charset="0"/>
              <a:buNone/>
              <a:tabLst>
                <a:tab pos="354013" algn="l"/>
              </a:tabLst>
            </a:pPr>
            <a:r>
              <a:rPr lang="de-CH" sz="2400" b="1" i="1" dirty="0">
                <a:latin typeface="Calibri" pitchFamily="34" charset="0"/>
              </a:rPr>
              <a:t>8 – 24 Monate:</a:t>
            </a:r>
            <a:r>
              <a:rPr lang="de-CH" sz="2400" b="1" dirty="0">
                <a:latin typeface="Calibri" pitchFamily="34" charset="0"/>
              </a:rPr>
              <a:t> </a:t>
            </a:r>
            <a:r>
              <a:rPr lang="de-CH" sz="2400" b="1" dirty="0">
                <a:solidFill>
                  <a:srgbClr val="0070C0"/>
                </a:solidFill>
                <a:latin typeface="Calibri" pitchFamily="34" charset="0"/>
              </a:rPr>
              <a:t>Eindeutige Bindungsphase</a:t>
            </a:r>
            <a:endParaRPr lang="de-CH" sz="2400" dirty="0">
              <a:solidFill>
                <a:srgbClr val="0070C0"/>
              </a:solidFill>
              <a:latin typeface="Calibri" pitchFamily="34" charset="0"/>
            </a:endParaRPr>
          </a:p>
          <a:p>
            <a:pPr marL="0" indent="0" eaLnBrk="1" hangingPunct="1">
              <a:buClr>
                <a:srgbClr val="0064BA"/>
              </a:buClr>
              <a:buFont typeface="Arial" charset="0"/>
              <a:buNone/>
              <a:tabLst>
                <a:tab pos="354013" algn="l"/>
              </a:tabLst>
            </a:pPr>
            <a:r>
              <a:rPr lang="de-CH" sz="2400" dirty="0">
                <a:latin typeface="Calibri" pitchFamily="34" charset="0"/>
              </a:rPr>
              <a:t>Das Kind zeigt Fremden- und Trennungsangst. Die Bindungs-</a:t>
            </a:r>
            <a:r>
              <a:rPr lang="de-CH" sz="2400" dirty="0" err="1">
                <a:latin typeface="Calibri" pitchFamily="34" charset="0"/>
              </a:rPr>
              <a:t>person</a:t>
            </a:r>
            <a:r>
              <a:rPr lang="de-CH" sz="2400" dirty="0">
                <a:latin typeface="Calibri" pitchFamily="34" charset="0"/>
              </a:rPr>
              <a:t> wird zur „sicheren Basis“ &gt; emotional auftanken!</a:t>
            </a:r>
          </a:p>
          <a:p>
            <a:pPr marL="0" indent="0" eaLnBrk="1" hangingPunct="1">
              <a:buClr>
                <a:srgbClr val="0064BA"/>
              </a:buClr>
              <a:buFont typeface="Arial" charset="0"/>
              <a:buNone/>
              <a:tabLst>
                <a:tab pos="354013" algn="l"/>
              </a:tabLst>
            </a:pPr>
            <a:r>
              <a:rPr lang="de-CH" sz="2400" b="1" i="1" dirty="0">
                <a:latin typeface="Calibri" pitchFamily="34" charset="0"/>
              </a:rPr>
              <a:t>Ab 24 Monate:</a:t>
            </a:r>
            <a:r>
              <a:rPr lang="de-CH" sz="2400" b="1" dirty="0">
                <a:latin typeface="Calibri" pitchFamily="34" charset="0"/>
              </a:rPr>
              <a:t>  </a:t>
            </a:r>
            <a:r>
              <a:rPr lang="de-CH" sz="2400" b="1" dirty="0">
                <a:solidFill>
                  <a:srgbClr val="0070C0"/>
                </a:solidFill>
                <a:latin typeface="Calibri" pitchFamily="34" charset="0"/>
              </a:rPr>
              <a:t>Phase der Erweiterung des Beziehungsumfeldes </a:t>
            </a:r>
            <a:r>
              <a:rPr lang="de-CH" sz="2400" dirty="0">
                <a:latin typeface="Calibri" pitchFamily="34" charset="0"/>
              </a:rPr>
              <a:t>Das Kind exploriert die Umwelt  &gt; Übergangsobjekte</a:t>
            </a:r>
            <a:endParaRPr lang="de-CH" sz="2400" b="1" dirty="0">
              <a:latin typeface="Calibri" pitchFamily="34" charset="0"/>
            </a:endParaRPr>
          </a:p>
        </p:txBody>
      </p:sp>
    </p:spTree>
    <p:extLst>
      <p:ext uri="{BB962C8B-B14F-4D97-AF65-F5344CB8AC3E}">
        <p14:creationId xmlns:p14="http://schemas.microsoft.com/office/powerpoint/2010/main" val="1309339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liennummernplatzhalter 3"/>
          <p:cNvSpPr>
            <a:spLocks noGrp="1"/>
          </p:cNvSpPr>
          <p:nvPr>
            <p:ph type="sldNum" sz="quarter" idx="12"/>
          </p:nvPr>
        </p:nvSpPr>
        <p:spPr>
          <a:xfrm>
            <a:off x="457200" y="6356350"/>
            <a:ext cx="2133600" cy="365125"/>
          </a:xfrm>
          <a:ln>
            <a:miter lim="800000"/>
            <a:headEnd/>
            <a:tailEnd/>
          </a:ln>
        </p:spPr>
        <p:txBody>
          <a:bodyPr/>
          <a:lstStyle/>
          <a:p>
            <a:pPr algn="l" defTabSz="914179">
              <a:defRPr/>
            </a:pPr>
            <a:fld id="{8E86E00D-A29C-4982-B366-5D6EA26F8374}" type="slidenum">
              <a:rPr lang="de-DE"/>
              <a:pPr algn="l" defTabSz="914179">
                <a:defRPr/>
              </a:pPr>
              <a:t>9</a:t>
            </a:fld>
            <a:endParaRPr lang="de-DE" dirty="0"/>
          </a:p>
        </p:txBody>
      </p:sp>
      <p:sp>
        <p:nvSpPr>
          <p:cNvPr id="7171" name="Rectangle 2"/>
          <p:cNvSpPr>
            <a:spLocks noGrp="1" noChangeArrowheads="1"/>
          </p:cNvSpPr>
          <p:nvPr>
            <p:ph type="title"/>
          </p:nvPr>
        </p:nvSpPr>
        <p:spPr/>
        <p:txBody>
          <a:bodyPr/>
          <a:lstStyle/>
          <a:p>
            <a:pPr algn="l" eaLnBrk="1" hangingPunct="1"/>
            <a:r>
              <a:rPr lang="de-CH" sz="3200" b="1" dirty="0">
                <a:latin typeface="Calibri" pitchFamily="34" charset="0"/>
              </a:rPr>
              <a:t>Bindungstypen</a:t>
            </a:r>
            <a:endParaRPr lang="de-DE" sz="3200" dirty="0">
              <a:latin typeface="Calibri" pitchFamily="34" charset="0"/>
            </a:endParaRPr>
          </a:p>
        </p:txBody>
      </p:sp>
      <p:sp>
        <p:nvSpPr>
          <p:cNvPr id="148483" name="Rectangle 3"/>
          <p:cNvSpPr>
            <a:spLocks noGrp="1" noChangeArrowheads="1"/>
          </p:cNvSpPr>
          <p:nvPr>
            <p:ph type="body" idx="1"/>
          </p:nvPr>
        </p:nvSpPr>
        <p:spPr>
          <a:xfrm>
            <a:off x="467544" y="1412776"/>
            <a:ext cx="8229600" cy="5184576"/>
          </a:xfrm>
        </p:spPr>
        <p:txBody>
          <a:bodyPr>
            <a:normAutofit fontScale="55000" lnSpcReduction="20000"/>
          </a:bodyPr>
          <a:lstStyle/>
          <a:p>
            <a:pPr marL="0" indent="0" eaLnBrk="1" hangingPunct="1">
              <a:lnSpc>
                <a:spcPct val="120000"/>
              </a:lnSpc>
              <a:spcBef>
                <a:spcPts val="600"/>
              </a:spcBef>
              <a:buClr>
                <a:srgbClr val="0064BA"/>
              </a:buClr>
              <a:buFont typeface="Arial" charset="0"/>
              <a:buNone/>
              <a:defRPr/>
            </a:pPr>
            <a:r>
              <a:rPr lang="de-CH" sz="4400" b="1" dirty="0">
                <a:solidFill>
                  <a:srgbClr val="0070C0"/>
                </a:solidFill>
                <a:latin typeface="Calibri" pitchFamily="34" charset="0"/>
              </a:rPr>
              <a:t>1. Sicher gebunden </a:t>
            </a:r>
          </a:p>
          <a:p>
            <a:pPr marL="0" indent="0" eaLnBrk="1" hangingPunct="1">
              <a:lnSpc>
                <a:spcPct val="120000"/>
              </a:lnSpc>
              <a:spcBef>
                <a:spcPts val="600"/>
              </a:spcBef>
              <a:buClr>
                <a:srgbClr val="0064BA"/>
              </a:buClr>
              <a:buFont typeface="Arial" charset="0"/>
              <a:buNone/>
              <a:defRPr/>
            </a:pPr>
            <a:r>
              <a:rPr lang="de-CH" sz="4400" b="1" i="1" dirty="0">
                <a:latin typeface="Calibri" pitchFamily="34" charset="0"/>
              </a:rPr>
              <a:t>Kind: </a:t>
            </a:r>
            <a:br>
              <a:rPr lang="de-CH" sz="4400" b="1" i="1" dirty="0">
                <a:latin typeface="Calibri" pitchFamily="34" charset="0"/>
              </a:rPr>
            </a:br>
            <a:r>
              <a:rPr lang="de-CH" sz="4400" i="1" dirty="0">
                <a:latin typeface="Calibri" pitchFamily="34" charset="0"/>
              </a:rPr>
              <a:t>ist im Beisein der Bindungsperson zufrieden, kann spielen und explorieren. Es reagiert im Beisein der Bindungsperson mit wenig Stress auf fremde Personen –  sucht Blickkontakt zur Bindungs-</a:t>
            </a:r>
            <a:r>
              <a:rPr lang="de-CH" sz="4400" i="1" dirty="0" err="1">
                <a:latin typeface="Calibri" pitchFamily="34" charset="0"/>
              </a:rPr>
              <a:t>person</a:t>
            </a:r>
            <a:r>
              <a:rPr lang="de-CH" sz="4400" i="1" dirty="0">
                <a:latin typeface="Calibri" pitchFamily="34" charset="0"/>
              </a:rPr>
              <a:t> . Stressreaktion bei Trennung &gt; ruft, läuft der Bindungs-</a:t>
            </a:r>
            <a:r>
              <a:rPr lang="de-CH" sz="4400" i="1" dirty="0" err="1">
                <a:latin typeface="Calibri" pitchFamily="34" charset="0"/>
              </a:rPr>
              <a:t>person</a:t>
            </a:r>
            <a:r>
              <a:rPr lang="de-CH" sz="4400" i="1" dirty="0">
                <a:latin typeface="Calibri" pitchFamily="34" charset="0"/>
              </a:rPr>
              <a:t> nach. Sucht die Nähe zur Bindungsperson, wenn diese in der Nähe ist und lässt sich trösten.</a:t>
            </a:r>
          </a:p>
          <a:p>
            <a:pPr marL="0" indent="0" eaLnBrk="1" hangingPunct="1">
              <a:lnSpc>
                <a:spcPct val="120000"/>
              </a:lnSpc>
              <a:spcBef>
                <a:spcPts val="600"/>
              </a:spcBef>
              <a:buClr>
                <a:srgbClr val="0064BA"/>
              </a:buClr>
              <a:buFont typeface="Arial" charset="0"/>
              <a:buNone/>
              <a:defRPr/>
            </a:pPr>
            <a:endParaRPr lang="de-CH" sz="3800" b="1" i="1" dirty="0">
              <a:latin typeface="Calibri" pitchFamily="34" charset="0"/>
            </a:endParaRPr>
          </a:p>
          <a:p>
            <a:pPr marL="0" indent="0" eaLnBrk="1" hangingPunct="1">
              <a:lnSpc>
                <a:spcPct val="120000"/>
              </a:lnSpc>
              <a:spcBef>
                <a:spcPts val="600"/>
              </a:spcBef>
              <a:buClr>
                <a:srgbClr val="0064BA"/>
              </a:buClr>
              <a:buFont typeface="Arial" charset="0"/>
              <a:buNone/>
              <a:defRPr/>
            </a:pPr>
            <a:r>
              <a:rPr lang="de-CH" sz="4400" b="1" i="1" dirty="0">
                <a:latin typeface="Calibri" pitchFamily="34" charset="0"/>
              </a:rPr>
              <a:t>Bindungsperson(en):</a:t>
            </a:r>
            <a:br>
              <a:rPr lang="de-CH" sz="4400" i="1" dirty="0">
                <a:latin typeface="Calibri" pitchFamily="34" charset="0"/>
              </a:rPr>
            </a:br>
            <a:r>
              <a:rPr lang="de-CH" sz="4400" i="1" dirty="0" err="1">
                <a:latin typeface="Calibri" pitchFamily="34" charset="0"/>
              </a:rPr>
              <a:t>vvv</a:t>
            </a:r>
            <a:r>
              <a:rPr lang="de-CH" sz="4400" i="1" dirty="0">
                <a:latin typeface="Calibri" pitchFamily="34" charset="0"/>
              </a:rPr>
              <a:t>, AAA, spendet Zuwendung und Trost, ist feinfühlig und prompt</a:t>
            </a:r>
            <a:endParaRPr lang="de-CH" sz="2400" dirty="0"/>
          </a:p>
          <a:p>
            <a:pPr marL="0" indent="0" eaLnBrk="1" hangingPunct="1">
              <a:buClr>
                <a:srgbClr val="0064BA"/>
              </a:buClr>
              <a:buFont typeface="Arial" charset="0"/>
              <a:buNone/>
              <a:defRPr/>
            </a:pPr>
            <a:r>
              <a:rPr lang="de-CH" sz="2000" i="1" dirty="0"/>
              <a:t> </a:t>
            </a:r>
            <a:endParaRPr lang="de-CH" sz="2400" dirty="0"/>
          </a:p>
          <a:p>
            <a:pPr eaLnBrk="1" hangingPunct="1">
              <a:buClr>
                <a:srgbClr val="0064BA"/>
              </a:buClr>
              <a:buFont typeface="Arial" charset="0"/>
              <a:buNone/>
              <a:defRPr/>
            </a:pPr>
            <a:endParaRPr lang="de-CH" sz="2400" dirty="0"/>
          </a:p>
          <a:p>
            <a:pPr eaLnBrk="1" hangingPunct="1">
              <a:buClr>
                <a:srgbClr val="0064BA"/>
              </a:buClr>
              <a:buFont typeface="Arial" charset="0"/>
              <a:buNone/>
              <a:defRPr/>
            </a:pPr>
            <a:endParaRPr lang="de-CH" sz="2400" dirty="0"/>
          </a:p>
          <a:p>
            <a:pPr eaLnBrk="1" hangingPunct="1">
              <a:buClr>
                <a:srgbClr val="0064BA"/>
              </a:buClr>
              <a:buFont typeface="Arial" charset="0"/>
              <a:buNone/>
              <a:defRPr/>
            </a:pPr>
            <a:endParaRPr lang="de-DE" sz="2400" dirty="0"/>
          </a:p>
        </p:txBody>
      </p:sp>
    </p:spTree>
    <p:extLst>
      <p:ext uri="{BB962C8B-B14F-4D97-AF65-F5344CB8AC3E}">
        <p14:creationId xmlns:p14="http://schemas.microsoft.com/office/powerpoint/2010/main" val="582734099"/>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590</Words>
  <Application>Microsoft Office PowerPoint</Application>
  <PresentationFormat>Bildschirmpräsentation (4:3)</PresentationFormat>
  <Paragraphs>116</Paragraphs>
  <Slides>15</Slides>
  <Notes>13</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15</vt:i4>
      </vt:variant>
    </vt:vector>
  </HeadingPairs>
  <TitlesOfParts>
    <vt:vector size="20" baseType="lpstr">
      <vt:lpstr>Arial</vt:lpstr>
      <vt:lpstr>Calibri</vt:lpstr>
      <vt:lpstr>Symbol</vt:lpstr>
      <vt:lpstr>Wingdings</vt:lpstr>
      <vt:lpstr>Larissa-Design</vt:lpstr>
      <vt:lpstr>Ein sichere Bindung als Grundlage für das  Lernen zuhause und in der Schule</vt:lpstr>
      <vt:lpstr>PowerPoint-Präsentation</vt:lpstr>
      <vt:lpstr>PowerPoint-Präsentation</vt:lpstr>
      <vt:lpstr>Themen</vt:lpstr>
      <vt:lpstr>Bindung</vt:lpstr>
      <vt:lpstr>Bindung</vt:lpstr>
      <vt:lpstr>Bindung</vt:lpstr>
      <vt:lpstr>Wie entsteht Bindung?  </vt:lpstr>
      <vt:lpstr>Bindungstypen</vt:lpstr>
      <vt:lpstr>Bindungstypen</vt:lpstr>
      <vt:lpstr>Bindungstypen</vt:lpstr>
      <vt:lpstr>Bindungstypen</vt:lpstr>
      <vt:lpstr>Bindung und Lernen</vt:lpstr>
      <vt:lpstr>Bindung und Lernen</vt:lpstr>
      <vt:lpstr>Was können Sie als Eltern tun?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Kitty</dc:creator>
  <cp:lastModifiedBy>Andreas Blattner</cp:lastModifiedBy>
  <cp:revision>139</cp:revision>
  <cp:lastPrinted>2017-06-06T10:26:33Z</cp:lastPrinted>
  <dcterms:created xsi:type="dcterms:W3CDTF">2012-05-10T12:46:36Z</dcterms:created>
  <dcterms:modified xsi:type="dcterms:W3CDTF">2017-11-07T20:00:13Z</dcterms:modified>
</cp:coreProperties>
</file>