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handoutMasterIdLst>
    <p:handoutMasterId r:id="rId27"/>
  </p:handoutMasterIdLst>
  <p:sldIdLst>
    <p:sldId id="267" r:id="rId2"/>
    <p:sldId id="297" r:id="rId3"/>
    <p:sldId id="295" r:id="rId4"/>
    <p:sldId id="319" r:id="rId5"/>
    <p:sldId id="320" r:id="rId6"/>
    <p:sldId id="322" r:id="rId7"/>
    <p:sldId id="323" r:id="rId8"/>
    <p:sldId id="293" r:id="rId9"/>
    <p:sldId id="294" r:id="rId10"/>
    <p:sldId id="283" r:id="rId11"/>
    <p:sldId id="311" r:id="rId12"/>
    <p:sldId id="302" r:id="rId13"/>
    <p:sldId id="303" r:id="rId14"/>
    <p:sldId id="324" r:id="rId15"/>
    <p:sldId id="300" r:id="rId16"/>
    <p:sldId id="315" r:id="rId17"/>
    <p:sldId id="321" r:id="rId18"/>
    <p:sldId id="314" r:id="rId19"/>
    <p:sldId id="313" r:id="rId20"/>
    <p:sldId id="276" r:id="rId21"/>
    <p:sldId id="305" r:id="rId22"/>
    <p:sldId id="290" r:id="rId23"/>
    <p:sldId id="318" r:id="rId24"/>
    <p:sldId id="289" r:id="rId25"/>
  </p:sldIdLst>
  <p:sldSz cx="9144000" cy="6858000" type="screen4x3"/>
  <p:notesSz cx="9926638" cy="679767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la Costa Elena" initials="DC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32" autoAdjust="0"/>
  </p:normalViewPr>
  <p:slideViewPr>
    <p:cSldViewPr>
      <p:cViewPr varScale="1">
        <p:scale>
          <a:sx n="53" d="100"/>
          <a:sy n="53" d="100"/>
        </p:scale>
        <p:origin x="133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C0154-E66B-4A05-80A3-60A9ED62A4B0}" type="datetimeFigureOut">
              <a:rPr lang="de-CH" smtClean="0"/>
              <a:t>26.08.2019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15A2-80AB-42B3-AB2B-E071DF3E86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5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C5BFF7-F5FB-40B2-9F38-ADFE5CCF56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097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753350C-B8F8-4F81-BF50-04C906D87CC6}" type="slidenum">
              <a:rPr lang="de-CH" sz="1200" smtClean="0">
                <a:latin typeface="Arial" charset="0"/>
              </a:rPr>
              <a:pPr eaLnBrk="1" hangingPunct="1"/>
              <a:t>1</a:t>
            </a:fld>
            <a:endParaRPr lang="de-CH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11175"/>
            <a:ext cx="3395663" cy="25479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665" y="3228896"/>
            <a:ext cx="7941310" cy="3057774"/>
          </a:xfrm>
          <a:noFill/>
        </p:spPr>
        <p:txBody>
          <a:bodyPr/>
          <a:lstStyle/>
          <a:p>
            <a:pPr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82CAF4B-61E4-4499-9373-4AF52018F98C}" type="slidenum">
              <a:rPr lang="de-CH" sz="1200" smtClean="0">
                <a:latin typeface="Arial" charset="0"/>
              </a:rPr>
              <a:pPr eaLnBrk="1" hangingPunct="1"/>
              <a:t>20</a:t>
            </a:fld>
            <a:endParaRPr lang="de-CH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D09B2E2-3622-4422-AA9D-FF2BDD883148}" type="slidenum">
              <a:rPr lang="de-CH" sz="1200" smtClean="0">
                <a:latin typeface="Arial" charset="0"/>
              </a:rPr>
              <a:pPr eaLnBrk="1" hangingPunct="1"/>
              <a:t>24</a:t>
            </a:fld>
            <a:endParaRPr lang="de-CH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/>
              <a:t>Alle Kinder und die meisten Lehrkräfte im März 2011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3F5DD38-D775-4B76-978C-50AE99983AE3}" type="slidenum">
              <a:rPr lang="de-CH" sz="1200" smtClean="0">
                <a:latin typeface="Arial" charset="0"/>
              </a:rPr>
              <a:pPr eaLnBrk="1" hangingPunct="1"/>
              <a:t>2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/>
              <a:t>Anteilnehmen, Zeit haben</a:t>
            </a:r>
          </a:p>
          <a:p>
            <a:r>
              <a:rPr lang="de-CH" smtClean="0"/>
              <a:t>Regeln und Normen der Gesellschaft wie Begrüssung, Danke, Bitte….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036FD81-9485-4D85-A79E-BA24E32CC7E0}" type="slidenum">
              <a:rPr lang="de-CH" sz="1200" smtClean="0">
                <a:latin typeface="Arial" charset="0"/>
              </a:rPr>
              <a:pPr eaLnBrk="1" hangingPunct="1"/>
              <a:t>10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/>
              <a:t>Anteilnehmen, Zeit haben</a:t>
            </a:r>
          </a:p>
          <a:p>
            <a:r>
              <a:rPr lang="de-CH" smtClean="0"/>
              <a:t>Regeln und Normen der Gesellschaft wie Begrüssung, Danke, Bitte….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036FD81-9485-4D85-A79E-BA24E32CC7E0}" type="slidenum">
              <a:rPr lang="de-CH" sz="1200" smtClean="0">
                <a:latin typeface="Arial" charset="0"/>
              </a:rPr>
              <a:pPr eaLnBrk="1" hangingPunct="1"/>
              <a:t>11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/>
              <a:t>KG-Kind wann zu Bett gehen?</a:t>
            </a:r>
          </a:p>
          <a:p>
            <a:r>
              <a:rPr lang="de-CH" smtClean="0"/>
              <a:t>Kleider für Wald, Ausflüge, Turnen</a:t>
            </a:r>
          </a:p>
          <a:p>
            <a:r>
              <a:rPr lang="de-CH" smtClean="0"/>
              <a:t>Private Ereignisse, soweit sie für den KG wichtig sind, z.B. Trennung der Eltern, Auszug des Vaters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86D9AA5-00E8-4FBE-B92C-8A1338E8CF82}" type="slidenum">
              <a:rPr lang="de-CH" sz="1200" smtClean="0">
                <a:latin typeface="Arial" charset="0"/>
              </a:rPr>
              <a:pPr eaLnBrk="1" hangingPunct="1"/>
              <a:t>13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AA6356D-8482-4B39-996F-3ACA401AEADA}" type="slidenum">
              <a:rPr lang="de-CH" sz="1200" smtClean="0">
                <a:latin typeface="Arial" charset="0"/>
              </a:rPr>
              <a:pPr eaLnBrk="1" hangingPunct="1"/>
              <a:t>15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AA6356D-8482-4B39-996F-3ACA401AEADA}" type="slidenum">
              <a:rPr lang="de-CH" sz="1200" smtClean="0">
                <a:latin typeface="Arial" charset="0"/>
              </a:rPr>
              <a:pPr eaLnBrk="1" hangingPunct="1"/>
              <a:t>16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86D9AA5-00E8-4FBE-B92C-8A1338E8CF82}" type="slidenum">
              <a:rPr lang="de-CH" sz="1200" smtClean="0">
                <a:latin typeface="Arial" charset="0"/>
              </a:rPr>
              <a:pPr eaLnBrk="1" hangingPunct="1"/>
              <a:t>18</a:t>
            </a:fld>
            <a:endParaRPr lang="de-CH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82CAF4B-61E4-4499-9373-4AF52018F98C}" type="slidenum">
              <a:rPr lang="de-CH" sz="1200" smtClean="0">
                <a:latin typeface="Arial" charset="0"/>
              </a:rPr>
              <a:pPr eaLnBrk="1" hangingPunct="1"/>
              <a:t>19</a:t>
            </a:fld>
            <a:endParaRPr lang="de-CH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smtClean="0"/>
              <a:t>körperlich behinderte od. Kinder mit besonderen Bedürfnissen integriert</a:t>
            </a:r>
          </a:p>
          <a:p>
            <a:pPr eaLnBrk="1" hangingPunct="1"/>
            <a:r>
              <a:rPr lang="de-CH" smtClean="0"/>
              <a:t>Seit Sommer 09</a:t>
            </a:r>
          </a:p>
          <a:p>
            <a:pPr eaLnBrk="1" hangingPunct="1"/>
            <a:r>
              <a:rPr lang="de-CH" smtClean="0"/>
              <a:t>KG 1 und 3: Eva Würgler</a:t>
            </a:r>
          </a:p>
          <a:p>
            <a:pPr eaLnBrk="1" hangingPunct="1"/>
            <a:r>
              <a:rPr lang="de-CH" smtClean="0"/>
              <a:t>KG 2: Stephanie Wittmer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6511980 w 794"/>
                <a:gd name="T1" fmla="*/ 3160008 h 414"/>
                <a:gd name="T2" fmla="*/ 23709602 w 794"/>
                <a:gd name="T3" fmla="*/ 2544723 h 414"/>
                <a:gd name="T4" fmla="*/ 18570837 w 794"/>
                <a:gd name="T5" fmla="*/ 1681472 h 414"/>
                <a:gd name="T6" fmla="*/ 2370029 w 794"/>
                <a:gd name="T7" fmla="*/ 0 h 414"/>
                <a:gd name="T8" fmla="*/ 764382 w 794"/>
                <a:gd name="T9" fmla="*/ 159310 h 414"/>
                <a:gd name="T10" fmla="*/ 0 w 794"/>
                <a:gd name="T11" fmla="*/ 664585 h 414"/>
                <a:gd name="T12" fmla="*/ 931523 w 794"/>
                <a:gd name="T13" fmla="*/ 1241096 h 414"/>
                <a:gd name="T14" fmla="*/ 19031704 w 794"/>
                <a:gd name="T15" fmla="*/ 3274047 h 414"/>
                <a:gd name="T16" fmla="*/ 22997485 w 794"/>
                <a:gd name="T17" fmla="*/ 3143866 h 414"/>
                <a:gd name="T18" fmla="*/ 26203871 w 794"/>
                <a:gd name="T19" fmla="*/ 3312246 h 414"/>
                <a:gd name="T20" fmla="*/ 26511980 w 794"/>
                <a:gd name="T21" fmla="*/ 3160008 h 414"/>
                <a:gd name="T22" fmla="*/ 26511980 w 794"/>
                <a:gd name="T23" fmla="*/ 316000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4405 w 1586"/>
                <a:gd name="T1" fmla="*/ 0 h 821"/>
                <a:gd name="T2" fmla="*/ 42790 w 1586"/>
                <a:gd name="T3" fmla="*/ 3999 h 821"/>
                <a:gd name="T4" fmla="*/ 45906 w 1586"/>
                <a:gd name="T5" fmla="*/ 4916 h 821"/>
                <a:gd name="T6" fmla="*/ 50992 w 1586"/>
                <a:gd name="T7" fmla="*/ 6102 h 821"/>
                <a:gd name="T8" fmla="*/ 50317 w 1586"/>
                <a:gd name="T9" fmla="*/ 6327 h 821"/>
                <a:gd name="T10" fmla="*/ 43393 w 1586"/>
                <a:gd name="T11" fmla="*/ 6063 h 821"/>
                <a:gd name="T12" fmla="*/ 36805 w 1586"/>
                <a:gd name="T13" fmla="*/ 6249 h 821"/>
                <a:gd name="T14" fmla="*/ 1331 w 1586"/>
                <a:gd name="T15" fmla="*/ 2302 h 821"/>
                <a:gd name="T16" fmla="*/ 0 w 1586"/>
                <a:gd name="T17" fmla="*/ 1157 h 821"/>
                <a:gd name="T18" fmla="*/ 1476 w 1586"/>
                <a:gd name="T19" fmla="*/ 244 h 821"/>
                <a:gd name="T20" fmla="*/ 4405 w 1586"/>
                <a:gd name="T21" fmla="*/ 0 h 821"/>
                <a:gd name="T22" fmla="*/ 440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579 h 747"/>
                <a:gd name="T2" fmla="*/ 30405 w 1049"/>
                <a:gd name="T3" fmla="*/ 5934 h 747"/>
                <a:gd name="T4" fmla="*/ 30970 w 1049"/>
                <a:gd name="T5" fmla="*/ 4242 h 747"/>
                <a:gd name="T6" fmla="*/ 34597 w 1049"/>
                <a:gd name="T7" fmla="*/ 3354 h 747"/>
                <a:gd name="T8" fmla="*/ 2572 w 1049"/>
                <a:gd name="T9" fmla="*/ 0 h 747"/>
                <a:gd name="T10" fmla="*/ 0 w 1049"/>
                <a:gd name="T11" fmla="*/ 1005 h 747"/>
                <a:gd name="T12" fmla="*/ 0 w 1049"/>
                <a:gd name="T13" fmla="*/ 2579 h 747"/>
                <a:gd name="T14" fmla="*/ 0 w 1049"/>
                <a:gd name="T15" fmla="*/ 257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492 w 150"/>
                  <a:gd name="T1" fmla="*/ 0 h 173"/>
                  <a:gd name="T2" fmla="*/ 1285 w 150"/>
                  <a:gd name="T3" fmla="*/ 557 h 173"/>
                  <a:gd name="T4" fmla="*/ 0 w 150"/>
                  <a:gd name="T5" fmla="*/ 1453 h 173"/>
                  <a:gd name="T6" fmla="*/ 2541 w 150"/>
                  <a:gd name="T7" fmla="*/ 1343 h 173"/>
                  <a:gd name="T8" fmla="*/ 3273 w 150"/>
                  <a:gd name="T9" fmla="*/ 710 h 173"/>
                  <a:gd name="T10" fmla="*/ 4776 w 150"/>
                  <a:gd name="T11" fmla="*/ 225 h 173"/>
                  <a:gd name="T12" fmla="*/ 3492 w 150"/>
                  <a:gd name="T13" fmla="*/ 0 h 173"/>
                  <a:gd name="T14" fmla="*/ 349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084 w 1684"/>
                  <a:gd name="T1" fmla="*/ 0 h 880"/>
                  <a:gd name="T2" fmla="*/ 2056 w 1684"/>
                  <a:gd name="T3" fmla="*/ 408 h 880"/>
                  <a:gd name="T4" fmla="*/ 0 w 1684"/>
                  <a:gd name="T5" fmla="*/ 1628 h 880"/>
                  <a:gd name="T6" fmla="*/ 2192 w 1684"/>
                  <a:gd name="T7" fmla="*/ 2808 h 880"/>
                  <a:gd name="T8" fmla="*/ 38536 w 1684"/>
                  <a:gd name="T9" fmla="*/ 6783 h 880"/>
                  <a:gd name="T10" fmla="*/ 46365 w 1684"/>
                  <a:gd name="T11" fmla="*/ 6535 h 880"/>
                  <a:gd name="T12" fmla="*/ 52709 w 1684"/>
                  <a:gd name="T13" fmla="*/ 6886 h 880"/>
                  <a:gd name="T14" fmla="*/ 54911 w 1684"/>
                  <a:gd name="T15" fmla="*/ 6329 h 880"/>
                  <a:gd name="T16" fmla="*/ 48970 w 1684"/>
                  <a:gd name="T17" fmla="*/ 5194 h 880"/>
                  <a:gd name="T18" fmla="*/ 46557 w 1684"/>
                  <a:gd name="T19" fmla="*/ 4011 h 880"/>
                  <a:gd name="T20" fmla="*/ 44652 w 1684"/>
                  <a:gd name="T21" fmla="*/ 4124 h 880"/>
                  <a:gd name="T22" fmla="*/ 46915 w 1684"/>
                  <a:gd name="T23" fmla="*/ 5194 h 880"/>
                  <a:gd name="T24" fmla="*/ 51452 w 1684"/>
                  <a:gd name="T25" fmla="*/ 6334 h 880"/>
                  <a:gd name="T26" fmla="*/ 46078 w 1684"/>
                  <a:gd name="T27" fmla="*/ 6158 h 880"/>
                  <a:gd name="T28" fmla="*/ 39740 w 1684"/>
                  <a:gd name="T29" fmla="*/ 6363 h 880"/>
                  <a:gd name="T30" fmla="*/ 40913 w 1684"/>
                  <a:gd name="T31" fmla="*/ 5082 h 880"/>
                  <a:gd name="T32" fmla="*/ 43630 w 1684"/>
                  <a:gd name="T33" fmla="*/ 4210 h 880"/>
                  <a:gd name="T34" fmla="*/ 40449 w 1684"/>
                  <a:gd name="T35" fmla="*/ 4319 h 880"/>
                  <a:gd name="T36" fmla="*/ 37983 w 1684"/>
                  <a:gd name="T37" fmla="*/ 5152 h 880"/>
                  <a:gd name="T38" fmla="*/ 37145 w 1684"/>
                  <a:gd name="T39" fmla="*/ 6192 h 880"/>
                  <a:gd name="T40" fmla="*/ 3493 w 1684"/>
                  <a:gd name="T41" fmla="*/ 2425 h 880"/>
                  <a:gd name="T42" fmla="*/ 2601 w 1684"/>
                  <a:gd name="T43" fmla="*/ 1680 h 880"/>
                  <a:gd name="T44" fmla="*/ 3357 w 1684"/>
                  <a:gd name="T45" fmla="*/ 747 h 880"/>
                  <a:gd name="T46" fmla="*/ 7064 w 1684"/>
                  <a:gd name="T47" fmla="*/ 0 h 880"/>
                  <a:gd name="T48" fmla="*/ 5084 w 1684"/>
                  <a:gd name="T49" fmla="*/ 0 h 880"/>
                  <a:gd name="T50" fmla="*/ 508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264 w 1190"/>
                  <a:gd name="T1" fmla="*/ 0 h 500"/>
                  <a:gd name="T2" fmla="*/ 38792 w 1190"/>
                  <a:gd name="T3" fmla="*/ 3820 h 500"/>
                  <a:gd name="T4" fmla="*/ 35052 w 1190"/>
                  <a:gd name="T5" fmla="*/ 3898 h 500"/>
                  <a:gd name="T6" fmla="*/ 0 w 1190"/>
                  <a:gd name="T7" fmla="*/ 210 h 500"/>
                  <a:gd name="T8" fmla="*/ 3264 w 1190"/>
                  <a:gd name="T9" fmla="*/ 0 h 500"/>
                  <a:gd name="T10" fmla="*/ 326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841 w 160"/>
                  <a:gd name="T1" fmla="*/ 0 h 335"/>
                  <a:gd name="T2" fmla="*/ 629 w 160"/>
                  <a:gd name="T3" fmla="*/ 804 h 335"/>
                  <a:gd name="T4" fmla="*/ 0 w 160"/>
                  <a:gd name="T5" fmla="*/ 1731 h 335"/>
                  <a:gd name="T6" fmla="*/ 1102 w 160"/>
                  <a:gd name="T7" fmla="*/ 2367 h 335"/>
                  <a:gd name="T8" fmla="*/ 3097 w 160"/>
                  <a:gd name="T9" fmla="*/ 2524 h 335"/>
                  <a:gd name="T10" fmla="*/ 2514 w 160"/>
                  <a:gd name="T11" fmla="*/ 1155 h 335"/>
                  <a:gd name="T12" fmla="*/ 5283 w 160"/>
                  <a:gd name="T13" fmla="*/ 132 h 335"/>
                  <a:gd name="T14" fmla="*/ 3841 w 160"/>
                  <a:gd name="T15" fmla="*/ 0 h 335"/>
                  <a:gd name="T16" fmla="*/ 384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55 w 489"/>
                  <a:gd name="T1" fmla="*/ 272 h 296"/>
                  <a:gd name="T2" fmla="*/ 5070 w 489"/>
                  <a:gd name="T3" fmla="*/ 525 h 296"/>
                  <a:gd name="T4" fmla="*/ 10287 w 489"/>
                  <a:gd name="T5" fmla="*/ 1086 h 296"/>
                  <a:gd name="T6" fmla="*/ 13970 w 489"/>
                  <a:gd name="T7" fmla="*/ 1925 h 296"/>
                  <a:gd name="T8" fmla="*/ 10349 w 489"/>
                  <a:gd name="T9" fmla="*/ 1821 h 296"/>
                  <a:gd name="T10" fmla="*/ 4400 w 489"/>
                  <a:gd name="T11" fmla="*/ 1156 h 296"/>
                  <a:gd name="T12" fmla="*/ 1584 w 489"/>
                  <a:gd name="T13" fmla="*/ 633 h 296"/>
                  <a:gd name="T14" fmla="*/ 3387 w 489"/>
                  <a:gd name="T15" fmla="*/ 1290 h 296"/>
                  <a:gd name="T16" fmla="*/ 8633 w 489"/>
                  <a:gd name="T17" fmla="*/ 2134 h 296"/>
                  <a:gd name="T18" fmla="*/ 14787 w 489"/>
                  <a:gd name="T19" fmla="*/ 2348 h 296"/>
                  <a:gd name="T20" fmla="*/ 15520 w 489"/>
                  <a:gd name="T21" fmla="*/ 1772 h 296"/>
                  <a:gd name="T22" fmla="*/ 12509 w 489"/>
                  <a:gd name="T23" fmla="*/ 953 h 296"/>
                  <a:gd name="T24" fmla="*/ 5390 w 489"/>
                  <a:gd name="T25" fmla="*/ 137 h 296"/>
                  <a:gd name="T26" fmla="*/ 0 w 489"/>
                  <a:gd name="T27" fmla="*/ 0 h 296"/>
                  <a:gd name="T28" fmla="*/ 455 w 489"/>
                  <a:gd name="T29" fmla="*/ 272 h 296"/>
                  <a:gd name="T30" fmla="*/ 455 w 489"/>
                  <a:gd name="T31" fmla="*/ 27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7 w 794"/>
                <a:gd name="T1" fmla="*/ 13 h 414"/>
                <a:gd name="T2" fmla="*/ 69 w 794"/>
                <a:gd name="T3" fmla="*/ 10 h 414"/>
                <a:gd name="T4" fmla="*/ 54 w 794"/>
                <a:gd name="T5" fmla="*/ 6 h 414"/>
                <a:gd name="T6" fmla="*/ 6 w 794"/>
                <a:gd name="T7" fmla="*/ 0 h 414"/>
                <a:gd name="T8" fmla="*/ 2 w 794"/>
                <a:gd name="T9" fmla="*/ 1 h 414"/>
                <a:gd name="T10" fmla="*/ 0 w 794"/>
                <a:gd name="T11" fmla="*/ 3 h 414"/>
                <a:gd name="T12" fmla="*/ 2 w 794"/>
                <a:gd name="T13" fmla="*/ 5 h 414"/>
                <a:gd name="T14" fmla="*/ 56 w 794"/>
                <a:gd name="T15" fmla="*/ 13 h 414"/>
                <a:gd name="T16" fmla="*/ 67 w 794"/>
                <a:gd name="T17" fmla="*/ 13 h 414"/>
                <a:gd name="T18" fmla="*/ 77 w 794"/>
                <a:gd name="T19" fmla="*/ 13 h 414"/>
                <a:gd name="T20" fmla="*/ 77 w 794"/>
                <a:gd name="T21" fmla="*/ 13 h 414"/>
                <a:gd name="T22" fmla="*/ 77 w 794"/>
                <a:gd name="T23" fmla="*/ 1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045B-0F2D-4773-9E8B-B1585F024B4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4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28BC-9557-475B-A1B5-2E660E2946A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934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250A-EBB4-4B66-8729-79A0858D420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89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B37-FAB6-4AB5-A77A-46894DC7889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77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4172-CB76-4FBE-83B4-D9AE3458A61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269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7D20-8F8C-484B-B8DD-088808F1A94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67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A74E-794D-48D4-BD2F-06C85E21F6E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13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DDE6-A769-4194-AAF6-0052FB36B1D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729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781D-EF0A-4B46-8915-9D46A1407A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635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945A-4CDE-4EE8-BC85-915EB3A8529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217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2E48-CE57-4159-8CFA-A801A9245AB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70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56DE42-7C44-4868-B4A6-9AE2D53F36E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 w 2177"/>
                <a:gd name="T1" fmla="*/ 2 h 1298"/>
                <a:gd name="T2" fmla="*/ 2 w 2177"/>
                <a:gd name="T3" fmla="*/ 2 h 1298"/>
                <a:gd name="T4" fmla="*/ 2 w 2177"/>
                <a:gd name="T5" fmla="*/ 1 h 1298"/>
                <a:gd name="T6" fmla="*/ 3 w 2177"/>
                <a:gd name="T7" fmla="*/ 1 h 1298"/>
                <a:gd name="T8" fmla="*/ 3 w 2177"/>
                <a:gd name="T9" fmla="*/ 1 h 1298"/>
                <a:gd name="T10" fmla="*/ 3 w 2177"/>
                <a:gd name="T11" fmla="*/ 1 h 1298"/>
                <a:gd name="T12" fmla="*/ 2 w 2177"/>
                <a:gd name="T13" fmla="*/ 1 h 1298"/>
                <a:gd name="T14" fmla="*/ 2 w 2177"/>
                <a:gd name="T15" fmla="*/ 1 h 1298"/>
                <a:gd name="T16" fmla="*/ 2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2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2 w 2177"/>
                <a:gd name="T39" fmla="*/ 2 h 1298"/>
                <a:gd name="T40" fmla="*/ 2 w 2177"/>
                <a:gd name="T41" fmla="*/ 2 h 1298"/>
                <a:gd name="T42" fmla="*/ 2 w 2177"/>
                <a:gd name="T43" fmla="*/ 2 h 1298"/>
                <a:gd name="T44" fmla="*/ 2 w 2177"/>
                <a:gd name="T45" fmla="*/ 2 h 1298"/>
                <a:gd name="T46" fmla="*/ 2 w 2177"/>
                <a:gd name="T47" fmla="*/ 2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2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2 w 1190"/>
                  <a:gd name="T3" fmla="*/ 1 h 500"/>
                  <a:gd name="T4" fmla="*/ 2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2 w 1684"/>
                    <a:gd name="T9" fmla="*/ 1 h 880"/>
                    <a:gd name="T10" fmla="*/ 2 w 1684"/>
                    <a:gd name="T11" fmla="*/ 1 h 880"/>
                    <a:gd name="T12" fmla="*/ 2 w 1684"/>
                    <a:gd name="T13" fmla="*/ 1 h 880"/>
                    <a:gd name="T14" fmla="*/ 2 w 1684"/>
                    <a:gd name="T15" fmla="*/ 1 h 880"/>
                    <a:gd name="T16" fmla="*/ 2 w 1684"/>
                    <a:gd name="T17" fmla="*/ 1 h 880"/>
                    <a:gd name="T18" fmla="*/ 2 w 1684"/>
                    <a:gd name="T19" fmla="*/ 1 h 880"/>
                    <a:gd name="T20" fmla="*/ 2 w 1684"/>
                    <a:gd name="T21" fmla="*/ 1 h 880"/>
                    <a:gd name="T22" fmla="*/ 2 w 1684"/>
                    <a:gd name="T23" fmla="*/ 1 h 880"/>
                    <a:gd name="T24" fmla="*/ 2 w 1684"/>
                    <a:gd name="T25" fmla="*/ 1 h 880"/>
                    <a:gd name="T26" fmla="*/ 2 w 1684"/>
                    <a:gd name="T27" fmla="*/ 1 h 880"/>
                    <a:gd name="T28" fmla="*/ 2 w 1684"/>
                    <a:gd name="T29" fmla="*/ 1 h 880"/>
                    <a:gd name="T30" fmla="*/ 2 w 1684"/>
                    <a:gd name="T31" fmla="*/ 1 h 880"/>
                    <a:gd name="T32" fmla="*/ 2 w 1684"/>
                    <a:gd name="T33" fmla="*/ 1 h 880"/>
                    <a:gd name="T34" fmla="*/ 2 w 1684"/>
                    <a:gd name="T35" fmla="*/ 1 h 880"/>
                    <a:gd name="T36" fmla="*/ 2 w 1684"/>
                    <a:gd name="T37" fmla="*/ 1 h 880"/>
                    <a:gd name="T38" fmla="*/ 2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2 h 1188"/>
                    <a:gd name="T12" fmla="*/ 1 w 642"/>
                    <a:gd name="T13" fmla="*/ 2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3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2 h 3266"/>
                <a:gd name="T14" fmla="*/ 0 w 772"/>
                <a:gd name="T15" fmla="*/ 2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2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2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2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3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cid:9B19ED66-BEB4-4A4F-A731-BE3334ABA1DB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1821" y="395486"/>
            <a:ext cx="7642225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endParaRPr lang="de-DE" sz="3200" smtClean="0"/>
          </a:p>
          <a:p>
            <a:pPr eaLnBrk="1" hangingPunct="1">
              <a:lnSpc>
                <a:spcPct val="110000"/>
              </a:lnSpc>
              <a:defRPr/>
            </a:pPr>
            <a:endParaRPr lang="de-DE" sz="32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38444"/>
            <a:ext cx="6870700" cy="111636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Herzlich willkommen</a:t>
            </a:r>
          </a:p>
        </p:txBody>
      </p:sp>
      <p:pic>
        <p:nvPicPr>
          <p:cNvPr id="6" name="Inhaltsplatzhalter 5" descr="cid:9B19ED66-BEB4-4A4F-A731-BE3334ABA1DB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4" y="1381826"/>
            <a:ext cx="7342421" cy="471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600" b="1" dirty="0" smtClean="0"/>
              <a:t>Ihr Job: </a:t>
            </a:r>
            <a:br>
              <a:rPr lang="de-CH" sz="3600" b="1" dirty="0" smtClean="0"/>
            </a:br>
            <a:r>
              <a:rPr lang="de-CH" sz="3600" dirty="0" smtClean="0"/>
              <a:t>Eltern sein</a:t>
            </a:r>
          </a:p>
        </p:txBody>
      </p:sp>
      <p:pic>
        <p:nvPicPr>
          <p:cNvPr id="7171" name="Picture 4" descr="Starke_Kind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492896"/>
            <a:ext cx="6525785" cy="2952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6870700" cy="1008112"/>
          </a:xfrm>
        </p:spPr>
        <p:txBody>
          <a:bodyPr/>
          <a:lstStyle/>
          <a:p>
            <a:pPr eaLnBrk="1" hangingPunct="1"/>
            <a:r>
              <a:rPr lang="de-CH" sz="3200" b="1" dirty="0" smtClean="0"/>
              <a:t>Erziehen heisst: </a:t>
            </a:r>
            <a:endParaRPr lang="de-CH" sz="32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3713584"/>
          </a:xfrm>
        </p:spPr>
        <p:txBody>
          <a:bodyPr/>
          <a:lstStyle/>
          <a:p>
            <a:r>
              <a:rPr lang="de-CH" dirty="0"/>
              <a:t>«Hilf mir es selbst zu tun.»</a:t>
            </a:r>
          </a:p>
          <a:p>
            <a:r>
              <a:rPr lang="de-CH" dirty="0" smtClean="0"/>
              <a:t>Zeit mit dem </a:t>
            </a:r>
            <a:r>
              <a:rPr lang="de-CH" dirty="0"/>
              <a:t>K</a:t>
            </a:r>
            <a:r>
              <a:rPr lang="de-CH" dirty="0" smtClean="0"/>
              <a:t>ind verbringen</a:t>
            </a:r>
          </a:p>
          <a:p>
            <a:r>
              <a:rPr lang="de-CH" dirty="0" smtClean="0"/>
              <a:t>Miteinander reden und zuhören</a:t>
            </a:r>
          </a:p>
          <a:p>
            <a:r>
              <a:rPr lang="de-CH" dirty="0" smtClean="0"/>
              <a:t>Möglichkeiten und Grenzen zeigen</a:t>
            </a:r>
          </a:p>
          <a:p>
            <a:r>
              <a:rPr lang="de-CH" dirty="0" smtClean="0"/>
              <a:t>Regeln von gutem Miteinander beibringen</a:t>
            </a:r>
          </a:p>
          <a:p>
            <a:r>
              <a:rPr lang="de-CH" dirty="0" smtClean="0"/>
              <a:t>Halt und Liebe geben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4099" name="Picture 3" descr="C:\Users\ch6mes\AppData\Local\Microsoft\Windows\Temporary Internet Files\Content.IE5\0OU4WMP0\MC9003982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45224"/>
            <a:ext cx="4556455" cy="10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870700" cy="792088"/>
          </a:xfrm>
        </p:spPr>
        <p:txBody>
          <a:bodyPr/>
          <a:lstStyle/>
          <a:p>
            <a:r>
              <a:rPr lang="de-CH" sz="3200" b="1" dirty="0" smtClean="0"/>
              <a:t>Ihre Rechte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685800" y="1196752"/>
            <a:ext cx="7696200" cy="4680520"/>
          </a:xfrm>
        </p:spPr>
        <p:txBody>
          <a:bodyPr/>
          <a:lstStyle/>
          <a:p>
            <a:r>
              <a:rPr lang="de-CH" dirty="0" smtClean="0"/>
              <a:t>11 Jahre Schulbesuch gratis </a:t>
            </a:r>
          </a:p>
          <a:p>
            <a:r>
              <a:rPr lang="de-CH" dirty="0" smtClean="0"/>
              <a:t>– und wertvoll</a:t>
            </a:r>
          </a:p>
          <a:p>
            <a:r>
              <a:rPr lang="de-CH" dirty="0" smtClean="0"/>
              <a:t>Kindergarten = Schulanfang </a:t>
            </a:r>
          </a:p>
          <a:p>
            <a:r>
              <a:rPr lang="de-CH" dirty="0" smtClean="0"/>
              <a:t>Betreuungsangebote</a:t>
            </a:r>
          </a:p>
          <a:p>
            <a:r>
              <a:rPr lang="de-CH" dirty="0" smtClean="0"/>
              <a:t>Informationen über die Schule</a:t>
            </a:r>
          </a:p>
          <a:p>
            <a:r>
              <a:rPr lang="de-CH" dirty="0" smtClean="0"/>
              <a:t>Informationen über ihr Kind, seine Entwicklung, Verhalten und Leistungen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de-CH" sz="3200" b="1" dirty="0" smtClean="0"/>
              <a:t>Ihre Pflichten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3888432"/>
          </a:xfrm>
        </p:spPr>
        <p:txBody>
          <a:bodyPr/>
          <a:lstStyle/>
          <a:p>
            <a:r>
              <a:rPr lang="de-CH" dirty="0" smtClean="0"/>
              <a:t>Das Kind unterstützen bei seiner Arbeit als Schulkind</a:t>
            </a:r>
          </a:p>
          <a:p>
            <a:r>
              <a:rPr lang="de-CH" dirty="0"/>
              <a:t>Die Schule  stärken</a:t>
            </a:r>
          </a:p>
          <a:p>
            <a:r>
              <a:rPr lang="de-CH" dirty="0"/>
              <a:t>Elternanlässe, Gespräche, Informationen</a:t>
            </a:r>
          </a:p>
          <a:p>
            <a:r>
              <a:rPr lang="de-CH" dirty="0" smtClean="0"/>
              <a:t>Pünktlichkeit</a:t>
            </a:r>
          </a:p>
          <a:p>
            <a:r>
              <a:rPr lang="de-CH" dirty="0" smtClean="0"/>
              <a:t>Genügend </a:t>
            </a:r>
            <a:r>
              <a:rPr lang="de-CH" dirty="0"/>
              <a:t>Schlaf </a:t>
            </a:r>
            <a:r>
              <a:rPr lang="de-CH" dirty="0" smtClean="0"/>
              <a:t>und gesunde </a:t>
            </a:r>
            <a:r>
              <a:rPr lang="de-CH" dirty="0"/>
              <a:t>E</a:t>
            </a:r>
            <a:r>
              <a:rPr lang="de-CH" dirty="0" smtClean="0"/>
              <a:t>rnährung</a:t>
            </a:r>
          </a:p>
          <a:p>
            <a:r>
              <a:rPr lang="de-CH" dirty="0" smtClean="0"/>
              <a:t>Zweckmässige Kleider</a:t>
            </a:r>
          </a:p>
          <a:p>
            <a:endParaRPr lang="de-CH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1812147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6870700" cy="771872"/>
          </a:xfrm>
        </p:spPr>
        <p:txBody>
          <a:bodyPr/>
          <a:lstStyle/>
          <a:p>
            <a:r>
              <a:rPr lang="de-CH" sz="3600" dirty="0" smtClean="0"/>
              <a:t>Krankheit, Absenz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84784"/>
            <a:ext cx="7696200" cy="4001616"/>
          </a:xfrm>
        </p:spPr>
        <p:txBody>
          <a:bodyPr/>
          <a:lstStyle/>
          <a:p>
            <a:r>
              <a:rPr lang="de-CH" dirty="0" smtClean="0"/>
              <a:t>Wenn das Kind krank ist:</a:t>
            </a:r>
          </a:p>
          <a:p>
            <a:r>
              <a:rPr lang="de-CH" dirty="0" smtClean="0"/>
              <a:t>Kranke Kinder bleiben Zuhause!</a:t>
            </a:r>
          </a:p>
          <a:p>
            <a:r>
              <a:rPr lang="de-CH" dirty="0"/>
              <a:t>R</a:t>
            </a:r>
            <a:r>
              <a:rPr lang="de-CH" dirty="0" smtClean="0"/>
              <a:t>echtzeitig abmelden bei der Lehrperson </a:t>
            </a:r>
            <a:endParaRPr lang="de-CH" dirty="0"/>
          </a:p>
          <a:p>
            <a:r>
              <a:rPr lang="de-CH" dirty="0" smtClean="0"/>
              <a:t>Wenn die Lehrperson krank ist:</a:t>
            </a:r>
          </a:p>
          <a:p>
            <a:r>
              <a:rPr lang="de-CH" dirty="0" smtClean="0"/>
              <a:t>Die Schule stellt die Aufsicht der Kinder sicher.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104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484512"/>
          </a:xfrm>
        </p:spPr>
        <p:txBody>
          <a:bodyPr/>
          <a:lstStyle/>
          <a:p>
            <a:r>
              <a:rPr lang="de-CH" sz="4000" b="1" dirty="0" smtClean="0"/>
              <a:t>Unser Job: 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dirty="0"/>
              <a:t>U</a:t>
            </a:r>
            <a:r>
              <a:rPr lang="de-CH" dirty="0" smtClean="0"/>
              <a:t>nterrichten</a:t>
            </a:r>
            <a:br>
              <a:rPr lang="de-CH" dirty="0" smtClean="0"/>
            </a:br>
            <a:endParaRPr lang="de-CH" dirty="0" smtClean="0"/>
          </a:p>
        </p:txBody>
      </p:sp>
      <p:pic>
        <p:nvPicPr>
          <p:cNvPr id="6147" name="Picture 7" descr="C:\Users\ch6fla\Pictures\Kindergart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616624" cy="39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264696" cy="6192688"/>
          </a:xfrm>
        </p:spPr>
        <p:txBody>
          <a:bodyPr/>
          <a:lstStyle/>
          <a:p>
            <a:pPr algn="l"/>
            <a:r>
              <a:rPr lang="de-CH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Lehrplan und </a:t>
            </a:r>
            <a:r>
              <a:rPr lang="de-CH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Zeugnis</a:t>
            </a:r>
            <a:br>
              <a:rPr lang="de-CH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de-CH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de-CH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de-CH" sz="3200" dirty="0" smtClean="0"/>
              <a:t>1-2 </a:t>
            </a:r>
            <a:r>
              <a:rPr lang="de-CH" sz="3200" dirty="0"/>
              <a:t>Zeugnisgespräche im </a:t>
            </a:r>
            <a:r>
              <a:rPr lang="de-CH" sz="3200" dirty="0" smtClean="0"/>
              <a:t>Jahr</a:t>
            </a:r>
            <a:r>
              <a:rPr lang="de-CH" sz="3200" dirty="0"/>
              <a:t/>
            </a:r>
            <a:br>
              <a:rPr lang="de-CH" sz="3200" dirty="0"/>
            </a:br>
            <a:r>
              <a:rPr lang="de-CH" sz="3200" dirty="0" smtClean="0"/>
              <a:t> </a:t>
            </a:r>
            <a:r>
              <a:rPr lang="de-CH" sz="3200" dirty="0"/>
              <a:t/>
            </a:r>
            <a:br>
              <a:rPr lang="de-CH" sz="3200" dirty="0"/>
            </a:br>
            <a:r>
              <a:rPr lang="de-CH" sz="3200" dirty="0" smtClean="0"/>
              <a:t>Beginn  im 2</a:t>
            </a:r>
            <a:r>
              <a:rPr lang="de-CH" sz="3200" dirty="0"/>
              <a:t>. Quartal </a:t>
            </a: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/>
              <a:t/>
            </a:r>
            <a:br>
              <a:rPr lang="de-CH" sz="3200" dirty="0"/>
            </a:br>
            <a:r>
              <a:rPr lang="de-CH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de-CH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de-CH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de-CH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de-CH" dirty="0" smtClean="0"/>
          </a:p>
        </p:txBody>
      </p:sp>
      <p:pic>
        <p:nvPicPr>
          <p:cNvPr id="9" name="il_fi" descr="http://kita.awostade.de/images/10_elter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65104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0"/>
            <a:ext cx="680802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160964" cy="936104"/>
          </a:xfrm>
        </p:spPr>
        <p:txBody>
          <a:bodyPr/>
          <a:lstStyle/>
          <a:p>
            <a:r>
              <a:rPr lang="de-CH" sz="3200" b="1" dirty="0" smtClean="0"/>
              <a:t>Gemeinsame Verantwortung 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7696200" cy="4896544"/>
          </a:xfrm>
        </p:spPr>
        <p:txBody>
          <a:bodyPr/>
          <a:lstStyle/>
          <a:p>
            <a:r>
              <a:rPr lang="de-CH" dirty="0" smtClean="0"/>
              <a:t>Vorbild sein, </a:t>
            </a:r>
            <a:r>
              <a:rPr lang="de-CH" dirty="0"/>
              <a:t>Begleitung</a:t>
            </a:r>
          </a:p>
          <a:p>
            <a:r>
              <a:rPr lang="de-CH" dirty="0" smtClean="0"/>
              <a:t>Unterstützung, Entwicklung</a:t>
            </a:r>
          </a:p>
          <a:p>
            <a:r>
              <a:rPr lang="de-CH" dirty="0" smtClean="0"/>
              <a:t>Körperpflege, Zahnhygiene</a:t>
            </a:r>
          </a:p>
          <a:p>
            <a:r>
              <a:rPr lang="de-CH" dirty="0" smtClean="0"/>
              <a:t>gesunde Ernährung </a:t>
            </a:r>
          </a:p>
          <a:p>
            <a:r>
              <a:rPr lang="de-CH" dirty="0" smtClean="0"/>
              <a:t>Bewegung und Erholung</a:t>
            </a:r>
          </a:p>
          <a:p>
            <a:r>
              <a:rPr lang="de-CH" dirty="0" smtClean="0"/>
              <a:t>Selbständigkeit, Anstand</a:t>
            </a:r>
            <a:endParaRPr lang="de-CH" dirty="0"/>
          </a:p>
          <a:p>
            <a:r>
              <a:rPr lang="de-CH" dirty="0" smtClean="0"/>
              <a:t>Verkehrserziehung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628800"/>
            <a:ext cx="1480806" cy="14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85" y="3356992"/>
            <a:ext cx="2094916" cy="280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748464" cy="5544616"/>
          </a:xfrm>
        </p:spPr>
        <p:txBody>
          <a:bodyPr/>
          <a:lstStyle/>
          <a:p>
            <a:pPr eaLnBrk="1" hangingPunct="1"/>
            <a:r>
              <a:rPr lang="de-CH" sz="3200" b="1" dirty="0" smtClean="0"/>
              <a:t>Schulkultur</a:t>
            </a:r>
            <a:r>
              <a:rPr lang="de-CH" sz="3200" dirty="0" smtClean="0"/>
              <a:t>: </a:t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 smtClean="0"/>
              <a:t>zusammenleben- zusammen arbeiten</a:t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/>
              <a:t/>
            </a:r>
            <a:br>
              <a:rPr lang="de-CH" sz="3200" dirty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 smtClean="0"/>
              <a:t>PFADE, Peermediation      </a:t>
            </a:r>
            <a:br>
              <a:rPr lang="de-CH" sz="3200" dirty="0" smtClean="0"/>
            </a:br>
            <a:r>
              <a:rPr lang="de-CH" sz="3200" dirty="0" smtClean="0"/>
              <a:t>Kooperatives Lernen</a:t>
            </a:r>
            <a:br>
              <a:rPr lang="de-CH" sz="3200" dirty="0" smtClean="0"/>
            </a:br>
            <a:r>
              <a:rPr lang="de-CH" sz="3200" dirty="0" smtClean="0"/>
              <a:t>Kinderpartizipation</a:t>
            </a:r>
            <a:br>
              <a:rPr lang="de-CH" sz="3200" dirty="0" smtClean="0"/>
            </a:br>
            <a:endParaRPr lang="de-CH" sz="3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2009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3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4" y="152400"/>
            <a:ext cx="6728915" cy="900336"/>
          </a:xfrm>
        </p:spPr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Schule </a:t>
            </a:r>
            <a:r>
              <a:rPr lang="de-CH" dirty="0" err="1">
                <a:solidFill>
                  <a:srgbClr val="FF0000"/>
                </a:solidFill>
              </a:rPr>
              <a:t>Chriesiweg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8152"/>
            <a:ext cx="6666893" cy="408964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23728" y="5373216"/>
            <a:ext cx="5576664" cy="10437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CH" sz="2000" kern="0" dirty="0" smtClean="0"/>
              <a:t>ca. 260 Kinder, über 60 Erwachsene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CH" sz="2000" kern="0" dirty="0" smtClean="0"/>
              <a:t>3 Kindergartenklassen, 10 Primarklassen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CH" sz="2000" kern="0" dirty="0" smtClean="0"/>
              <a:t>3 Horte, 1 Morgentisch</a:t>
            </a:r>
          </a:p>
          <a:p>
            <a:pPr eaLnBrk="1" hangingPunct="1">
              <a:lnSpc>
                <a:spcPct val="90000"/>
              </a:lnSpc>
              <a:defRPr/>
            </a:pPr>
            <a:endParaRPr lang="de-CH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7"/>
            <a:ext cx="7992888" cy="4824535"/>
          </a:xfrm>
        </p:spPr>
        <p:txBody>
          <a:bodyPr/>
          <a:lstStyle/>
          <a:p>
            <a:pPr eaLnBrk="1" hangingPunct="1"/>
            <a:r>
              <a:rPr lang="de-CH" sz="3200" b="1" dirty="0"/>
              <a:t>I</a:t>
            </a:r>
            <a:r>
              <a:rPr lang="de-CH" sz="3200" b="1" dirty="0" smtClean="0"/>
              <a:t>ntegration</a:t>
            </a:r>
            <a:r>
              <a:rPr lang="de-CH" sz="4000" dirty="0" smtClean="0"/>
              <a:t>:</a:t>
            </a:r>
            <a:r>
              <a:rPr lang="de-CH" sz="3600" dirty="0" smtClean="0"/>
              <a:t> </a:t>
            </a:r>
            <a:br>
              <a:rPr lang="de-CH" sz="3600" dirty="0" smtClean="0"/>
            </a:b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3200" dirty="0" smtClean="0"/>
              <a:t>Kinder werden durch verschiedene</a:t>
            </a:r>
            <a:br>
              <a:rPr lang="de-CH" sz="3200" dirty="0" smtClean="0"/>
            </a:br>
            <a:r>
              <a:rPr lang="de-CH" sz="3200" dirty="0" smtClean="0"/>
              <a:t>Förderlehrpersonen unterstützt.</a:t>
            </a:r>
            <a:r>
              <a:rPr lang="de-CH" sz="3200" dirty="0"/>
              <a:t/>
            </a:r>
            <a:br>
              <a:rPr lang="de-CH" sz="3200" dirty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600" dirty="0"/>
              <a:t/>
            </a:r>
            <a:br>
              <a:rPr lang="de-CH" sz="3600" dirty="0"/>
            </a:br>
            <a:r>
              <a:rPr lang="de-CH" sz="3600" dirty="0" smtClean="0"/>
              <a:t/>
            </a:r>
            <a:br>
              <a:rPr lang="de-CH" sz="3600" dirty="0" smtClean="0"/>
            </a:br>
            <a:endParaRPr lang="de-CH" sz="3600" dirty="0" smtClean="0"/>
          </a:p>
        </p:txBody>
      </p:sp>
      <p:pic>
        <p:nvPicPr>
          <p:cNvPr id="4" name="il_fi" descr="http://www.schule-erlen.ch/wDeutsch/img/aktuell_termine/Geschichte-erzaehlen-DA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772" y="3078866"/>
            <a:ext cx="3888431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827088" y="476251"/>
            <a:ext cx="6870700" cy="1008533"/>
          </a:xfrm>
        </p:spPr>
        <p:txBody>
          <a:bodyPr/>
          <a:lstStyle/>
          <a:p>
            <a:r>
              <a:rPr lang="de-CH" sz="3200" b="1" dirty="0" smtClean="0"/>
              <a:t>Unterstützende Stellen</a:t>
            </a:r>
          </a:p>
        </p:txBody>
      </p:sp>
      <p:sp>
        <p:nvSpPr>
          <p:cNvPr id="12291" name="Inhaltsplatzhalter 1"/>
          <p:cNvSpPr>
            <a:spLocks noGrp="1"/>
          </p:cNvSpPr>
          <p:nvPr>
            <p:ph idx="1"/>
          </p:nvPr>
        </p:nvSpPr>
        <p:spPr>
          <a:xfrm>
            <a:off x="685800" y="1916832"/>
            <a:ext cx="7696200" cy="3888432"/>
          </a:xfrm>
        </p:spPr>
        <p:txBody>
          <a:bodyPr/>
          <a:lstStyle/>
          <a:p>
            <a:pPr marL="566738" indent="-457200"/>
            <a:r>
              <a:rPr lang="de-CH" dirty="0" smtClean="0"/>
              <a:t>IF, ISR, IS (Integrative Förderung)</a:t>
            </a:r>
          </a:p>
          <a:p>
            <a:pPr marL="566738" indent="-457200"/>
            <a:r>
              <a:rPr lang="de-CH" dirty="0" smtClean="0"/>
              <a:t>Schulärztlicher Dienst</a:t>
            </a:r>
          </a:p>
          <a:p>
            <a:pPr marL="566738" indent="-457200"/>
            <a:r>
              <a:rPr lang="de-CH" dirty="0" smtClean="0"/>
              <a:t>Schulpsychologischer Dienst</a:t>
            </a:r>
          </a:p>
          <a:p>
            <a:pPr marL="566738" indent="-457200"/>
            <a:r>
              <a:rPr lang="de-CH" dirty="0" smtClean="0"/>
              <a:t>Psychomotorik-Therapie</a:t>
            </a:r>
          </a:p>
          <a:p>
            <a:pPr marL="566738" indent="-457200"/>
            <a:r>
              <a:rPr lang="de-CH" dirty="0" smtClean="0"/>
              <a:t>Logopädie, Audiopädagogik</a:t>
            </a:r>
          </a:p>
          <a:p>
            <a:pPr marL="566738" indent="-457200"/>
            <a:r>
              <a:rPr lang="de-CH" dirty="0" smtClean="0"/>
              <a:t>Schulsozialarbeit, Gewaltprävention</a:t>
            </a:r>
          </a:p>
          <a:p>
            <a:pPr marL="566738" indent="-457200"/>
            <a:endParaRPr lang="de-CH" dirty="0" smtClean="0"/>
          </a:p>
          <a:p>
            <a:pPr marL="109538" indent="0">
              <a:buFontTx/>
              <a:buNone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6870700" cy="1131888"/>
          </a:xfrm>
        </p:spPr>
        <p:txBody>
          <a:bodyPr/>
          <a:lstStyle/>
          <a:p>
            <a:pPr eaLnBrk="1" hangingPunct="1"/>
            <a:r>
              <a:rPr lang="de-CH" sz="3200" b="1" dirty="0" smtClean="0"/>
              <a:t>Konflikte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828800"/>
            <a:ext cx="6978352" cy="4264496"/>
          </a:xfrm>
        </p:spPr>
        <p:txBody>
          <a:bodyPr/>
          <a:lstStyle/>
          <a:p>
            <a:pPr eaLnBrk="1" hangingPunct="1"/>
            <a:r>
              <a:rPr lang="de-CH" dirty="0" smtClean="0"/>
              <a:t>Erstes Gespräch immer mit der Kindergartenlehrperson oder Betreuungsperson suchen</a:t>
            </a:r>
          </a:p>
          <a:p>
            <a:pPr eaLnBrk="1" hangingPunct="1"/>
            <a:endParaRPr lang="de-CH" dirty="0" smtClean="0"/>
          </a:p>
          <a:p>
            <a:pPr eaLnBrk="1" hangingPunct="1"/>
            <a:r>
              <a:rPr lang="de-CH" dirty="0" smtClean="0"/>
              <a:t>Nächste Instanzen: </a:t>
            </a:r>
            <a:br>
              <a:rPr lang="de-CH" dirty="0" smtClean="0"/>
            </a:br>
            <a:r>
              <a:rPr lang="de-CH" dirty="0" smtClean="0"/>
              <a:t>- Schulleitung</a:t>
            </a:r>
            <a:br>
              <a:rPr lang="de-CH" dirty="0" smtClean="0"/>
            </a:br>
            <a:r>
              <a:rPr lang="de-CH" dirty="0" smtClean="0"/>
              <a:t>- Schulleitung Schulen Altstetten</a:t>
            </a:r>
            <a:br>
              <a:rPr lang="de-CH" dirty="0" smtClean="0"/>
            </a:br>
            <a:r>
              <a:rPr lang="de-CH" dirty="0" smtClean="0"/>
              <a:t>- Präsidentin Kreisschulpflege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592287" cy="12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08912" cy="1512168"/>
          </a:xfrm>
        </p:spPr>
        <p:txBody>
          <a:bodyPr/>
          <a:lstStyle/>
          <a:p>
            <a:r>
              <a:rPr lang="de-CH" b="1" dirty="0" smtClean="0"/>
              <a:t>Schule </a:t>
            </a:r>
            <a:r>
              <a:rPr lang="de-CH" b="1" dirty="0" err="1" smtClean="0"/>
              <a:t>Chriesiweg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ein Ort der Begegnung 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84" y="2636912"/>
            <a:ext cx="2857500" cy="28575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9006" y="2724513"/>
            <a:ext cx="3576397" cy="26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636838"/>
            <a:ext cx="6045200" cy="192405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smtClean="0"/>
              <a:t>Wir wünschen Ihnen weiterhin einen interessanten Abend.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429000"/>
            <a:ext cx="6400800" cy="1104900"/>
          </a:xfrm>
        </p:spPr>
        <p:txBody>
          <a:bodyPr/>
          <a:lstStyle/>
          <a:p>
            <a:pPr eaLnBrk="1" hangingPunct="1">
              <a:defRPr/>
            </a:pPr>
            <a:endParaRPr lang="de-CH" smtClean="0"/>
          </a:p>
          <a:p>
            <a:pPr eaLnBrk="1" hangingPunct="1">
              <a:defRPr/>
            </a:pPr>
            <a:endParaRPr lang="de-C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086724" cy="1728192"/>
          </a:xfrm>
        </p:spPr>
        <p:txBody>
          <a:bodyPr/>
          <a:lstStyle/>
          <a:p>
            <a:pPr eaLnBrk="1" hangingPunct="1"/>
            <a:r>
              <a:rPr lang="de-CH" sz="3200" b="1" dirty="0" smtClean="0"/>
              <a:t>Es stellen sich vor:</a:t>
            </a:r>
            <a:br>
              <a:rPr lang="de-CH" sz="3200" b="1" dirty="0" smtClean="0"/>
            </a:br>
            <a:r>
              <a:rPr lang="de-CH" sz="3200" b="1" dirty="0" smtClean="0"/>
              <a:t>Kindergartenlehrpersonen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280920" cy="3096344"/>
          </a:xfrm>
        </p:spPr>
        <p:txBody>
          <a:bodyPr/>
          <a:lstStyle/>
          <a:p>
            <a:pPr eaLnBrk="1" hangingPunct="1"/>
            <a:r>
              <a:rPr lang="de-CH" dirty="0" smtClean="0"/>
              <a:t>Frau Anna Bachofner</a:t>
            </a:r>
          </a:p>
          <a:p>
            <a:pPr eaLnBrk="1" hangingPunct="1"/>
            <a:r>
              <a:rPr lang="de-CH" dirty="0" smtClean="0"/>
              <a:t>Frau </a:t>
            </a:r>
            <a:r>
              <a:rPr lang="de-CH" dirty="0"/>
              <a:t>Elena Dalla </a:t>
            </a:r>
            <a:r>
              <a:rPr lang="de-CH" dirty="0" smtClean="0"/>
              <a:t>Costa</a:t>
            </a:r>
          </a:p>
          <a:p>
            <a:pPr eaLnBrk="1" hangingPunct="1"/>
            <a:r>
              <a:rPr lang="de-CH" dirty="0" smtClean="0"/>
              <a:t>Frau Judith Schneider</a:t>
            </a:r>
          </a:p>
          <a:p>
            <a:pPr eaLnBrk="1" hangingPunct="1"/>
            <a:r>
              <a:rPr lang="de-CH" dirty="0" smtClean="0"/>
              <a:t>Frau Astrid Steffen</a:t>
            </a:r>
          </a:p>
          <a:p>
            <a:pPr marL="0" indent="0" eaLnBrk="1" hangingPunct="1">
              <a:buNone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6870700" cy="1368152"/>
          </a:xfrm>
        </p:spPr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sz="3200" b="1" dirty="0" smtClean="0"/>
              <a:t>Fachlehrpersonen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32856"/>
            <a:ext cx="7696200" cy="335354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Frau </a:t>
            </a:r>
            <a:r>
              <a:rPr lang="de-CH" dirty="0"/>
              <a:t>Elena Dalla Costa, </a:t>
            </a:r>
            <a:r>
              <a:rPr lang="de-CH" dirty="0" err="1"/>
              <a:t>DaZ</a:t>
            </a:r>
            <a:r>
              <a:rPr lang="de-CH" dirty="0"/>
              <a:t> 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Frau </a:t>
            </a:r>
            <a:r>
              <a:rPr lang="de-CH" dirty="0"/>
              <a:t>Kim Straub, IF, </a:t>
            </a:r>
            <a:r>
              <a:rPr lang="de-CH" dirty="0" err="1" smtClean="0"/>
              <a:t>DaZ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Herr Andreas Furrer, </a:t>
            </a:r>
            <a:r>
              <a:rPr lang="de-CH" dirty="0" err="1" smtClean="0"/>
              <a:t>DaZ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Frau Joelle Moser, Logopädie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56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36828" cy="936104"/>
          </a:xfrm>
        </p:spPr>
        <p:txBody>
          <a:bodyPr/>
          <a:lstStyle/>
          <a:p>
            <a:r>
              <a:rPr lang="de-CH" sz="3200" b="1" dirty="0" smtClean="0"/>
              <a:t>Weitere Personen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828800"/>
            <a:ext cx="6906344" cy="3657600"/>
          </a:xfrm>
        </p:spPr>
        <p:txBody>
          <a:bodyPr/>
          <a:lstStyle/>
          <a:p>
            <a:pPr eaLnBrk="1" hangingPunct="1"/>
            <a:r>
              <a:rPr lang="de-CH" dirty="0"/>
              <a:t>Laura </a:t>
            </a:r>
            <a:r>
              <a:rPr lang="de-CH" dirty="0" err="1"/>
              <a:t>Demori</a:t>
            </a:r>
            <a:r>
              <a:rPr lang="de-CH" dirty="0"/>
              <a:t>, Leitung Betreuung</a:t>
            </a:r>
          </a:p>
          <a:p>
            <a:pPr eaLnBrk="1" hangingPunct="1"/>
            <a:r>
              <a:rPr lang="de-CH" dirty="0" smtClean="0"/>
              <a:t>Halil </a:t>
            </a:r>
            <a:r>
              <a:rPr lang="de-CH" dirty="0" err="1" smtClean="0"/>
              <a:t>Gücük</a:t>
            </a:r>
            <a:r>
              <a:rPr lang="de-CH" dirty="0" smtClean="0"/>
              <a:t>, </a:t>
            </a:r>
            <a:r>
              <a:rPr lang="de-CH" dirty="0"/>
              <a:t>Schulsozialarbeit</a:t>
            </a:r>
          </a:p>
          <a:p>
            <a:pPr eaLnBrk="1" hangingPunct="1"/>
            <a:r>
              <a:rPr lang="de-CH" dirty="0" smtClean="0"/>
              <a:t>Emy Lalli, Aufsichtskommission</a:t>
            </a:r>
          </a:p>
          <a:p>
            <a:pPr eaLnBrk="1" hangingPunct="1"/>
            <a:r>
              <a:rPr lang="de-CH" dirty="0" smtClean="0"/>
              <a:t>Brigitte Walser, Polysport</a:t>
            </a:r>
          </a:p>
          <a:p>
            <a:pPr eaLnBrk="1" hangingPunct="1"/>
            <a:r>
              <a:rPr lang="de-CH" dirty="0"/>
              <a:t>Marion Arnold, Elternforum</a:t>
            </a:r>
          </a:p>
          <a:p>
            <a:pPr eaLnBrk="1" hangingPunct="1"/>
            <a:r>
              <a:rPr lang="de-CH" dirty="0" smtClean="0"/>
              <a:t>Ulla Kellenberger, SLS</a:t>
            </a:r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9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48679"/>
            <a:ext cx="6870700" cy="1368153"/>
          </a:xfrm>
        </p:spPr>
        <p:txBody>
          <a:bodyPr/>
          <a:lstStyle/>
          <a:p>
            <a:r>
              <a:rPr lang="de-CH" sz="3600" dirty="0" smtClean="0"/>
              <a:t>Elternforum </a:t>
            </a:r>
            <a:r>
              <a:rPr lang="de-CH" sz="3600" dirty="0" err="1" smtClean="0"/>
              <a:t>Chriesiweg</a:t>
            </a: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2000" dirty="0" smtClean="0"/>
              <a:t>Mehr </a:t>
            </a:r>
            <a:r>
              <a:rPr lang="de-CH" sz="2000" dirty="0"/>
              <a:t>lesen zur Elternmitwirkung:</a:t>
            </a:r>
            <a:br>
              <a:rPr lang="de-CH" sz="2000" dirty="0"/>
            </a:br>
            <a:r>
              <a:rPr lang="de-CH" sz="2000" dirty="0" smtClean="0"/>
              <a:t>www.stadt-zuerich.ch/schulen/de/chriesiweg/eltern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731" y="1916832"/>
            <a:ext cx="577883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152852" cy="864096"/>
          </a:xfrm>
        </p:spPr>
        <p:txBody>
          <a:bodyPr/>
          <a:lstStyle/>
          <a:p>
            <a:r>
              <a:rPr lang="de-CH" sz="3600" dirty="0" smtClean="0"/>
              <a:t>Nächste Daten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618" y="1844824"/>
            <a:ext cx="8208912" cy="3744416"/>
          </a:xfrm>
        </p:spPr>
        <p:txBody>
          <a:bodyPr/>
          <a:lstStyle/>
          <a:p>
            <a:pPr algn="ctr"/>
            <a:r>
              <a:rPr lang="de-CH" dirty="0" smtClean="0"/>
              <a:t>Elternvollversammlung</a:t>
            </a:r>
          </a:p>
          <a:p>
            <a:pPr algn="ctr"/>
            <a:r>
              <a:rPr lang="de-CH" dirty="0" smtClean="0"/>
              <a:t>Donnerstag, 26. September</a:t>
            </a:r>
          </a:p>
          <a:p>
            <a:pPr algn="ctr"/>
            <a:r>
              <a:rPr lang="de-CH" dirty="0" smtClean="0"/>
              <a:t>mit Einführung in den pädagogischen Schwerpunkt der Schule </a:t>
            </a:r>
            <a:r>
              <a:rPr lang="de-CH" dirty="0" err="1" smtClean="0"/>
              <a:t>Chriesiweg</a:t>
            </a:r>
            <a:r>
              <a:rPr lang="de-CH" dirty="0" smtClean="0"/>
              <a:t>:</a:t>
            </a:r>
          </a:p>
          <a:p>
            <a:pPr marL="0" indent="0" algn="ctr">
              <a:buNone/>
            </a:pPr>
            <a:r>
              <a:rPr lang="de-CH" dirty="0" smtClean="0"/>
              <a:t>«Wir </a:t>
            </a:r>
            <a:r>
              <a:rPr lang="de-CH" dirty="0" err="1" smtClean="0"/>
              <a:t>fexen</a:t>
            </a:r>
            <a:r>
              <a:rPr lang="de-CH" dirty="0" smtClean="0"/>
              <a:t>»</a:t>
            </a:r>
          </a:p>
          <a:p>
            <a:pPr marL="0" indent="0" algn="ctr">
              <a:buNone/>
            </a:pPr>
            <a:r>
              <a:rPr lang="de-CH" dirty="0" smtClean="0"/>
              <a:t>Förderung der exekutiven Funktionen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493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712968" cy="482453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CH" dirty="0" smtClean="0"/>
              <a:t>SLS Ulla Kellenberger</a:t>
            </a:r>
          </a:p>
          <a:p>
            <a:pPr marL="0" indent="0" algn="ctr" eaLnBrk="1" hangingPunct="1">
              <a:buNone/>
            </a:pPr>
            <a:endParaRPr lang="de-CH" dirty="0" smtClean="0"/>
          </a:p>
          <a:p>
            <a:pPr eaLnBrk="1" hangingPunct="1"/>
            <a:r>
              <a:rPr lang="de-CH" dirty="0" smtClean="0"/>
              <a:t>Unterstützung der Kinder, Eltern, Lehrpersonen und Schulleitungen in anspruchsvollen Situationen / Konflikten </a:t>
            </a:r>
          </a:p>
          <a:p>
            <a:pPr eaLnBrk="1" hangingPunct="1"/>
            <a:r>
              <a:rPr lang="de-CH" dirty="0" smtClean="0"/>
              <a:t>Schülergeschäfte </a:t>
            </a:r>
            <a:r>
              <a:rPr lang="de-CH" dirty="0"/>
              <a:t>wie Dispensationen, Rückstellungen, frühzeitige Einschulungen, Promotionen, Klassenüberspringen, Querversetzungen, T</a:t>
            </a:r>
            <a:r>
              <a:rPr lang="de-CH" dirty="0" smtClean="0"/>
              <a:t>ime-out-Lösungen</a:t>
            </a:r>
            <a:endParaRPr lang="de-CH" dirty="0"/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 smtClean="0"/>
          </a:p>
          <a:p>
            <a:pPr eaLnBrk="1" hangingPunct="1"/>
            <a:endParaRPr lang="de-C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7704856" cy="53282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dirty="0" smtClean="0"/>
              <a:t>Enge Zusammenarbeit mit </a:t>
            </a:r>
          </a:p>
          <a:p>
            <a:pPr eaLnBrk="1" hangingPunct="1"/>
            <a:r>
              <a:rPr lang="de-CH" dirty="0" smtClean="0"/>
              <a:t>Lehr- und Betreuungspersonen</a:t>
            </a:r>
          </a:p>
          <a:p>
            <a:pPr eaLnBrk="1" hangingPunct="1"/>
            <a:r>
              <a:rPr lang="de-CH" dirty="0" smtClean="0"/>
              <a:t>Schulsozialarbeit, Sozialzentrum, Schulärztlichem und Schulpsychologischem Dienst</a:t>
            </a:r>
          </a:p>
          <a:p>
            <a:pPr eaLnBrk="1" hangingPunct="1"/>
            <a:r>
              <a:rPr lang="de-CH" dirty="0"/>
              <a:t>Bindeglied zwischen Schule und Kreisschulpflege</a:t>
            </a:r>
          </a:p>
          <a:p>
            <a:pPr eaLnBrk="1" hangingPunct="1"/>
            <a:r>
              <a:rPr lang="de-CH" dirty="0" smtClean="0"/>
              <a:t>Dienstleisterin </a:t>
            </a:r>
            <a:r>
              <a:rPr lang="de-CH" dirty="0"/>
              <a:t>für alle an der Schule beteiligten Personen</a:t>
            </a:r>
          </a:p>
          <a:p>
            <a:pPr marL="0" indent="0" eaLnBrk="1" hangingPunct="1">
              <a:buNone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yons">
  <a:themeElements>
    <a:clrScheme name="K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K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487</Words>
  <Application>Microsoft Office PowerPoint</Application>
  <PresentationFormat>Bildschirmpräsentation (4:3)</PresentationFormat>
  <Paragraphs>115</Paragraphs>
  <Slides>24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Comic Sans MS</vt:lpstr>
      <vt:lpstr>Krayons</vt:lpstr>
      <vt:lpstr>Herzlich willkommen</vt:lpstr>
      <vt:lpstr>Schule Chriesiweg</vt:lpstr>
      <vt:lpstr>Es stellen sich vor: Kindergartenlehrpersonen</vt:lpstr>
      <vt:lpstr>      Fachlehrpersonen</vt:lpstr>
      <vt:lpstr>Weitere Personen</vt:lpstr>
      <vt:lpstr>Elternforum Chriesiweg Mehr lesen zur Elternmitwirkung: www.stadt-zuerich.ch/schulen/de/chriesiweg/eltern</vt:lpstr>
      <vt:lpstr>Nächste Daten</vt:lpstr>
      <vt:lpstr>PowerPoint-Präsentation</vt:lpstr>
      <vt:lpstr>PowerPoint-Präsentation</vt:lpstr>
      <vt:lpstr>Ihr Job:  Eltern sein</vt:lpstr>
      <vt:lpstr>Erziehen heisst: </vt:lpstr>
      <vt:lpstr>Ihre Rechte</vt:lpstr>
      <vt:lpstr>Ihre Pflichten</vt:lpstr>
      <vt:lpstr>Krankheit, Absenz</vt:lpstr>
      <vt:lpstr>Unser Job:  Unterrichten </vt:lpstr>
      <vt:lpstr>Lehrplan und Zeugnis  1-2 Zeugnisgespräche im Jahr   Beginn  im 2. Quartal      </vt:lpstr>
      <vt:lpstr>PowerPoint-Präsentation</vt:lpstr>
      <vt:lpstr>Gemeinsame Verantwortung </vt:lpstr>
      <vt:lpstr>Schulkultur:   zusammenleben- zusammen arbeiten     PFADE, Peermediation       Kooperatives Lernen Kinderpartizipation </vt:lpstr>
      <vt:lpstr>Integration:   Kinder werden durch verschiedene Förderlehrpersonen unterstützt.     </vt:lpstr>
      <vt:lpstr>Unterstützende Stellen</vt:lpstr>
      <vt:lpstr>Konflikte</vt:lpstr>
      <vt:lpstr>Schule Chriesiweg ein Ort der Begegnung </vt:lpstr>
      <vt:lpstr>Wir wünschen Ihnen weiterhin einen interessanten Abend.</vt:lpstr>
    </vt:vector>
  </TitlesOfParts>
  <Company>Stadt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Chriesiweg</dc:title>
  <dc:creator>ch6fla</dc:creator>
  <cp:lastModifiedBy>Meier Sylvia (KfK)</cp:lastModifiedBy>
  <cp:revision>266</cp:revision>
  <cp:lastPrinted>2019-08-26T13:34:03Z</cp:lastPrinted>
  <dcterms:created xsi:type="dcterms:W3CDTF">2009-09-08T11:48:56Z</dcterms:created>
  <dcterms:modified xsi:type="dcterms:W3CDTF">2019-08-26T14:52:16Z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514537311</vt:i4>
  </property>
  <property fmtid="{D5CDD505-2E9C-101B-9397-08002B2CF9AE}" pid="3" name="_NewReviewCycle">
    <vt:lpwstr/>
  </property>
  <property fmtid="{D5CDD505-2E9C-101B-9397-08002B2CF9AE}" pid="4" name="_EmailSubject">
    <vt:lpwstr>Homepage</vt:lpwstr>
  </property>
  <property fmtid="{D5CDD505-2E9C-101B-9397-08002B2CF9AE}" pid="5" name="_AuthorEmail">
    <vt:lpwstr>Sylvia.Meier@schulen.zuerich.ch</vt:lpwstr>
  </property>
  <property fmtid="{D5CDD505-2E9C-101B-9397-08002B2CF9AE}" pid="6" name="_AuthorEmailDisplayName">
    <vt:lpwstr>Meier Sylvia (KfK)</vt:lpwstr>
  </property>
  <property fmtid="{D5CDD505-2E9C-101B-9397-08002B2CF9AE}" pid="7" name="_PreviousAdHocReviewCycleID">
    <vt:i4>-1847856384</vt:i4>
  </property>
</Properties>
</file>