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410" r:id="rId5"/>
    <p:sldId id="724" r:id="rId6"/>
    <p:sldId id="304" r:id="rId7"/>
    <p:sldId id="725" r:id="rId8"/>
    <p:sldId id="438" r:id="rId9"/>
    <p:sldId id="984" r:id="rId10"/>
    <p:sldId id="714" r:id="rId11"/>
    <p:sldId id="708" r:id="rId12"/>
    <p:sldId id="732" r:id="rId13"/>
    <p:sldId id="513" r:id="rId14"/>
    <p:sldId id="712" r:id="rId15"/>
    <p:sldId id="711" r:id="rId16"/>
    <p:sldId id="491" r:id="rId17"/>
    <p:sldId id="494" r:id="rId18"/>
    <p:sldId id="495" r:id="rId19"/>
    <p:sldId id="723" r:id="rId20"/>
    <p:sldId id="498" r:id="rId21"/>
    <p:sldId id="499" r:id="rId22"/>
    <p:sldId id="496" r:id="rId23"/>
    <p:sldId id="726" r:id="rId24"/>
    <p:sldId id="439" r:id="rId25"/>
    <p:sldId id="709" r:id="rId26"/>
    <p:sldId id="482" r:id="rId27"/>
    <p:sldId id="441" r:id="rId28"/>
    <p:sldId id="719" r:id="rId29"/>
    <p:sldId id="715" r:id="rId30"/>
    <p:sldId id="718" r:id="rId31"/>
    <p:sldId id="716" r:id="rId32"/>
    <p:sldId id="727" r:id="rId33"/>
    <p:sldId id="720" r:id="rId34"/>
    <p:sldId id="728" r:id="rId35"/>
    <p:sldId id="731" r:id="rId36"/>
    <p:sldId id="508" r:id="rId37"/>
    <p:sldId id="503" r:id="rId38"/>
    <p:sldId id="509" r:id="rId39"/>
    <p:sldId id="504" r:id="rId40"/>
    <p:sldId id="512" r:id="rId41"/>
    <p:sldId id="980" r:id="rId42"/>
    <p:sldId id="735" r:id="rId43"/>
    <p:sldId id="443" r:id="rId44"/>
    <p:sldId id="416" r:id="rId45"/>
    <p:sldId id="722" r:id="rId46"/>
    <p:sldId id="983" r:id="rId47"/>
    <p:sldId id="730" r:id="rId48"/>
  </p:sldIdLst>
  <p:sldSz cx="12192000" cy="6858000"/>
  <p:notesSz cx="6888163" cy="10018713"/>
  <p:embeddedFontLst>
    <p:embeddedFont>
      <p:font typeface="Arial Black" panose="020B0A04020102020204" pitchFamily="34" charset="0"/>
      <p:bold r:id="rId5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44BBB3D-E6BF-42C1-B3AD-0106A052BD68}">
          <p14:sldIdLst>
            <p14:sldId id="410"/>
            <p14:sldId id="724"/>
            <p14:sldId id="304"/>
            <p14:sldId id="725"/>
            <p14:sldId id="438"/>
            <p14:sldId id="984"/>
            <p14:sldId id="714"/>
            <p14:sldId id="708"/>
            <p14:sldId id="732"/>
            <p14:sldId id="513"/>
            <p14:sldId id="712"/>
            <p14:sldId id="711"/>
            <p14:sldId id="491"/>
            <p14:sldId id="494"/>
            <p14:sldId id="495"/>
            <p14:sldId id="723"/>
            <p14:sldId id="498"/>
            <p14:sldId id="499"/>
            <p14:sldId id="496"/>
            <p14:sldId id="726"/>
            <p14:sldId id="439"/>
            <p14:sldId id="709"/>
            <p14:sldId id="482"/>
            <p14:sldId id="441"/>
            <p14:sldId id="719"/>
            <p14:sldId id="715"/>
            <p14:sldId id="718"/>
            <p14:sldId id="716"/>
            <p14:sldId id="727"/>
            <p14:sldId id="720"/>
            <p14:sldId id="728"/>
            <p14:sldId id="731"/>
            <p14:sldId id="508"/>
            <p14:sldId id="503"/>
            <p14:sldId id="509"/>
            <p14:sldId id="504"/>
            <p14:sldId id="512"/>
            <p14:sldId id="980"/>
            <p14:sldId id="735"/>
            <p14:sldId id="443"/>
            <p14:sldId id="416"/>
            <p14:sldId id="722"/>
            <p14:sldId id="983"/>
            <p14:sldId id="73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Zöpfel" initials="CZ" lastIdx="1" clrIdx="0">
    <p:extLst>
      <p:ext uri="{19B8F6BF-5375-455C-9EA6-DF929625EA0E}">
        <p15:presenceInfo xmlns:p15="http://schemas.microsoft.com/office/powerpoint/2012/main" userId="328cbfd8b83896c0" providerId="Windows Live"/>
      </p:ext>
    </p:extLst>
  </p:cmAuthor>
  <p:cmAuthor id="2" name="Regina Kesselring (ssdeke)" initials="ssdeke" lastIdx="3" clrIdx="1">
    <p:extLst>
      <p:ext uri="{19B8F6BF-5375-455C-9EA6-DF929625EA0E}">
        <p15:presenceInfo xmlns:p15="http://schemas.microsoft.com/office/powerpoint/2012/main" userId="Regina Kesselring (ssdeke)" providerId="None"/>
      </p:ext>
    </p:extLst>
  </p:cmAuthor>
  <p:cmAuthor id="3" name="Elvedi Corinne Manuela (SSD)" initials="bk5wt" lastIdx="12" clrIdx="2">
    <p:extLst>
      <p:ext uri="{19B8F6BF-5375-455C-9EA6-DF929625EA0E}">
        <p15:presenceInfo xmlns:p15="http://schemas.microsoft.com/office/powerpoint/2012/main" userId="Elvedi Corinne Manuela (SSD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AF2"/>
    <a:srgbClr val="E1E558"/>
    <a:srgbClr val="E0CDFF"/>
    <a:srgbClr val="FFFFFF"/>
    <a:srgbClr val="000000"/>
    <a:srgbClr val="17479E"/>
    <a:srgbClr val="63D5DB"/>
    <a:srgbClr val="056773"/>
    <a:srgbClr val="FF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A20E951-F767-40FB-8981-BDCADE0C3650}">
  <a:tblStyle styleId="{CA20E951-F767-40FB-8981-BDCADE0C3650}" styleName="Stadt Zuerich">
    <a:wholeTbl>
      <a:tcTxStyle>
        <a:fontRef idx="minor">
          <a:prstClr val="black"/>
        </a:fontRef>
        <a:srgbClr val="000000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rgbClr val="000000"/>
              </a:solidFill>
            </a:ln>
          </a:top>
          <a:bottom>
            <a:ln w="12700" cmpd="sng">
              <a:solidFill>
                <a:srgbClr val="000000"/>
              </a:solidFill>
            </a:ln>
          </a:bottom>
          <a:insideH>
            <a:ln w="12700" cmpd="sng">
              <a:solidFill>
                <a:srgbClr val="000000"/>
              </a:solidFill>
            </a:ln>
          </a:insideH>
          <a:insideV>
            <a:ln>
              <a:noFill/>
            </a:ln>
          </a:insideV>
        </a:tcBdr>
      </a:tcStyle>
    </a:wholeTbl>
    <a:lastCol>
      <a:tcTxStyle i="off">
        <a:fontRef idx="major"/>
        <a:srgbClr val="000000"/>
      </a:tcTxStyle>
      <a:tcStyle>
        <a:tcBdr/>
        <a:fill>
          <a:solidFill>
            <a:srgbClr val="FFFFFF"/>
          </a:solidFill>
        </a:fill>
      </a:tcStyle>
    </a:lastCol>
    <a:firstCol>
      <a:tcTxStyle i="off">
        <a:fontRef idx="major"/>
        <a:srgbClr val="000000"/>
      </a:tcTxStyle>
      <a:tcStyle>
        <a:tcBdr/>
        <a:fill>
          <a:solidFill>
            <a:srgbClr val="FFFFFF"/>
          </a:solidFill>
        </a:fill>
      </a:tcStyle>
    </a:firstCol>
    <a:lastRow>
      <a:tcTxStyle b="off">
        <a:fontRef idx="major"/>
        <a:srgbClr val="000000"/>
      </a:tcTxStyle>
      <a:tcStyle>
        <a:tcBdr/>
        <a:fill>
          <a:solidFill>
            <a:srgbClr val="FFFFFF"/>
          </a:solidFill>
        </a:fill>
      </a:tcStyle>
    </a:lastRow>
    <a:firstRow>
      <a:tcTxStyle b="off">
        <a:fontRef idx="major"/>
        <a:srgbClr val="000000"/>
      </a:tcTxStyle>
      <a:tcStyle>
        <a:tcBdr>
          <a:top>
            <a:ln w="25400" cmpd="sng">
              <a:solidFill>
                <a:srgbClr val="000000"/>
              </a:solidFill>
            </a:ln>
          </a:top>
        </a:tcBdr>
        <a:fill>
          <a:solidFill>
            <a:srgbClr val="FFFFFF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0" autoAdjust="0"/>
    <p:restoredTop sz="84173" autoAdjust="0"/>
  </p:normalViewPr>
  <p:slideViewPr>
    <p:cSldViewPr snapToGrid="0" showGuides="1">
      <p:cViewPr varScale="1">
        <p:scale>
          <a:sx n="59" d="100"/>
          <a:sy n="59" d="100"/>
        </p:scale>
        <p:origin x="1194" y="72"/>
      </p:cViewPr>
      <p:guideLst/>
    </p:cSldViewPr>
  </p:slideViewPr>
  <p:outlineViewPr>
    <p:cViewPr>
      <p:scale>
        <a:sx n="33" d="100"/>
        <a:sy n="33" d="100"/>
      </p:scale>
      <p:origin x="0" y="-117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2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12-19T14:26:52.891" idx="7">
    <p:pos x="5208" y="194"/>
    <p:text>Gibt es die 3 Nachmittag doch immer noch?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850ADE2-2D25-4546-9357-C66442ECF9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6D2E0D-C4F4-4897-BEA0-43F67FFC98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4DE00546-01E9-4264-A468-A63EC0C38614}" type="datetimeFigureOut">
              <a:rPr lang="de-CH" smtClean="0"/>
              <a:t>06.11.2024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CB4D89-48EA-40A6-BB3C-378D2296DC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8D647F-EEFD-49CF-B434-2F192EA711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626453BB-A049-4DCC-96C2-B7D606D486F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4340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6FD0949A-276E-4CD6-9AAE-384FEA29604E}" type="datetimeFigureOut">
              <a:rPr lang="de-CH" smtClean="0"/>
              <a:t>06.11.2024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5721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  <a:p>
            <a:r>
              <a:rPr lang="de-CH" dirty="0"/>
              <a:t>Wir freuen uns, dass Sie da sind, und wir freuen uns, mit Ihnen auf Fahrt zu gehen als Tagesschule.</a:t>
            </a:r>
          </a:p>
          <a:p>
            <a:endParaRPr lang="de-CH" dirty="0"/>
          </a:p>
          <a:p>
            <a:r>
              <a:rPr lang="de-CH" dirty="0"/>
              <a:t>Wir, das sind Kay Schmid als Schulleiter, José Soriano als Leiter Betreuung, und ich, Susanne Thommen, ebenfalls Schulleitung.</a:t>
            </a:r>
          </a:p>
          <a:p>
            <a:r>
              <a:rPr lang="de-CH" dirty="0"/>
              <a:t>Noch wichtiger als wir sind aber unsere Kolleginnen und Kollegen aus Unterricht und Betreuung, die in unserer TS-Steuergruppe mitwirken, und heute Abend ebenfalls hier sind.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720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3172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>
                <a:solidFill>
                  <a:srgbClr val="FF0000"/>
                </a:solidFill>
              </a:rPr>
              <a:t>Themen Planungssicherheit und konstante Gruppen!!</a:t>
            </a:r>
          </a:p>
          <a:p>
            <a:r>
              <a:rPr lang="de-CH" dirty="0"/>
              <a:t>Die Abmeldefrist ist der 2. Juli (Hintergrundinfo: gleiche Frist wie Änderung ungebundene Betreuung für neues Schuljahr)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55781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6241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064">
              <a:defRPr/>
            </a:pPr>
            <a:r>
              <a:rPr lang="de-CH" sz="1300"/>
              <a:t>Die Anzahl gebundene Mittage ist abhängig von der Klasse, in das Ihr Kind geht</a:t>
            </a:r>
          </a:p>
          <a:p>
            <a:endParaRPr lang="de-CH"/>
          </a:p>
          <a:p>
            <a:r>
              <a:rPr lang="de-CH"/>
              <a:t>Im 1. Kindergarten haben die Kinder keinen Nachmittagsunterricht und somit auch keinen</a:t>
            </a:r>
            <a:r>
              <a:rPr lang="de-CH" baseline="0"/>
              <a:t> gebundenen Mittag</a:t>
            </a:r>
            <a:r>
              <a:rPr lang="de-CH"/>
              <a:t>.</a:t>
            </a:r>
          </a:p>
          <a:p>
            <a:endParaRPr lang="de-CH" dirty="0"/>
          </a:p>
          <a:p>
            <a:r>
              <a:rPr lang="de-CH" dirty="0"/>
              <a:t>Blau eingefärbt sind die Zeiten, in denen die Kinder den Unterricht besuchen. Lindgrün sind die Zeiten, in denen die Kinder in den Betreuungseinrichtungen der Schule (im Hort) betreut werden können.</a:t>
            </a:r>
          </a:p>
          <a:p>
            <a:endParaRPr lang="de-CH"/>
          </a:p>
          <a:p>
            <a:r>
              <a:rPr lang="de-CH"/>
              <a:t>Es gibt die </a:t>
            </a:r>
          </a:p>
          <a:p>
            <a:r>
              <a:rPr lang="de-CH"/>
              <a:t>die Morgenbetreuung von 7 Uhr bis zum Unterrichtsbeginn,</a:t>
            </a:r>
          </a:p>
          <a:p>
            <a:r>
              <a:rPr lang="de-CH"/>
              <a:t>die Mittagsbetreuung von 12 – 14 Uhr </a:t>
            </a:r>
          </a:p>
          <a:p>
            <a:r>
              <a:rPr lang="de-CH"/>
              <a:t>und die Nachmittagsbetreuung von 14-18 Uhr. </a:t>
            </a:r>
          </a:p>
          <a:p>
            <a:endParaRPr lang="de-CH"/>
          </a:p>
          <a:p>
            <a:r>
              <a:rPr lang="de-CH"/>
              <a:t>Diese Betreuungsangebote sind "ungebunden". </a:t>
            </a:r>
          </a:p>
          <a:p>
            <a:r>
              <a:rPr lang="de-CH"/>
              <a:t>Das heisst, die</a:t>
            </a:r>
            <a:r>
              <a:rPr lang="de-CH" baseline="0"/>
              <a:t> Eltern und Erziehungsberechtigten</a:t>
            </a:r>
            <a:r>
              <a:rPr lang="de-CH"/>
              <a:t> können die Angebote während des Schuljahres kündigen oder umbuchen. </a:t>
            </a:r>
          </a:p>
          <a:p>
            <a:r>
              <a:rPr lang="de-CH"/>
              <a:t>Die Kosten für die ungebundenen Betreuungsangebote sind abhängig vom Einkommen der </a:t>
            </a:r>
            <a:r>
              <a:rPr lang="de-CH" baseline="0"/>
              <a:t>Eltern und Erziehungsberechtigten.</a:t>
            </a:r>
            <a:r>
              <a:rPr lang="de-CH"/>
              <a:t> 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 dirty="0"/>
          </a:p>
          <a:p>
            <a:r>
              <a:rPr lang="de-CH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17182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de-DE"/>
              <a:t>Im 2. Kindergarten haben die Kinder am Montag und am Freitag </a:t>
            </a:r>
            <a:r>
              <a:rPr lang="de-DE">
                <a:solidFill>
                  <a:srgbClr val="000000"/>
                </a:solidFill>
              </a:rPr>
              <a:t>Nachmittagsunterricht</a:t>
            </a:r>
            <a:r>
              <a:rPr lang="de-CH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de-CH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Sie bleiben also am Montag und am Freitag über Mittag in der Schule und essen dort.</a:t>
            </a:r>
          </a:p>
          <a:p>
            <a:pPr lvl="0">
              <a:defRPr/>
            </a:pPr>
            <a:endParaRPr lang="de-CH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de-CH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Wie bereist erwähnt nennt man diese Mittage gebundene Mittage.</a:t>
            </a:r>
          </a:p>
          <a:p>
            <a:pPr lvl="0">
              <a:defRPr/>
            </a:pPr>
            <a:r>
              <a:rPr lang="de-CH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Sie sind in der Folie mit einem hellblauen Kreis (O) markiert.</a:t>
            </a:r>
          </a:p>
          <a:p>
            <a:pPr lvl="0">
              <a:defRPr/>
            </a:pPr>
            <a:r>
              <a:rPr lang="de-CH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Die Mittagszeit dauert xx Minuten.</a:t>
            </a:r>
          </a:p>
          <a:p>
            <a:pPr lvl="0">
              <a:defRPr/>
            </a:pPr>
            <a:endParaRPr lang="de-DE">
              <a:solidFill>
                <a:srgbClr val="000000"/>
              </a:solidFill>
            </a:endParaRPr>
          </a:p>
          <a:p>
            <a:r>
              <a:rPr lang="de-DE"/>
              <a:t>Jeder gebundene Mittag kostet 6 Franken.</a:t>
            </a:r>
            <a:endParaRPr lang="de-CH"/>
          </a:p>
          <a:p>
            <a:r>
              <a:rPr lang="de-CH" b="1"/>
              <a:t> </a:t>
            </a:r>
            <a:endParaRPr lang="de-CH"/>
          </a:p>
          <a:p>
            <a:r>
              <a:rPr lang="de-CH"/>
              <a:t>Zusätzlich zu den zwei gebundenen Mittagen können auch ungebundene Betreuungsangebote gebucht</a:t>
            </a:r>
            <a:r>
              <a:rPr lang="de-CH" baseline="0"/>
              <a:t> werden</a:t>
            </a:r>
            <a:r>
              <a:rPr lang="de-CH"/>
              <a:t>.</a:t>
            </a:r>
          </a:p>
          <a:p>
            <a:r>
              <a:rPr lang="de-CH"/>
              <a:t> 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2079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Dieses Zeitprofil bleibt für alle Kinder in der Regel über die ganze Primarschulzeit gleich.</a:t>
            </a:r>
          </a:p>
          <a:p>
            <a:r>
              <a:rPr lang="de-CH" dirty="0"/>
              <a:t>Zusätzlich wird angestrebt, alle Kinder einer Familie in das </a:t>
            </a:r>
            <a:r>
              <a:rPr lang="de-CH" b="1" dirty="0"/>
              <a:t>gleiche Zeitprofil </a:t>
            </a:r>
            <a:r>
              <a:rPr lang="de-CH" dirty="0"/>
              <a:t>einzuteilen.</a:t>
            </a:r>
          </a:p>
          <a:p>
            <a:endParaRPr lang="de-CH" dirty="0"/>
          </a:p>
          <a:p>
            <a:r>
              <a:rPr lang="de-CH" dirty="0"/>
              <a:t>Der Unterricht dauert in der 1. und 2. Klasse bis 15.10 Uhr / in der 3. Klasse 1x bis 16.05 Uhr.</a:t>
            </a:r>
          </a:p>
          <a:p>
            <a:endParaRPr lang="de-CH" dirty="0"/>
          </a:p>
          <a:p>
            <a:r>
              <a:rPr lang="de-CH" dirty="0"/>
              <a:t>Bis 16.00 Uhr finden die freiwilligen Aufgabenstunden statt – bei uns ILZ Individuelle Lernzeit.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3223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>
                <a:solidFill>
                  <a:srgbClr val="FF0000"/>
                </a:solidFill>
              </a:rPr>
              <a:t>ACHTUNG: IN DER 4. KLASSE HABEN ALLE KINDER ENTWEDER AM DI ODER AM DO NACHMITTAG SCHULE (WEIL WENIGER HALBKLASSENUNTERRICHT) !</a:t>
            </a:r>
            <a:endParaRPr lang="de-CH" dirty="0"/>
          </a:p>
          <a:p>
            <a:endParaRPr lang="de-CH" dirty="0"/>
          </a:p>
          <a:p>
            <a:r>
              <a:rPr lang="de-CH" dirty="0"/>
              <a:t>Der Unterricht beginnt 1x um 7.30 Uhr (Schwimmen) oder dauert 1x bis 16.05 Uhr.</a:t>
            </a:r>
          </a:p>
          <a:p>
            <a:endParaRPr lang="de-CH" dirty="0"/>
          </a:p>
          <a:p>
            <a:r>
              <a:rPr lang="de-CH" dirty="0"/>
              <a:t>Bis 16.00 Uhr finden die freiwilligen Aufgabenstunden statt – bei uns ILZ Individuelle Lernzeit.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8427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So sieht das Profil A aus: Die Kinder haben am Montag-, Dienstag- und am Freitagnachmittag Unterricht. 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6550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Und hier das Profil B: Die Kinder haben am Montag-, Donnerstag- und am Freitagnachmittag Unterricht.</a:t>
            </a:r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3858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Der Unterricht kann 1x um 7.30 Uhr beginnen.</a:t>
            </a:r>
          </a:p>
          <a:p>
            <a:r>
              <a:rPr lang="de-CH" dirty="0"/>
              <a:t>Der Unterricht kann 1-2x bis 16.05 Uhr dauern (je nach dem, ob 1x Frühstunde stattfindet).</a:t>
            </a:r>
          </a:p>
          <a:p>
            <a:endParaRPr lang="de-CH" dirty="0"/>
          </a:p>
          <a:p>
            <a:r>
              <a:rPr lang="de-CH" dirty="0"/>
              <a:t>Bis 16.00 Uhr finden die freiwilligen Aufgabenstunden statt – bei uns ILZ Individuelle Lernzeit.</a:t>
            </a:r>
          </a:p>
          <a:p>
            <a:endParaRPr lang="de-CH" dirty="0"/>
          </a:p>
          <a:p>
            <a:pPr lvl="0"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9770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7756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0540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i="0" dirty="0">
                <a:solidFill>
                  <a:srgbClr val="737373"/>
                </a:solidFill>
                <a:effectLst/>
                <a:latin typeface="HelveticaNeueLTW01_55Roman"/>
              </a:rPr>
              <a:t>In ausgewiesenen Härtefällen können die Kosten erlassen werden. 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2815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aseline="0" dirty="0"/>
              <a:t>Die Tarife für die ungebundenen Betreuungsangebote an Tagesschulen sind die gleichen wie an den Regelschulen.  </a:t>
            </a:r>
          </a:p>
          <a:p>
            <a:r>
              <a:rPr lang="de-CH" baseline="0" dirty="0"/>
              <a:t>Es gibt den Einheitstarif von 3 Franken am Morgen. Die anderen Tarife berechnen sich aufgrund des Einkommens der Familien. </a:t>
            </a:r>
          </a:p>
          <a:p>
            <a:r>
              <a:rPr lang="de-CH" baseline="0" dirty="0"/>
              <a:t>Seit Schuljahr 2023/24 liegt der Maximaltarif für den ungebundenen Mittag bei 18 Fr. (vorher 33 Franken)</a:t>
            </a:r>
          </a:p>
          <a:p>
            <a:endParaRPr lang="de-CH" baseline="0" dirty="0"/>
          </a:p>
          <a:p>
            <a:r>
              <a:rPr lang="de-CH" baseline="0" dirty="0"/>
              <a:t>Buchen und abmelden der ungebundenen Betreuung ist jederzeit via "Mein Konto" der Stadt Zürich möglich. </a:t>
            </a:r>
          </a:p>
          <a:p>
            <a:r>
              <a:rPr lang="de-CH" baseline="0" dirty="0"/>
              <a:t>Die Kündigungsfristen sind in den "Allgemeinen Geschäftsbedingungen Schulische Betreuung" festgehalten.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9705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Was wir vorhaben, basiert auf den Wünschen unserer Schulkinder, auf den Ideen der Mitarbeitenden und auf den Möglichkeiten, die wir als Schule Hirslanden Primar haben.</a:t>
            </a:r>
          </a:p>
          <a:p>
            <a:endParaRPr lang="de-CH" dirty="0"/>
          </a:p>
          <a:p>
            <a:r>
              <a:rPr lang="de-CH" dirty="0"/>
              <a:t>Im Dezember 2022 haben wir Ihre Kinder befragt, was denn für sie wichtig wäre, wenn sie den ganzen Tag bei uns in und um die Schule wären.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4899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Wir haben ebenfalls angeschaut mit den Kindern, WIE wir denn gemeinsam unterwegs sein möchten, und haben daraus Leitsätze für die Kinder abgeleitet.</a:t>
            </a:r>
          </a:p>
          <a:p>
            <a:endParaRPr lang="de-CH" dirty="0"/>
          </a:p>
          <a:p>
            <a:r>
              <a:rPr lang="de-CH" dirty="0"/>
              <a:t>Diese haben wir mit den Kindergartenkindern besprochen, um zu schauen, ob ALLE sie verstehen können. Hier sind sie:</a:t>
            </a:r>
          </a:p>
        </p:txBody>
      </p:sp>
    </p:spTree>
    <p:extLst>
      <p:ext uri="{BB962C8B-B14F-4D97-AF65-F5344CB8AC3E}">
        <p14:creationId xmlns:p14="http://schemas.microsoft.com/office/powerpoint/2010/main" val="2639004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Unterschied zu den Kindern: Games/Konsolen/Handys</a:t>
            </a:r>
          </a:p>
          <a:p>
            <a:endParaRPr lang="de-CH" dirty="0"/>
          </a:p>
          <a:p>
            <a:r>
              <a:rPr lang="de-CH" dirty="0"/>
              <a:t>Wichtig für uns: möchten Kindern Raum und Zeit für LIVE-Begegnungen und Spiele bieten.</a:t>
            </a:r>
          </a:p>
        </p:txBody>
      </p:sp>
    </p:spTree>
    <p:extLst>
      <p:ext uri="{BB962C8B-B14F-4D97-AF65-F5344CB8AC3E}">
        <p14:creationId xmlns:p14="http://schemas.microsoft.com/office/powerpoint/2010/main" val="276034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90211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33450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Die Kinder schätzen es, über Mittag Zeit mit ihren</a:t>
            </a:r>
            <a:r>
              <a:rPr lang="de-CH" baseline="0" dirty="0"/>
              <a:t> Freundinnen und Freunden verbringen zu können.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84829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Die</a:t>
            </a:r>
            <a:r>
              <a:rPr lang="de-CH" baseline="0" dirty="0"/>
              <a:t> befragten Schülerinnen und Schüler geniessen</a:t>
            </a:r>
            <a:r>
              <a:rPr lang="de-CH" dirty="0"/>
              <a:t> es</a:t>
            </a:r>
            <a:r>
              <a:rPr lang="de-CH" baseline="0" dirty="0"/>
              <a:t>, dass sie über Mittag wählen können, wie sie ihre Zeit verbringen wollen.</a:t>
            </a:r>
          </a:p>
          <a:p>
            <a:r>
              <a:rPr lang="de-CH" dirty="0"/>
              <a:t>Es braucht verschiedene altersgerechte Spielmaterialien</a:t>
            </a:r>
            <a:r>
              <a:rPr lang="de-CH" baseline="0" dirty="0"/>
              <a:t>. Für draussen…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216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Zum ersten Punkt übergebe ich das Wort gerne Kay Schmid.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247921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…und für drinnen.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17489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Für Bewegungsfans 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9104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064">
              <a:defRPr/>
            </a:pPr>
            <a:r>
              <a:rPr lang="de-CH" dirty="0"/>
              <a:t>… und für Kinder, die Ruhe suchen.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11307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Die Kinder werden in die Gestaltung unserer TS einbezogen, </a:t>
            </a:r>
            <a:r>
              <a:rPr lang="de-CH" dirty="0" err="1"/>
              <a:t>zB</a:t>
            </a:r>
            <a:r>
              <a:rPr lang="de-CH" dirty="0"/>
              <a:t> über den Klassenrat und die </a:t>
            </a:r>
            <a:r>
              <a:rPr lang="de-CH" dirty="0" err="1"/>
              <a:t>KiKos</a:t>
            </a:r>
            <a:r>
              <a:rPr lang="de-CH" dirty="0"/>
              <a:t> (Stufen-</a:t>
            </a:r>
            <a:r>
              <a:rPr lang="de-CH" dirty="0" err="1"/>
              <a:t>KinderKonvente</a:t>
            </a:r>
            <a:r>
              <a:rPr lang="de-CH" dirty="0"/>
              <a:t>).</a:t>
            </a:r>
          </a:p>
          <a:p>
            <a:endParaRPr lang="de-CH" dirty="0"/>
          </a:p>
          <a:p>
            <a:r>
              <a:rPr lang="de-CH" dirty="0"/>
              <a:t>Wie bereits gesagt: wir sind seit 1 ½ Jahren unterwegs, und unsere Reise geht weiter.</a:t>
            </a:r>
          </a:p>
          <a:p>
            <a:r>
              <a:rPr lang="de-CH" dirty="0"/>
              <a:t>Gestern, als Ihre Kinder frei hatten, waren alle unsere Mitarbeitenden am konkretisieren unserer Zusammenarbeit von Unterricht und Betreuung, und nun geht es weiter mit dem Festlegen und Vorbereiten unserer Angebote.</a:t>
            </a:r>
          </a:p>
          <a:p>
            <a:r>
              <a:rPr lang="de-CH" dirty="0"/>
              <a:t>Denn:</a:t>
            </a:r>
          </a:p>
        </p:txBody>
      </p:sp>
    </p:spTree>
    <p:extLst>
      <p:ext uri="{BB962C8B-B14F-4D97-AF65-F5344CB8AC3E}">
        <p14:creationId xmlns:p14="http://schemas.microsoft.com/office/powerpoint/2010/main" val="9202440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33862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Die besten Informationen bekommt man sicher auch von Menschen, die bereits Erfahrungen gesammelt haben mit dem Thema TS.</a:t>
            </a:r>
          </a:p>
          <a:p>
            <a:endParaRPr lang="de-CH" dirty="0"/>
          </a:p>
          <a:p>
            <a:r>
              <a:rPr lang="de-CH" dirty="0"/>
              <a:t>Darum freuen wir uns sehr, dass mit Sybille Zweifel eine Schulleiterin bei uns ist, die auf den Prozess ihrer Schule hin zur TS und den Start zurückschauen kann.</a:t>
            </a:r>
          </a:p>
          <a:p>
            <a:endParaRPr lang="de-CH" dirty="0"/>
          </a:p>
          <a:p>
            <a:r>
              <a:rPr lang="de-CH" dirty="0"/>
              <a:t>Herzlich willkommen, ich übergebe gerne das Wort: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41883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36046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051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In der Stadt Zürich werden 34 Schulen als Tagesschulen geführt, </a:t>
            </a:r>
          </a:p>
          <a:p>
            <a:r>
              <a:rPr lang="de-CH" dirty="0"/>
              <a:t>auf Schuljahr 2024/25 steigen weitere 13 Schulen auf Tagesschulen um </a:t>
            </a:r>
          </a:p>
          <a:p>
            <a:r>
              <a:rPr lang="de-CH" dirty="0"/>
              <a:t>und bis 2030/31 sollen alle Schulen in Tagesschulen überführt werden. </a:t>
            </a:r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643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3543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Unser Ziel ist es, dass die Tagesschule Hirslanden Primar für Ihr Kind ein Ort ist, an dem es Unterricht und Betreuung als ein Ganzes erlebt,</a:t>
            </a:r>
          </a:p>
          <a:p>
            <a:r>
              <a:rPr lang="de-CH" dirty="0"/>
              <a:t>Mit Orten und Personen, die ihm Freude und Sicherheit bieten beim Gestalten seiner Schul-Tage.</a:t>
            </a:r>
          </a:p>
          <a:p>
            <a:endParaRPr lang="de-CH" dirty="0"/>
          </a:p>
          <a:p>
            <a:r>
              <a:rPr lang="de-CH" dirty="0"/>
              <a:t>Seit 1 ½ Jahren bereits erarbeiten wir mit allen Mitarbeitenden, aber auch mit Ihren Kindern und dank der Umfrage bei Ihnen, liebe Eltern, unsere Tagesschul-Ideen, hin zum neuen Setting ab diesem Sommer:</a:t>
            </a:r>
          </a:p>
        </p:txBody>
      </p:sp>
    </p:spTree>
    <p:extLst>
      <p:ext uri="{BB962C8B-B14F-4D97-AF65-F5344CB8AC3E}">
        <p14:creationId xmlns:p14="http://schemas.microsoft.com/office/powerpoint/2010/main" val="845914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064">
              <a:defRPr/>
            </a:pPr>
            <a:endParaRPr lang="de-CH" baseline="0" dirty="0"/>
          </a:p>
          <a:p>
            <a:pPr defTabSz="966064">
              <a:defRPr/>
            </a:pPr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9792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064"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6912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064"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lIns="96606" tIns="48303" rIns="96606" bIns="48303"/>
          <a:lstStyle/>
          <a:p>
            <a:fld id="{A81B3A51-452A-4DAE-B03F-D06DF21F84B2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0465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7D281C46-598B-4674-85E6-3387713ACE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836614"/>
            <a:ext cx="12192000" cy="6021386"/>
          </a:xfrm>
          <a:solidFill>
            <a:srgbClr val="0F05A0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CH" dirty="0"/>
              <a:t>Farbfläche oder Bild</a:t>
            </a:r>
          </a:p>
        </p:txBody>
      </p:sp>
      <p:sp>
        <p:nvSpPr>
          <p:cNvPr id="7" name="Bildplatzhalter 5">
            <a:extLst>
              <a:ext uri="{FF2B5EF4-FFF2-40B4-BE49-F238E27FC236}">
                <a16:creationId xmlns:a16="http://schemas.microsoft.com/office/drawing/2014/main" id="{A315E9DD-29D8-44C5-8481-259987F7334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3786293" y="0"/>
            <a:ext cx="8405706" cy="836614"/>
          </a:xfrm>
          <a:solidFill>
            <a:schemeClr val="accent3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CH" dirty="0"/>
              <a:t>Farbfläche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0B76195-456B-45EF-B55A-A417C882FD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910799" y="1484314"/>
            <a:ext cx="10369975" cy="2903202"/>
          </a:xfrm>
        </p:spPr>
        <p:txBody>
          <a:bodyPr anchor="t" anchorCtr="0"/>
          <a:lstStyle>
            <a:lvl1pPr algn="l" defTabSz="1332000">
              <a:lnSpc>
                <a:spcPct val="85000"/>
              </a:lnSpc>
              <a:tabLst>
                <a:tab pos="1332000" algn="l"/>
              </a:tabLst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Tagesschule 2025</a:t>
            </a:r>
            <a:br>
              <a:rPr lang="de-DE" dirty="0"/>
            </a:br>
            <a:r>
              <a:rPr lang="de-DE" dirty="0"/>
              <a:t>Informationen zum Konzept und Stand der Umsetzung</a:t>
            </a:r>
            <a:endParaRPr lang="de-CH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4F8D7963-D5AF-43B6-974A-E1DA8608FC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947737" y="4648200"/>
            <a:ext cx="10333037" cy="1481138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Stand Januar 2021</a:t>
            </a:r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380" y="166228"/>
            <a:ext cx="1929491" cy="50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49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89" userDrawn="1">
          <p15:clr>
            <a:srgbClr val="5ACBF0"/>
          </p15:clr>
        </p15:guide>
        <p15:guide id="3" orient="horz" pos="119" userDrawn="1">
          <p15:clr>
            <a:srgbClr val="5ACBF0"/>
          </p15:clr>
        </p15:guide>
        <p15:guide id="5" pos="2389">
          <p15:clr>
            <a:srgbClr val="9FCC3B"/>
          </p15:clr>
        </p15:guide>
        <p15:guide id="6" orient="horz" pos="935">
          <p15:clr>
            <a:srgbClr val="9FCC3B"/>
          </p15:clr>
        </p15:guide>
        <p15:guide id="7" pos="2275" userDrawn="1">
          <p15:clr>
            <a:srgbClr val="5ACBF0"/>
          </p15:clr>
        </p15:guide>
        <p15:guide id="8" orient="horz" pos="482" userDrawn="1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51DC2-3B08-4DD9-BFB5-6760B78B8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728663"/>
            <a:ext cx="10333037" cy="432000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DDCBD7B-7ED5-4065-A2E1-F19973BD3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7738" y="1592263"/>
            <a:ext cx="6769100" cy="4537075"/>
          </a:xfrm>
        </p:spPr>
        <p:txBody>
          <a:bodyPr tIns="1080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BDDAC130-B6AD-4A62-99FE-9EE8341CA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0688" y="1700212"/>
            <a:ext cx="3240087" cy="4429125"/>
          </a:xfrm>
          <a:solidFill>
            <a:srgbClr val="BEBEBE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36917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9FCC3B"/>
          </p15:clr>
        </p15:guide>
        <p15:guide id="2" orient="horz" pos="459">
          <p15:clr>
            <a:srgbClr val="9FCC3B"/>
          </p15:clr>
        </p15:guide>
        <p15:guide id="3" orient="horz" pos="187">
          <p15:clr>
            <a:srgbClr val="9FCC3B"/>
          </p15:clr>
        </p15:guide>
        <p15:guide id="8" pos="3749" userDrawn="1">
          <p15:clr>
            <a:srgbClr val="FBAE40"/>
          </p15:clr>
        </p15:guide>
        <p15:guide id="9" pos="3953" userDrawn="1">
          <p15:clr>
            <a:srgbClr val="FBAE40"/>
          </p15:clr>
        </p15:guide>
        <p15:guide id="10" pos="2842" userDrawn="1">
          <p15:clr>
            <a:srgbClr val="FBAE40"/>
          </p15:clr>
        </p15:guide>
        <p15:guide id="11" pos="2638" userDrawn="1">
          <p15:clr>
            <a:srgbClr val="FBAE40"/>
          </p15:clr>
        </p15:guide>
        <p15:guide id="12" pos="1731" userDrawn="1">
          <p15:clr>
            <a:srgbClr val="FBAE40"/>
          </p15:clr>
        </p15:guide>
        <p15:guide id="13" pos="1527" userDrawn="1">
          <p15:clr>
            <a:srgbClr val="FBAE40"/>
          </p15:clr>
        </p15:guide>
        <p15:guide id="14" pos="4861" userDrawn="1">
          <p15:clr>
            <a:srgbClr val="FBAE40"/>
          </p15:clr>
        </p15:guide>
        <p15:guide id="15" pos="5065" userDrawn="1">
          <p15:clr>
            <a:srgbClr val="FBAE40"/>
          </p15:clr>
        </p15:guide>
        <p15:guide id="16" pos="5972" userDrawn="1">
          <p15:clr>
            <a:srgbClr val="FBAE40"/>
          </p15:clr>
        </p15:guide>
        <p15:guide id="17" pos="617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51DC2-3B08-4DD9-BFB5-6760B78B8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728663"/>
            <a:ext cx="10333037" cy="432000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DDCBD7B-7ED5-4065-A2E1-F19973BD3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7738" y="1592263"/>
            <a:ext cx="5003800" cy="4537075"/>
          </a:xfrm>
        </p:spPr>
        <p:txBody>
          <a:bodyPr tIns="1080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BDDAC130-B6AD-4A62-99FE-9EE8341CA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6976" y="1700212"/>
            <a:ext cx="5003800" cy="4429125"/>
          </a:xfrm>
          <a:solidFill>
            <a:srgbClr val="BEBEBE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15755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9FCC3B"/>
          </p15:clr>
        </p15:guide>
        <p15:guide id="2" orient="horz" pos="459">
          <p15:clr>
            <a:srgbClr val="9FCC3B"/>
          </p15:clr>
        </p15:guide>
        <p15:guide id="3" orient="horz" pos="187">
          <p15:clr>
            <a:srgbClr val="9FCC3B"/>
          </p15:clr>
        </p15:guide>
        <p15:guide id="8" pos="3749" userDrawn="1">
          <p15:clr>
            <a:srgbClr val="FBAE40"/>
          </p15:clr>
        </p15:guide>
        <p15:guide id="9" pos="3953" userDrawn="1">
          <p15:clr>
            <a:srgbClr val="FBAE40"/>
          </p15:clr>
        </p15:guide>
        <p15:guide id="10" pos="2842" userDrawn="1">
          <p15:clr>
            <a:srgbClr val="FBAE40"/>
          </p15:clr>
        </p15:guide>
        <p15:guide id="11" pos="2638" userDrawn="1">
          <p15:clr>
            <a:srgbClr val="FBAE40"/>
          </p15:clr>
        </p15:guide>
        <p15:guide id="12" pos="1731" userDrawn="1">
          <p15:clr>
            <a:srgbClr val="FBAE40"/>
          </p15:clr>
        </p15:guide>
        <p15:guide id="13" pos="1527" userDrawn="1">
          <p15:clr>
            <a:srgbClr val="FBAE40"/>
          </p15:clr>
        </p15:guide>
        <p15:guide id="14" pos="4861" userDrawn="1">
          <p15:clr>
            <a:srgbClr val="FBAE40"/>
          </p15:clr>
        </p15:guide>
        <p15:guide id="15" pos="5065" userDrawn="1">
          <p15:clr>
            <a:srgbClr val="FBAE40"/>
          </p15:clr>
        </p15:guide>
        <p15:guide id="16" pos="5972" userDrawn="1">
          <p15:clr>
            <a:srgbClr val="FBAE40"/>
          </p15:clr>
        </p15:guide>
        <p15:guide id="17" pos="617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7" y="306000"/>
            <a:ext cx="5003801" cy="432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51DC2-3B08-4DD9-BFB5-6760B78B8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9" y="728663"/>
            <a:ext cx="5003800" cy="432000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DDCBD7B-7ED5-4065-A2E1-F19973BD3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7738" y="1592263"/>
            <a:ext cx="5003800" cy="4537075"/>
          </a:xfrm>
        </p:spPr>
        <p:txBody>
          <a:bodyPr tIns="1080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BDDAC130-B6AD-4A62-99FE-9EE8341CA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6976" y="0"/>
            <a:ext cx="5915024" cy="6416675"/>
          </a:xfrm>
          <a:solidFill>
            <a:srgbClr val="BEBEBE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85669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9FCC3B"/>
          </p15:clr>
        </p15:guide>
        <p15:guide id="2" orient="horz" pos="459">
          <p15:clr>
            <a:srgbClr val="9FCC3B"/>
          </p15:clr>
        </p15:guide>
        <p15:guide id="3" orient="horz" pos="187">
          <p15:clr>
            <a:srgbClr val="9FCC3B"/>
          </p15:clr>
        </p15:guide>
        <p15:guide id="8" pos="3749">
          <p15:clr>
            <a:srgbClr val="FBAE40"/>
          </p15:clr>
        </p15:guide>
        <p15:guide id="9" pos="3953">
          <p15:clr>
            <a:srgbClr val="FBAE40"/>
          </p15:clr>
        </p15:guide>
        <p15:guide id="10" pos="2842">
          <p15:clr>
            <a:srgbClr val="FBAE40"/>
          </p15:clr>
        </p15:guide>
        <p15:guide id="11" pos="2638">
          <p15:clr>
            <a:srgbClr val="FBAE40"/>
          </p15:clr>
        </p15:guide>
        <p15:guide id="12" pos="1731">
          <p15:clr>
            <a:srgbClr val="FBAE40"/>
          </p15:clr>
        </p15:guide>
        <p15:guide id="13" pos="1527">
          <p15:clr>
            <a:srgbClr val="FBAE40"/>
          </p15:clr>
        </p15:guide>
        <p15:guide id="14" pos="4861">
          <p15:clr>
            <a:srgbClr val="FBAE40"/>
          </p15:clr>
        </p15:guide>
        <p15:guide id="15" pos="5065">
          <p15:clr>
            <a:srgbClr val="FBAE40"/>
          </p15:clr>
        </p15:guide>
        <p15:guide id="16" pos="5972">
          <p15:clr>
            <a:srgbClr val="FBAE40"/>
          </p15:clr>
        </p15:guide>
        <p15:guide id="17" pos="61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51DC2-3B08-4DD9-BFB5-6760B78B8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728663"/>
            <a:ext cx="10333037" cy="432000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BDDAC130-B6AD-4A62-99FE-9EE8341CA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6976" y="1700212"/>
            <a:ext cx="5003800" cy="4429125"/>
          </a:xfrm>
          <a:solidFill>
            <a:srgbClr val="BEBEBE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9" name="Bildplatzhalter 5">
            <a:extLst>
              <a:ext uri="{FF2B5EF4-FFF2-40B4-BE49-F238E27FC236}">
                <a16:creationId xmlns:a16="http://schemas.microsoft.com/office/drawing/2014/main" id="{51A84F9D-26FA-4734-B9E4-2425282BDE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7738" y="1700212"/>
            <a:ext cx="5003800" cy="4429125"/>
          </a:xfrm>
          <a:solidFill>
            <a:srgbClr val="BEBEBE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29285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59">
          <p15:clr>
            <a:srgbClr val="9FCC3B"/>
          </p15:clr>
        </p15:guide>
        <p15:guide id="3" orient="horz" pos="187">
          <p15:clr>
            <a:srgbClr val="9FCC3B"/>
          </p15:clr>
        </p15:guide>
        <p15:guide id="8" pos="3749">
          <p15:clr>
            <a:srgbClr val="FBAE40"/>
          </p15:clr>
        </p15:guide>
        <p15:guide id="9" pos="3953">
          <p15:clr>
            <a:srgbClr val="FBAE40"/>
          </p15:clr>
        </p15:guide>
        <p15:guide id="10" pos="2842">
          <p15:clr>
            <a:srgbClr val="FBAE40"/>
          </p15:clr>
        </p15:guide>
        <p15:guide id="11" pos="2638">
          <p15:clr>
            <a:srgbClr val="FBAE40"/>
          </p15:clr>
        </p15:guide>
        <p15:guide id="12" pos="1731">
          <p15:clr>
            <a:srgbClr val="FBAE40"/>
          </p15:clr>
        </p15:guide>
        <p15:guide id="13" pos="1527">
          <p15:clr>
            <a:srgbClr val="FBAE40"/>
          </p15:clr>
        </p15:guide>
        <p15:guide id="14" pos="4861">
          <p15:clr>
            <a:srgbClr val="FBAE40"/>
          </p15:clr>
        </p15:guide>
        <p15:guide id="15" pos="5065">
          <p15:clr>
            <a:srgbClr val="FBAE40"/>
          </p15:clr>
        </p15:guide>
        <p15:guide id="16" pos="5972">
          <p15:clr>
            <a:srgbClr val="FBAE40"/>
          </p15:clr>
        </p15:guide>
        <p15:guide id="17" pos="617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51DC2-3B08-4DD9-BFB5-6760B78B8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728663"/>
            <a:ext cx="10333037" cy="432000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BDDAC130-B6AD-4A62-99FE-9EE8341CA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7738" y="1700212"/>
            <a:ext cx="10333038" cy="4429125"/>
          </a:xfrm>
          <a:solidFill>
            <a:srgbClr val="BEBEBE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14847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59">
          <p15:clr>
            <a:srgbClr val="9FCC3B"/>
          </p15:clr>
        </p15:guide>
        <p15:guide id="3" orient="horz" pos="187">
          <p15:clr>
            <a:srgbClr val="9FCC3B"/>
          </p15:clr>
        </p15:guide>
        <p15:guide id="8" pos="3749">
          <p15:clr>
            <a:srgbClr val="FBAE40"/>
          </p15:clr>
        </p15:guide>
        <p15:guide id="9" pos="3953">
          <p15:clr>
            <a:srgbClr val="FBAE40"/>
          </p15:clr>
        </p15:guide>
        <p15:guide id="10" pos="2842">
          <p15:clr>
            <a:srgbClr val="FBAE40"/>
          </p15:clr>
        </p15:guide>
        <p15:guide id="11" pos="2638">
          <p15:clr>
            <a:srgbClr val="FBAE40"/>
          </p15:clr>
        </p15:guide>
        <p15:guide id="12" pos="1731">
          <p15:clr>
            <a:srgbClr val="FBAE40"/>
          </p15:clr>
        </p15:guide>
        <p15:guide id="13" pos="1527">
          <p15:clr>
            <a:srgbClr val="FBAE40"/>
          </p15:clr>
        </p15:guide>
        <p15:guide id="14" pos="4861">
          <p15:clr>
            <a:srgbClr val="FBAE40"/>
          </p15:clr>
        </p15:guide>
        <p15:guide id="15" pos="5065">
          <p15:clr>
            <a:srgbClr val="FBAE40"/>
          </p15:clr>
        </p15:guide>
        <p15:guide id="16" pos="5972">
          <p15:clr>
            <a:srgbClr val="FBAE40"/>
          </p15:clr>
        </p15:guide>
        <p15:guide id="17" pos="61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51DC2-3B08-4DD9-BFB5-6760B78B8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728663"/>
            <a:ext cx="10333037" cy="432000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BDDAC130-B6AD-4A62-99FE-9EE8341CA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2"/>
            <a:ext cx="12192000" cy="4716463"/>
          </a:xfrm>
          <a:solidFill>
            <a:srgbClr val="BEBEBE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8670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59">
          <p15:clr>
            <a:srgbClr val="9FCC3B"/>
          </p15:clr>
        </p15:guide>
        <p15:guide id="3" orient="horz" pos="187">
          <p15:clr>
            <a:srgbClr val="9FCC3B"/>
          </p15:clr>
        </p15:guide>
        <p15:guide id="4" pos="778">
          <p15:clr>
            <a:srgbClr val="9FCC3B"/>
          </p15:clr>
        </p15:guide>
        <p15:guide id="5" pos="869">
          <p15:clr>
            <a:srgbClr val="9FCC3B"/>
          </p15:clr>
        </p15:guide>
        <p15:guide id="6" pos="1050">
          <p15:clr>
            <a:srgbClr val="9FCC3B"/>
          </p15:clr>
        </p15:guide>
        <p15:guide id="7" pos="1141">
          <p15:clr>
            <a:srgbClr val="9FCC3B"/>
          </p15:clr>
        </p15:guide>
        <p15:guide id="8" pos="3749">
          <p15:clr>
            <a:srgbClr val="FBAE40"/>
          </p15:clr>
        </p15:guide>
        <p15:guide id="9" pos="3953">
          <p15:clr>
            <a:srgbClr val="FBAE40"/>
          </p15:clr>
        </p15:guide>
        <p15:guide id="10" pos="2842">
          <p15:clr>
            <a:srgbClr val="FBAE40"/>
          </p15:clr>
        </p15:guide>
        <p15:guide id="11" pos="2638">
          <p15:clr>
            <a:srgbClr val="FBAE40"/>
          </p15:clr>
        </p15:guide>
        <p15:guide id="12" pos="1731">
          <p15:clr>
            <a:srgbClr val="FBAE40"/>
          </p15:clr>
        </p15:guide>
        <p15:guide id="13" pos="1527">
          <p15:clr>
            <a:srgbClr val="FBAE40"/>
          </p15:clr>
        </p15:guide>
        <p15:guide id="14" pos="4861">
          <p15:clr>
            <a:srgbClr val="FBAE40"/>
          </p15:clr>
        </p15:guide>
        <p15:guide id="15" pos="5065">
          <p15:clr>
            <a:srgbClr val="FBAE40"/>
          </p15:clr>
        </p15:guide>
        <p15:guide id="16" pos="5972">
          <p15:clr>
            <a:srgbClr val="FBAE40"/>
          </p15:clr>
        </p15:guide>
        <p15:guide id="17" pos="617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5">
            <a:extLst>
              <a:ext uri="{FF2B5EF4-FFF2-40B4-BE49-F238E27FC236}">
                <a16:creationId xmlns:a16="http://schemas.microsoft.com/office/drawing/2014/main" id="{1CE32EB3-BB4F-4253-8B37-E5C687C818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416675"/>
          </a:xfrm>
          <a:solidFill>
            <a:srgbClr val="BEBEBE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02845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51DC2-3B08-4DD9-BFB5-6760B78B8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728663"/>
            <a:ext cx="10333037" cy="432000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6" name="Medienplatzhalter 3">
            <a:extLst>
              <a:ext uri="{FF2B5EF4-FFF2-40B4-BE49-F238E27FC236}">
                <a16:creationId xmlns:a16="http://schemas.microsoft.com/office/drawing/2014/main" id="{57DEFB8E-07BA-4EF8-82BC-173AA10FAEBF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947738" y="1700213"/>
            <a:ext cx="7869600" cy="4429125"/>
          </a:xfrm>
          <a:solidFill>
            <a:srgbClr val="BEBEBE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Mediaclip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4795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59">
          <p15:clr>
            <a:srgbClr val="9FCC3B"/>
          </p15:clr>
        </p15:guide>
        <p15:guide id="3" orient="horz" pos="187">
          <p15:clr>
            <a:srgbClr val="9FCC3B"/>
          </p15:clr>
        </p15:guide>
        <p15:guide id="8" pos="3749">
          <p15:clr>
            <a:srgbClr val="FBAE40"/>
          </p15:clr>
        </p15:guide>
        <p15:guide id="9" pos="3953">
          <p15:clr>
            <a:srgbClr val="FBAE40"/>
          </p15:clr>
        </p15:guide>
        <p15:guide id="10" pos="2842">
          <p15:clr>
            <a:srgbClr val="FBAE40"/>
          </p15:clr>
        </p15:guide>
        <p15:guide id="11" pos="2638">
          <p15:clr>
            <a:srgbClr val="FBAE40"/>
          </p15:clr>
        </p15:guide>
        <p15:guide id="12" pos="1731">
          <p15:clr>
            <a:srgbClr val="FBAE40"/>
          </p15:clr>
        </p15:guide>
        <p15:guide id="13" pos="1527">
          <p15:clr>
            <a:srgbClr val="FBAE40"/>
          </p15:clr>
        </p15:guide>
        <p15:guide id="14" pos="4861">
          <p15:clr>
            <a:srgbClr val="FBAE40"/>
          </p15:clr>
        </p15:guide>
        <p15:guide id="15" pos="5065">
          <p15:clr>
            <a:srgbClr val="FBAE40"/>
          </p15:clr>
        </p15:guide>
        <p15:guide id="16" pos="5972">
          <p15:clr>
            <a:srgbClr val="FBAE40"/>
          </p15:clr>
        </p15:guide>
        <p15:guide id="17" pos="617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enplatzhalter 2">
            <a:extLst>
              <a:ext uri="{FF2B5EF4-FFF2-40B4-BE49-F238E27FC236}">
                <a16:creationId xmlns:a16="http://schemas.microsoft.com/office/drawing/2014/main" id="{0A6C1E43-01EB-449D-B1E0-447A8B62E34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rgbClr val="BEBEBE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Mediaclip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57066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>
            <a:extLst>
              <a:ext uri="{FF2B5EF4-FFF2-40B4-BE49-F238E27FC236}">
                <a16:creationId xmlns:a16="http://schemas.microsoft.com/office/drawing/2014/main" id="{42B54F9B-D3FF-4A8D-866A-284136B869A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416675"/>
          </a:xfrm>
          <a:solidFill>
            <a:srgbClr val="0F05A0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CH" dirty="0"/>
              <a:t>Farbfläche oder Bild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F5C175-5CDD-4119-8E88-D19A21B9E10B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910799" y="800100"/>
            <a:ext cx="10369975" cy="3704167"/>
          </a:xfrm>
        </p:spPr>
        <p:txBody>
          <a:bodyPr anchor="t" anchorCtr="0"/>
          <a:lstStyle>
            <a:lvl1pPr algn="l" defTabSz="1332000">
              <a:lnSpc>
                <a:spcPct val="85000"/>
              </a:lnSpc>
              <a:tabLst>
                <a:tab pos="1332000" algn="l"/>
              </a:tabLst>
              <a:defRPr sz="520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168BAA1B-37B6-9B45-9EFD-D6B13A92724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947737" y="4648200"/>
            <a:ext cx="10333037" cy="1481138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50451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504">
          <p15:clr>
            <a:srgbClr val="9FCC3B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foli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>
            <a:extLst>
              <a:ext uri="{FF2B5EF4-FFF2-40B4-BE49-F238E27FC236}">
                <a16:creationId xmlns:a16="http://schemas.microsoft.com/office/drawing/2014/main" id="{42B54F9B-D3FF-4A8D-866A-284136B869A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12192000" cy="6416675"/>
          </a:xfrm>
          <a:solidFill>
            <a:srgbClr val="0F05A0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CH" dirty="0"/>
              <a:t>Farbfläche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F5C175-5CDD-4119-8E88-D19A21B9E10B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910799" y="800100"/>
            <a:ext cx="10369975" cy="2160000"/>
          </a:xfrm>
        </p:spPr>
        <p:txBody>
          <a:bodyPr anchor="t" anchorCtr="0"/>
          <a:lstStyle>
            <a:lvl1pPr marL="1332000" indent="-1332000" algn="l" defTabSz="1332000">
              <a:lnSpc>
                <a:spcPct val="85000"/>
              </a:lnSpc>
              <a:tabLst>
                <a:tab pos="1332000" algn="l"/>
              </a:tabLst>
              <a:defRPr sz="520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49203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504" userDrawn="1">
          <p15:clr>
            <a:srgbClr val="9FCC3B"/>
          </p15:clr>
        </p15:guide>
        <p15:guide id="8" pos="1436" userDrawn="1">
          <p15:clr>
            <a:srgbClr val="9FCC3B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8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1592463"/>
            <a:ext cx="10333038" cy="4536875"/>
          </a:xfrm>
        </p:spPr>
        <p:txBody>
          <a:bodyPr tIns="1080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51DC2-3B08-4DD9-BFB5-6760B78B8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728663"/>
            <a:ext cx="10333037" cy="432000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Masteruntertitelformat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64232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 userDrawn="1">
          <p15:clr>
            <a:srgbClr val="9FCC3B"/>
          </p15:clr>
        </p15:guide>
        <p15:guide id="2" orient="horz" pos="459" userDrawn="1">
          <p15:clr>
            <a:srgbClr val="9FCC3B"/>
          </p15:clr>
        </p15:guide>
        <p15:guide id="3" orient="horz" pos="187" userDrawn="1">
          <p15:clr>
            <a:srgbClr val="9FCC3B"/>
          </p15:clr>
        </p15:guide>
        <p15:guide id="8" pos="3749" userDrawn="1">
          <p15:clr>
            <a:srgbClr val="FBAE40"/>
          </p15:clr>
        </p15:guide>
        <p15:guide id="9" pos="3114" userDrawn="1">
          <p15:clr>
            <a:srgbClr val="FBAE40"/>
          </p15:clr>
        </p15:guide>
        <p15:guide id="10" pos="2910" userDrawn="1">
          <p15:clr>
            <a:srgbClr val="FBAE40"/>
          </p15:clr>
        </p15:guide>
        <p15:guide id="11" pos="2275" userDrawn="1">
          <p15:clr>
            <a:srgbClr val="FBAE40"/>
          </p15:clr>
        </p15:guide>
        <p15:guide id="12" pos="2071" userDrawn="1">
          <p15:clr>
            <a:srgbClr val="FBAE40"/>
          </p15:clr>
        </p15:guide>
        <p15:guide id="13" pos="1436" userDrawn="1">
          <p15:clr>
            <a:srgbClr val="FBAE40"/>
          </p15:clr>
        </p15:guide>
        <p15:guide id="14" pos="1232" userDrawn="1">
          <p15:clr>
            <a:srgbClr val="FBAE40"/>
          </p15:clr>
        </p15:guide>
        <p15:guide id="15" pos="3953" userDrawn="1">
          <p15:clr>
            <a:srgbClr val="FBAE40"/>
          </p15:clr>
        </p15:guide>
        <p15:guide id="16" pos="4588" userDrawn="1">
          <p15:clr>
            <a:srgbClr val="FBAE40"/>
          </p15:clr>
        </p15:guide>
        <p15:guide id="17" pos="4793" userDrawn="1">
          <p15:clr>
            <a:srgbClr val="FBAE40"/>
          </p15:clr>
        </p15:guide>
        <p15:guide id="18" pos="5428" userDrawn="1">
          <p15:clr>
            <a:srgbClr val="FBAE40"/>
          </p15:clr>
        </p15:guide>
        <p15:guide id="19" pos="5632" userDrawn="1">
          <p15:clr>
            <a:srgbClr val="FBAE40"/>
          </p15:clr>
        </p15:guide>
        <p15:guide id="20" pos="6267" userDrawn="1">
          <p15:clr>
            <a:srgbClr val="FBAE40"/>
          </p15:clr>
        </p15:guide>
        <p15:guide id="21" pos="64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2110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1592463"/>
            <a:ext cx="5003800" cy="4536875"/>
          </a:xfrm>
        </p:spPr>
        <p:txBody>
          <a:bodyPr tIns="1080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51DC2-3B08-4DD9-BFB5-6760B78B8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728663"/>
            <a:ext cx="10333037" cy="432000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178CFEF-9A98-4E48-B329-10113FDFE43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76975" y="1583326"/>
            <a:ext cx="5003800" cy="4536875"/>
          </a:xfrm>
        </p:spPr>
        <p:txBody>
          <a:bodyPr tIns="1080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09897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9FCC3B"/>
          </p15:clr>
        </p15:guide>
        <p15:guide id="2" orient="horz" pos="459">
          <p15:clr>
            <a:srgbClr val="9FCC3B"/>
          </p15:clr>
        </p15:guide>
        <p15:guide id="3" orient="horz" pos="187">
          <p15:clr>
            <a:srgbClr val="9FCC3B"/>
          </p15:clr>
        </p15:guide>
        <p15:guide id="8" pos="3749">
          <p15:clr>
            <a:srgbClr val="FBAE40"/>
          </p15:clr>
        </p15:guide>
        <p15:guide id="9" pos="3114">
          <p15:clr>
            <a:srgbClr val="FBAE40"/>
          </p15:clr>
        </p15:guide>
        <p15:guide id="10" pos="2910">
          <p15:clr>
            <a:srgbClr val="FBAE40"/>
          </p15:clr>
        </p15:guide>
        <p15:guide id="11" pos="2275">
          <p15:clr>
            <a:srgbClr val="FBAE40"/>
          </p15:clr>
        </p15:guide>
        <p15:guide id="12" pos="2071">
          <p15:clr>
            <a:srgbClr val="FBAE40"/>
          </p15:clr>
        </p15:guide>
        <p15:guide id="13" pos="1436">
          <p15:clr>
            <a:srgbClr val="FBAE40"/>
          </p15:clr>
        </p15:guide>
        <p15:guide id="14" pos="1232">
          <p15:clr>
            <a:srgbClr val="FBAE40"/>
          </p15:clr>
        </p15:guide>
        <p15:guide id="15" pos="3953">
          <p15:clr>
            <a:srgbClr val="FBAE40"/>
          </p15:clr>
        </p15:guide>
        <p15:guide id="16" pos="4588">
          <p15:clr>
            <a:srgbClr val="FBAE40"/>
          </p15:clr>
        </p15:guide>
        <p15:guide id="17" pos="4793">
          <p15:clr>
            <a:srgbClr val="FBAE40"/>
          </p15:clr>
        </p15:guide>
        <p15:guide id="18" pos="5428">
          <p15:clr>
            <a:srgbClr val="FBAE40"/>
          </p15:clr>
        </p15:guide>
        <p15:guide id="19" pos="5632">
          <p15:clr>
            <a:srgbClr val="FBAE40"/>
          </p15:clr>
        </p15:guide>
        <p15:guide id="20" pos="6267">
          <p15:clr>
            <a:srgbClr val="FBAE40"/>
          </p15:clr>
        </p15:guide>
        <p15:guide id="21" pos="647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560000" y="1735200"/>
            <a:ext cx="10104619" cy="450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6000" indent="-306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9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09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09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09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560000" y="466944"/>
            <a:ext cx="10104619" cy="72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90000"/>
              </a:lnSpc>
              <a:defRPr sz="280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11501D-068C-45C5-88A3-CCA03A57E502}" type="datetime1">
              <a:rPr lang="de-CH" smtClean="0"/>
              <a:t>06.11.2024</a:t>
            </a:fld>
            <a:r>
              <a:rPr lang="de-CH"/>
              <a:t>, Seite </a:t>
            </a:r>
            <a:fld id="{9D6BD045-41D8-411B-876E-7109695B04C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Informationsveranstaltung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79556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_Text_1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560000" y="1583884"/>
            <a:ext cx="10104619" cy="45814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9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09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spcBef>
                <a:spcPts val="0"/>
              </a:spcBef>
              <a:buNone/>
              <a:defRPr sz="109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09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560000" y="466944"/>
            <a:ext cx="10104619" cy="72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90000"/>
              </a:lnSpc>
              <a:defRPr sz="280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43965AB-A94B-4320-B0ED-95CD6BA50826}" type="datetime1">
              <a:rPr lang="de-CH" smtClean="0"/>
              <a:t>06.11.2024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Elternforum Ilgen</a:t>
            </a:r>
            <a:endParaRPr lang="de-CH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CH"/>
              <a:t>Seite </a:t>
            </a:r>
            <a:fld id="{F28764CA-7BC4-4DC3-B335-61B3F8A0FD1C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10597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ap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72966" y="333375"/>
            <a:ext cx="11446069" cy="6191250"/>
          </a:xfrm>
          <a:prstGeom prst="rect">
            <a:avLst/>
          </a:prstGeom>
          <a:solidFill>
            <a:srgbClr val="20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2000"/>
              </a:lnSpc>
            </a:pPr>
            <a:endParaRPr lang="de-CH" sz="2200" dirty="0" err="1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6806" y="404815"/>
            <a:ext cx="10762393" cy="3204207"/>
          </a:xfrm>
        </p:spPr>
        <p:txBody>
          <a:bodyPr/>
          <a:lstStyle>
            <a:lvl1pPr>
              <a:lnSpc>
                <a:spcPts val="7500"/>
              </a:lnSpc>
              <a:defRPr sz="65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0304569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folie_ohne_Z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>
            <a:extLst>
              <a:ext uri="{FF2B5EF4-FFF2-40B4-BE49-F238E27FC236}">
                <a16:creationId xmlns:a16="http://schemas.microsoft.com/office/drawing/2014/main" id="{42B54F9B-D3FF-4A8D-866A-284136B869A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12192000" cy="6416675"/>
          </a:xfrm>
          <a:solidFill>
            <a:srgbClr val="0F05A0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CH" dirty="0"/>
              <a:t>Farbfläche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F5C175-5CDD-4119-8E88-D19A21B9E10B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910799" y="800100"/>
            <a:ext cx="10369975" cy="2160000"/>
          </a:xfrm>
        </p:spPr>
        <p:txBody>
          <a:bodyPr anchor="t" anchorCtr="0"/>
          <a:lstStyle>
            <a:lvl1pPr marL="0" indent="0" algn="l" defTabSz="1332000">
              <a:lnSpc>
                <a:spcPct val="85000"/>
              </a:lnSpc>
              <a:tabLst>
                <a:tab pos="1332000" algn="l"/>
              </a:tabLst>
              <a:defRPr sz="520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9310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504">
          <p15:clr>
            <a:srgbClr val="9FCC3B"/>
          </p15:clr>
        </p15:guide>
        <p15:guide id="8" pos="1436">
          <p15:clr>
            <a:srgbClr val="9FCC3B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genda 1sp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DDCBD7B-7ED5-4065-A2E1-F19973BD3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7738" y="1592263"/>
            <a:ext cx="7669212" cy="4537075"/>
          </a:xfrm>
        </p:spPr>
        <p:txBody>
          <a:bodyPr tIns="10800"/>
          <a:lstStyle>
            <a:lvl1pPr marL="432000" indent="-432000">
              <a:buFont typeface="+mj-lt"/>
              <a:buAutoNum type="arabicPeriod"/>
              <a:defRPr/>
            </a:lvl1pPr>
            <a:lvl2pPr marL="288000" indent="-288000"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4992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9FCC3B"/>
          </p15:clr>
        </p15:guide>
        <p15:guide id="2" orient="horz" pos="459">
          <p15:clr>
            <a:srgbClr val="9FCC3B"/>
          </p15:clr>
        </p15:guide>
        <p15:guide id="3" orient="horz" pos="187">
          <p15:clr>
            <a:srgbClr val="9FCC3B"/>
          </p15:clr>
        </p15:guide>
        <p15:guide id="8" pos="3749">
          <p15:clr>
            <a:srgbClr val="FBAE40"/>
          </p15:clr>
        </p15:guide>
        <p15:guide id="9" pos="3114">
          <p15:clr>
            <a:srgbClr val="FBAE40"/>
          </p15:clr>
        </p15:guide>
        <p15:guide id="10" pos="2910">
          <p15:clr>
            <a:srgbClr val="FBAE40"/>
          </p15:clr>
        </p15:guide>
        <p15:guide id="11" pos="2275">
          <p15:clr>
            <a:srgbClr val="FBAE40"/>
          </p15:clr>
        </p15:guide>
        <p15:guide id="12" pos="2071">
          <p15:clr>
            <a:srgbClr val="FBAE40"/>
          </p15:clr>
        </p15:guide>
        <p15:guide id="13" pos="1436">
          <p15:clr>
            <a:srgbClr val="FBAE40"/>
          </p15:clr>
        </p15:guide>
        <p15:guide id="14" pos="1232">
          <p15:clr>
            <a:srgbClr val="FBAE40"/>
          </p15:clr>
        </p15:guide>
        <p15:guide id="15" pos="3953">
          <p15:clr>
            <a:srgbClr val="FBAE40"/>
          </p15:clr>
        </p15:guide>
        <p15:guide id="16" pos="4588">
          <p15:clr>
            <a:srgbClr val="FBAE40"/>
          </p15:clr>
        </p15:guide>
        <p15:guide id="17" pos="4793">
          <p15:clr>
            <a:srgbClr val="FBAE40"/>
          </p15:clr>
        </p15:guide>
        <p15:guide id="18" pos="5428">
          <p15:clr>
            <a:srgbClr val="FBAE40"/>
          </p15:clr>
        </p15:guide>
        <p15:guide id="19" pos="5632">
          <p15:clr>
            <a:srgbClr val="FBAE40"/>
          </p15:clr>
        </p15:guide>
        <p15:guide id="20" pos="6267">
          <p15:clr>
            <a:srgbClr val="FBAE40"/>
          </p15:clr>
        </p15:guide>
        <p15:guide id="21" pos="647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1sp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51DC2-3B08-4DD9-BFB5-6760B78B8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728663"/>
            <a:ext cx="10333037" cy="432000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DDCBD7B-7ED5-4065-A2E1-F19973BD3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7738" y="1592263"/>
            <a:ext cx="7669212" cy="4537075"/>
          </a:xfrm>
        </p:spPr>
        <p:txBody>
          <a:bodyPr tIns="1080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2061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9FCC3B"/>
          </p15:clr>
        </p15:guide>
        <p15:guide id="2" orient="horz" pos="459">
          <p15:clr>
            <a:srgbClr val="9FCC3B"/>
          </p15:clr>
        </p15:guide>
        <p15:guide id="3" orient="horz" pos="187">
          <p15:clr>
            <a:srgbClr val="9FCC3B"/>
          </p15:clr>
        </p15:guide>
        <p15:guide id="8" pos="3749">
          <p15:clr>
            <a:srgbClr val="FBAE40"/>
          </p15:clr>
        </p15:guide>
        <p15:guide id="9" pos="3114">
          <p15:clr>
            <a:srgbClr val="FBAE40"/>
          </p15:clr>
        </p15:guide>
        <p15:guide id="10" pos="2910">
          <p15:clr>
            <a:srgbClr val="FBAE40"/>
          </p15:clr>
        </p15:guide>
        <p15:guide id="11" pos="2275">
          <p15:clr>
            <a:srgbClr val="FBAE40"/>
          </p15:clr>
        </p15:guide>
        <p15:guide id="12" pos="2071">
          <p15:clr>
            <a:srgbClr val="FBAE40"/>
          </p15:clr>
        </p15:guide>
        <p15:guide id="13" pos="1436">
          <p15:clr>
            <a:srgbClr val="FBAE40"/>
          </p15:clr>
        </p15:guide>
        <p15:guide id="14" pos="1232">
          <p15:clr>
            <a:srgbClr val="FBAE40"/>
          </p15:clr>
        </p15:guide>
        <p15:guide id="15" pos="3953">
          <p15:clr>
            <a:srgbClr val="FBAE40"/>
          </p15:clr>
        </p15:guide>
        <p15:guide id="16" pos="4588">
          <p15:clr>
            <a:srgbClr val="FBAE40"/>
          </p15:clr>
        </p15:guide>
        <p15:guide id="17" pos="4793">
          <p15:clr>
            <a:srgbClr val="FBAE40"/>
          </p15:clr>
        </p15:guide>
        <p15:guide id="18" pos="5428">
          <p15:clr>
            <a:srgbClr val="FBAE40"/>
          </p15:clr>
        </p15:guide>
        <p15:guide id="19" pos="5632">
          <p15:clr>
            <a:srgbClr val="FBAE40"/>
          </p15:clr>
        </p15:guide>
        <p15:guide id="20" pos="6267">
          <p15:clr>
            <a:srgbClr val="FBAE40"/>
          </p15:clr>
        </p15:guide>
        <p15:guide id="21" pos="647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Tabelle 1sp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51DC2-3B08-4DD9-BFB5-6760B78B8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728663"/>
            <a:ext cx="10333037" cy="432000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DDCBD7B-7ED5-4065-A2E1-F19973BD3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7738" y="1592262"/>
            <a:ext cx="10333036" cy="1080000"/>
          </a:xfrm>
        </p:spPr>
        <p:txBody>
          <a:bodyPr tIns="10800"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4792EB63-54C5-40F1-8562-1BE44DCAB58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47738" y="2818800"/>
            <a:ext cx="10333037" cy="3310538"/>
          </a:xfrm>
        </p:spPr>
        <p:txBody>
          <a:bodyPr tIns="0"/>
          <a:lstStyle>
            <a:lvl1pPr marL="0" indent="0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32007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9FCC3B"/>
          </p15:clr>
        </p15:guide>
        <p15:guide id="2" orient="horz" pos="459">
          <p15:clr>
            <a:srgbClr val="9FCC3B"/>
          </p15:clr>
        </p15:guide>
        <p15:guide id="3" orient="horz" pos="187">
          <p15:clr>
            <a:srgbClr val="9FCC3B"/>
          </p15:clr>
        </p15:guide>
        <p15:guide id="8" pos="3749" userDrawn="1">
          <p15:clr>
            <a:srgbClr val="FBAE40"/>
          </p15:clr>
        </p15:guide>
        <p15:guide id="15" pos="3953" userDrawn="1">
          <p15:clr>
            <a:srgbClr val="FBAE40"/>
          </p15:clr>
        </p15:guide>
        <p15:guide id="16" pos="2842" userDrawn="1">
          <p15:clr>
            <a:srgbClr val="FBAE40"/>
          </p15:clr>
        </p15:guide>
        <p15:guide id="17" pos="2638" userDrawn="1">
          <p15:clr>
            <a:srgbClr val="FBAE40"/>
          </p15:clr>
        </p15:guide>
        <p15:guide id="18" pos="1731" userDrawn="1">
          <p15:clr>
            <a:srgbClr val="FBAE40"/>
          </p15:clr>
        </p15:guide>
        <p15:guide id="19" pos="4861" userDrawn="1">
          <p15:clr>
            <a:srgbClr val="FBAE40"/>
          </p15:clr>
        </p15:guide>
        <p15:guide id="20" pos="5065" userDrawn="1">
          <p15:clr>
            <a:srgbClr val="FBAE40"/>
          </p15:clr>
        </p15:guide>
        <p15:guide id="21" pos="5972" userDrawn="1">
          <p15:clr>
            <a:srgbClr val="FBAE40"/>
          </p15:clr>
        </p15:guide>
        <p15:guide id="22" pos="617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51DC2-3B08-4DD9-BFB5-6760B78B8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728663"/>
            <a:ext cx="10333037" cy="432000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DDCBD7B-7ED5-4065-A2E1-F19973BD3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7738" y="1592263"/>
            <a:ext cx="5003800" cy="4537075"/>
          </a:xfrm>
        </p:spPr>
        <p:txBody>
          <a:bodyPr tIns="1080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8451A51A-09FC-4B95-89D1-E82D20CB7E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6975" y="1592263"/>
            <a:ext cx="5003800" cy="4537075"/>
          </a:xfrm>
        </p:spPr>
        <p:txBody>
          <a:bodyPr tIns="1080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97242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9FCC3B"/>
          </p15:clr>
        </p15:guide>
        <p15:guide id="2" orient="horz" pos="459">
          <p15:clr>
            <a:srgbClr val="9FCC3B"/>
          </p15:clr>
        </p15:guide>
        <p15:guide id="3" orient="horz" pos="187">
          <p15:clr>
            <a:srgbClr val="9FCC3B"/>
          </p15:clr>
        </p15:guide>
        <p15:guide id="8" pos="3749" userDrawn="1">
          <p15:clr>
            <a:srgbClr val="FBAE40"/>
          </p15:clr>
        </p15:guide>
        <p15:guide id="9" pos="3114" userDrawn="1">
          <p15:clr>
            <a:srgbClr val="FBAE40"/>
          </p15:clr>
        </p15:guide>
        <p15:guide id="10" pos="2910" userDrawn="1">
          <p15:clr>
            <a:srgbClr val="FBAE40"/>
          </p15:clr>
        </p15:guide>
        <p15:guide id="11" pos="2275" userDrawn="1">
          <p15:clr>
            <a:srgbClr val="FBAE40"/>
          </p15:clr>
        </p15:guide>
        <p15:guide id="12" pos="2071" userDrawn="1">
          <p15:clr>
            <a:srgbClr val="FBAE40"/>
          </p15:clr>
        </p15:guide>
        <p15:guide id="13" pos="1436" userDrawn="1">
          <p15:clr>
            <a:srgbClr val="FBAE40"/>
          </p15:clr>
        </p15:guide>
        <p15:guide id="14" pos="1232" userDrawn="1">
          <p15:clr>
            <a:srgbClr val="FBAE40"/>
          </p15:clr>
        </p15:guide>
        <p15:guide id="15" pos="3953" userDrawn="1">
          <p15:clr>
            <a:srgbClr val="FBAE40"/>
          </p15:clr>
        </p15:guide>
        <p15:guide id="16" pos="4588" userDrawn="1">
          <p15:clr>
            <a:srgbClr val="FBAE40"/>
          </p15:clr>
        </p15:guide>
        <p15:guide id="17" pos="4793" userDrawn="1">
          <p15:clr>
            <a:srgbClr val="FBAE40"/>
          </p15:clr>
        </p15:guide>
        <p15:guide id="18" pos="5428" userDrawn="1">
          <p15:clr>
            <a:srgbClr val="FBAE40"/>
          </p15:clr>
        </p15:guide>
        <p15:guide id="19" pos="5632" userDrawn="1">
          <p15:clr>
            <a:srgbClr val="FBAE40"/>
          </p15:clr>
        </p15:guide>
        <p15:guide id="20" pos="6267" userDrawn="1">
          <p15:clr>
            <a:srgbClr val="FBAE40"/>
          </p15:clr>
        </p15:guide>
        <p15:guide id="21" pos="647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Marginal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51DC2-3B08-4DD9-BFB5-6760B78B8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728663"/>
            <a:ext cx="10333037" cy="432000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DDCBD7B-7ED5-4065-A2E1-F19973BD3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7738" y="1592263"/>
            <a:ext cx="6912000" cy="4537075"/>
          </a:xfrm>
        </p:spPr>
        <p:txBody>
          <a:bodyPr tIns="1080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24F5E5-2C7D-41C2-A033-B6C11DBDF4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0800" y="1592263"/>
            <a:ext cx="2339975" cy="4537075"/>
          </a:xfrm>
        </p:spPr>
        <p:txBody>
          <a:bodyPr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2419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9FCC3B"/>
          </p15:clr>
        </p15:guide>
        <p15:guide id="2" orient="horz" pos="459">
          <p15:clr>
            <a:srgbClr val="9FCC3B"/>
          </p15:clr>
        </p15:guide>
        <p15:guide id="3" orient="horz" pos="187">
          <p15:clr>
            <a:srgbClr val="9FCC3B"/>
          </p15:clr>
        </p15:guide>
        <p15:guide id="8" pos="3749" userDrawn="1">
          <p15:clr>
            <a:srgbClr val="FBAE40"/>
          </p15:clr>
        </p15:guide>
        <p15:guide id="9" pos="3114" userDrawn="1">
          <p15:clr>
            <a:srgbClr val="FBAE40"/>
          </p15:clr>
        </p15:guide>
        <p15:guide id="10" pos="2910" userDrawn="1">
          <p15:clr>
            <a:srgbClr val="FBAE40"/>
          </p15:clr>
        </p15:guide>
        <p15:guide id="11" pos="2275" userDrawn="1">
          <p15:clr>
            <a:srgbClr val="FBAE40"/>
          </p15:clr>
        </p15:guide>
        <p15:guide id="12" pos="2071" userDrawn="1">
          <p15:clr>
            <a:srgbClr val="FBAE40"/>
          </p15:clr>
        </p15:guide>
        <p15:guide id="13" pos="1436" userDrawn="1">
          <p15:clr>
            <a:srgbClr val="FBAE40"/>
          </p15:clr>
        </p15:guide>
        <p15:guide id="14" pos="1232" userDrawn="1">
          <p15:clr>
            <a:srgbClr val="FBAE40"/>
          </p15:clr>
        </p15:guide>
        <p15:guide id="15" pos="3953" userDrawn="1">
          <p15:clr>
            <a:srgbClr val="FBAE40"/>
          </p15:clr>
        </p15:guide>
        <p15:guide id="16" pos="4588" userDrawn="1">
          <p15:clr>
            <a:srgbClr val="FBAE40"/>
          </p15:clr>
        </p15:guide>
        <p15:guide id="17" pos="4793" userDrawn="1">
          <p15:clr>
            <a:srgbClr val="FBAE40"/>
          </p15:clr>
        </p15:guide>
        <p15:guide id="18" pos="5428" userDrawn="1">
          <p15:clr>
            <a:srgbClr val="FBAE40"/>
          </p15:clr>
        </p15:guide>
        <p15:guide id="19" pos="5632" userDrawn="1">
          <p15:clr>
            <a:srgbClr val="FBAE40"/>
          </p15:clr>
        </p15:guide>
        <p15:guide id="20" pos="6267" userDrawn="1">
          <p15:clr>
            <a:srgbClr val="FBAE40"/>
          </p15:clr>
        </p15:guide>
        <p15:guide id="21" pos="647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 und Marginal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51DC2-3B08-4DD9-BFB5-6760B78B8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728663"/>
            <a:ext cx="10333037" cy="432000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9" name="Bildplatzhalter 5">
            <a:extLst>
              <a:ext uri="{FF2B5EF4-FFF2-40B4-BE49-F238E27FC236}">
                <a16:creationId xmlns:a16="http://schemas.microsoft.com/office/drawing/2014/main" id="{1CE32EB3-BB4F-4253-8B37-E5C687C818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7739" y="1700212"/>
            <a:ext cx="6769099" cy="4429125"/>
          </a:xfrm>
          <a:solidFill>
            <a:srgbClr val="BEBEBE"/>
          </a:solidFill>
        </p:spPr>
        <p:txBody>
          <a:bodyPr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8B1C4A34-5315-4BB8-9A0B-2D7758DDF3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0688" y="1592263"/>
            <a:ext cx="3240087" cy="4537075"/>
          </a:xfrm>
        </p:spPr>
        <p:txBody>
          <a:bodyPr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44251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59">
          <p15:clr>
            <a:srgbClr val="9FCC3B"/>
          </p15:clr>
        </p15:guide>
        <p15:guide id="3" orient="horz" pos="187">
          <p15:clr>
            <a:srgbClr val="9FCC3B"/>
          </p15:clr>
        </p15:guide>
        <p15:guide id="4" pos="3749" userDrawn="1">
          <p15:clr>
            <a:srgbClr val="FBAE40"/>
          </p15:clr>
        </p15:guide>
        <p15:guide id="5" pos="3953" userDrawn="1">
          <p15:clr>
            <a:srgbClr val="FBAE40"/>
          </p15:clr>
        </p15:guide>
        <p15:guide id="6" pos="2842" userDrawn="1">
          <p15:clr>
            <a:srgbClr val="FBAE40"/>
          </p15:clr>
        </p15:guide>
        <p15:guide id="7" pos="2638" userDrawn="1">
          <p15:clr>
            <a:srgbClr val="FBAE40"/>
          </p15:clr>
        </p15:guide>
        <p15:guide id="8" pos="1731" userDrawn="1">
          <p15:clr>
            <a:srgbClr val="FBAE40"/>
          </p15:clr>
        </p15:guide>
        <p15:guide id="9" pos="1527" userDrawn="1">
          <p15:clr>
            <a:srgbClr val="FBAE40"/>
          </p15:clr>
        </p15:guide>
        <p15:guide id="10" pos="4861" userDrawn="1">
          <p15:clr>
            <a:srgbClr val="FBAE40"/>
          </p15:clr>
        </p15:guide>
        <p15:guide id="11" pos="5065" userDrawn="1">
          <p15:clr>
            <a:srgbClr val="FBAE40"/>
          </p15:clr>
        </p15:guide>
        <p15:guide id="12" pos="5972" userDrawn="1">
          <p15:clr>
            <a:srgbClr val="FBAE40"/>
          </p15:clr>
        </p15:guide>
        <p15:guide id="13" pos="6176" userDrawn="1">
          <p15:clr>
            <a:srgbClr val="FBAE40"/>
          </p15:clr>
        </p15:guide>
        <p15:guide id="14" orient="horz" pos="1003" userDrawn="1">
          <p15:clr>
            <a:srgbClr val="9FCC3B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hidden="1">
            <a:extLst>
              <a:ext uri="{FF2B5EF4-FFF2-40B4-BE49-F238E27FC236}">
                <a16:creationId xmlns:a16="http://schemas.microsoft.com/office/drawing/2014/main" id="{42CEBD77-C487-4377-B0D0-3CD0AA856C0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" y="0"/>
            <a:ext cx="12190614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B907FC-8EEA-4706-98EB-1F20D0D83E2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47737" y="306000"/>
            <a:ext cx="10333038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dirty="0"/>
              <a:t>
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CB51EB-182E-4020-8D86-3EF8848E6CB1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947738" y="1592263"/>
            <a:ext cx="10333038" cy="4537075"/>
          </a:xfrm>
          <a:prstGeom prst="rect">
            <a:avLst/>
          </a:prstGeom>
          <a:noFill/>
        </p:spPr>
        <p:txBody>
          <a:bodyPr vert="horz" lIns="0" tIns="10800" rIns="0" bIns="0" rtlCol="0">
            <a:no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E5D50454-0222-4583-B1F0-D04F419D04F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272776" y="6502711"/>
            <a:ext cx="1008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 eaLnBrk="0" hangingPunct="0">
              <a:lnSpc>
                <a:spcPts val="1050"/>
              </a:lnSpc>
              <a:spcAft>
                <a:spcPct val="0"/>
              </a:spcAft>
            </a:pPr>
            <a:fld id="{B52AF050-E043-4404-9814-1BAA2CB8A987}" type="datetime1">
              <a:rPr lang="de-CH" sz="850" smtClean="0"/>
              <a:t>06.11.2024</a:t>
            </a:fld>
            <a:endParaRPr lang="de-CH" sz="850" dirty="0"/>
          </a:p>
          <a:p>
            <a:pPr algn="r" eaLnBrk="0" hangingPunct="0">
              <a:lnSpc>
                <a:spcPts val="1050"/>
              </a:lnSpc>
              <a:spcAft>
                <a:spcPct val="0"/>
              </a:spcAft>
            </a:pPr>
            <a:r>
              <a:rPr lang="de-CH" sz="850" dirty="0"/>
              <a:t>Seite </a:t>
            </a:r>
            <a:fld id="{0ACF19B7-587E-466D-97F4-48E4496BA4E6}" type="slidenum">
              <a:rPr lang="de-CH" sz="850"/>
              <a:pPr algn="r" eaLnBrk="0" hangingPunct="0">
                <a:lnSpc>
                  <a:spcPts val="1050"/>
                </a:lnSpc>
                <a:spcAft>
                  <a:spcPct val="0"/>
                </a:spcAft>
              </a:pPr>
              <a:t>‹Nr.›</a:t>
            </a:fld>
            <a:endParaRPr lang="de-CH" sz="850" dirty="0"/>
          </a:p>
        </p:txBody>
      </p:sp>
    </p:spTree>
    <p:extLst>
      <p:ext uri="{BB962C8B-B14F-4D97-AF65-F5344CB8AC3E}">
        <p14:creationId xmlns:p14="http://schemas.microsoft.com/office/powerpoint/2010/main" val="226125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8" r:id="rId2"/>
    <p:sldLayoutId id="2147483682" r:id="rId3"/>
    <p:sldLayoutId id="2147483681" r:id="rId4"/>
    <p:sldLayoutId id="2147483679" r:id="rId5"/>
    <p:sldLayoutId id="2147483657" r:id="rId6"/>
    <p:sldLayoutId id="2147483659" r:id="rId7"/>
    <p:sldLayoutId id="2147483660" r:id="rId8"/>
    <p:sldLayoutId id="2147483667" r:id="rId9"/>
    <p:sldLayoutId id="2147483664" r:id="rId10"/>
    <p:sldLayoutId id="2147483665" r:id="rId11"/>
    <p:sldLayoutId id="2147483673" r:id="rId12"/>
    <p:sldLayoutId id="2147483678" r:id="rId13"/>
    <p:sldLayoutId id="2147483675" r:id="rId14"/>
    <p:sldLayoutId id="2147483676" r:id="rId15"/>
    <p:sldLayoutId id="2147483662" r:id="rId16"/>
    <p:sldLayoutId id="2147483677" r:id="rId17"/>
    <p:sldLayoutId id="2147483670" r:id="rId18"/>
    <p:sldLayoutId id="2147483671" r:id="rId19"/>
    <p:sldLayoutId id="2147483650" r:id="rId20"/>
    <p:sldLayoutId id="2147483685" r:id="rId21"/>
    <p:sldLayoutId id="2147483680" r:id="rId22"/>
    <p:sldLayoutId id="2147483683" r:id="rId23"/>
    <p:sldLayoutId id="2147483684" r:id="rId24"/>
    <p:sldLayoutId id="2147483686" r:id="rId25"/>
  </p:sldLayoutIdLst>
  <p:hf hdr="0" dt="0"/>
  <p:txStyles>
    <p:titleStyle>
      <a:lvl1pPr algn="l" defTabSz="914400" rtl="0" eaLnBrk="1" latinLnBrk="0" hangingPunct="1">
        <a:lnSpc>
          <a:spcPct val="113000"/>
        </a:lnSpc>
        <a:spcBef>
          <a:spcPct val="0"/>
        </a:spcBef>
        <a:buNone/>
        <a:defRPr sz="2400" kern="1200" baseline="0">
          <a:solidFill>
            <a:srgbClr val="000000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88000" indent="-288000" algn="l" defTabSz="1332000" rtl="0" eaLnBrk="1" latinLnBrk="0" hangingPunct="1">
        <a:lnSpc>
          <a:spcPct val="113000"/>
        </a:lnSpc>
        <a:spcBef>
          <a:spcPts val="0"/>
        </a:spcBef>
        <a:buClrTx/>
        <a:buFont typeface="Arial" panose="020B0604020202020204" pitchFamily="34" charset="0"/>
        <a:buChar char="–"/>
        <a:defRPr sz="2400" kern="1200" baseline="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00" indent="-432000" algn="l" defTabSz="1332000" rtl="0" eaLnBrk="1" latinLnBrk="0" hangingPunct="1">
        <a:lnSpc>
          <a:spcPct val="113000"/>
        </a:lnSpc>
        <a:spcBef>
          <a:spcPts val="0"/>
        </a:spcBef>
        <a:buFont typeface="+mj-lt"/>
        <a:buAutoNum type="arabicPeriod"/>
        <a:defRPr sz="2400" kern="1200" baseline="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1332000" rtl="0" eaLnBrk="1" latinLnBrk="0" hangingPunct="1">
        <a:lnSpc>
          <a:spcPct val="113000"/>
        </a:lnSpc>
        <a:spcBef>
          <a:spcPts val="0"/>
        </a:spcBef>
        <a:buFont typeface="Arial" panose="020B0604020202020204" pitchFamily="34" charset="0"/>
        <a:buNone/>
        <a:defRPr sz="2400" kern="1200" baseline="0">
          <a:solidFill>
            <a:srgbClr val="000000"/>
          </a:solidFill>
          <a:latin typeface="Arial Black" panose="020B0A04020102020204" pitchFamily="34" charset="0"/>
          <a:ea typeface="+mn-ea"/>
          <a:cs typeface="Arial" panose="020B0604020202020204" pitchFamily="34" charset="0"/>
        </a:defRPr>
      </a:lvl3pPr>
      <a:lvl4pPr marL="432000" indent="-432000" algn="l" defTabSz="1332000" rtl="0" eaLnBrk="1" latinLnBrk="0" hangingPunct="1">
        <a:lnSpc>
          <a:spcPct val="113000"/>
        </a:lnSpc>
        <a:spcBef>
          <a:spcPts val="0"/>
        </a:spcBef>
        <a:buFont typeface="+mj-lt"/>
        <a:buAutoNum type="arabicPeriod"/>
        <a:defRPr sz="2400" kern="1200" baseline="0">
          <a:solidFill>
            <a:srgbClr val="000000"/>
          </a:solidFill>
          <a:latin typeface="Arial Black" panose="020B0A04020102020204" pitchFamily="34" charset="0"/>
          <a:ea typeface="+mn-ea"/>
          <a:cs typeface="Arial" panose="020B0604020202020204" pitchFamily="34" charset="0"/>
        </a:defRPr>
      </a:lvl4pPr>
      <a:lvl5pPr marL="576000" indent="-288000" algn="l" defTabSz="1332000" rtl="0" eaLnBrk="1" latinLnBrk="0" hangingPunct="1">
        <a:lnSpc>
          <a:spcPct val="1130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720000" indent="-288000" algn="l" defTabSz="1332000" rtl="0" eaLnBrk="1" latinLnBrk="0" hangingPunct="1">
        <a:lnSpc>
          <a:spcPct val="1130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1080000" indent="-648000" algn="l" defTabSz="1332000" rtl="0" eaLnBrk="1" latinLnBrk="0" hangingPunct="1">
        <a:lnSpc>
          <a:spcPct val="113000"/>
        </a:lnSpc>
        <a:spcBef>
          <a:spcPts val="0"/>
        </a:spcBef>
        <a:buFont typeface="Arial" panose="020B0604020202020204" pitchFamily="34" charset="0"/>
        <a:buNone/>
        <a:tabLst>
          <a:tab pos="648000" algn="l"/>
        </a:tabLst>
        <a:defRPr sz="20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1332000" rtl="0" eaLnBrk="1" latinLnBrk="0" hangingPunct="1">
        <a:lnSpc>
          <a:spcPct val="113000"/>
        </a:lnSpc>
        <a:spcBef>
          <a:spcPts val="0"/>
        </a:spcBef>
        <a:buFontTx/>
        <a:buNone/>
        <a:defRPr sz="20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1332000" rtl="0" eaLnBrk="1" latinLnBrk="0" hangingPunct="1">
        <a:lnSpc>
          <a:spcPct val="113000"/>
        </a:lnSpc>
        <a:spcBef>
          <a:spcPts val="0"/>
        </a:spcBef>
        <a:buFont typeface="+mj-lt"/>
        <a:buNone/>
        <a:defRPr sz="20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000" kern="1200">
          <a:solidFill>
            <a:srgbClr val="000000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000" kern="1200">
          <a:solidFill>
            <a:srgbClr val="000000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000" kern="1200">
          <a:solidFill>
            <a:srgbClr val="000000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000" kern="1200">
          <a:solidFill>
            <a:srgbClr val="000000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97" userDrawn="1">
          <p15:clr>
            <a:srgbClr val="C35EA4"/>
          </p15:clr>
        </p15:guide>
        <p15:guide id="3" orient="horz" pos="255" userDrawn="1">
          <p15:clr>
            <a:srgbClr val="C35EA4"/>
          </p15:clr>
        </p15:guide>
        <p15:guide id="5" orient="horz" pos="3861" userDrawn="1">
          <p15:clr>
            <a:srgbClr val="C35EA4"/>
          </p15:clr>
        </p15:guide>
        <p15:guide id="10" orient="horz" pos="527" userDrawn="1">
          <p15:clr>
            <a:srgbClr val="C35EA4"/>
          </p15:clr>
        </p15:guide>
        <p15:guide id="26" pos="7106" userDrawn="1">
          <p15:clr>
            <a:srgbClr val="C35EA4"/>
          </p15:clr>
        </p15:guide>
        <p15:guide id="34" orient="horz" pos="1071" userDrawn="1">
          <p15:clr>
            <a:srgbClr val="C35EA4"/>
          </p15:clr>
        </p15:guide>
        <p15:guide id="38" orient="horz" pos="4088" userDrawn="1">
          <p15:clr>
            <a:srgbClr val="C35EA4"/>
          </p15:clr>
        </p15:guide>
        <p15:guide id="39" orient="horz" pos="4042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cid:53f7fc24-08a1-43a7-8068-e908b2633da3@schulen.zuerich.ch" TargetMode="External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6" Type="http://schemas.openxmlformats.org/officeDocument/2006/relationships/image" Target="cid:b7c91805-7d57-49b7-8da0-ed3384868b0d@schulen.zuerich.ch" TargetMode="External"/><Relationship Id="rId5" Type="http://schemas.openxmlformats.org/officeDocument/2006/relationships/image" Target="../media/image34.jpeg"/><Relationship Id="rId10" Type="http://schemas.openxmlformats.org/officeDocument/2006/relationships/image" Target="cid:33092f01-0ac0-47cb-945a-04a16e30c1ba@schulen.zuerich.ch" TargetMode="External"/><Relationship Id="rId4" Type="http://schemas.openxmlformats.org/officeDocument/2006/relationships/image" Target="cid:72c0ba20-3da3-457c-a627-2c5ce60a7731@schulen.zuerich.ch" TargetMode="External"/><Relationship Id="rId9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dt-zuerich.ch/tagesschul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3D1A12D-A526-4FED-8C5D-553AF8B47D0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" r="34017" b="25018"/>
          <a:stretch/>
        </p:blipFill>
        <p:spPr bwMode="auto">
          <a:xfrm>
            <a:off x="287337" y="1813432"/>
            <a:ext cx="4917990" cy="463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Tagesschule Frauenkappelen - Q-MATTE">
            <a:extLst>
              <a:ext uri="{FF2B5EF4-FFF2-40B4-BE49-F238E27FC236}">
                <a16:creationId xmlns:a16="http://schemas.microsoft.com/office/drawing/2014/main" id="{5F7ED8F5-2440-40D8-BC76-ADC0A5014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120">
            <a:off x="4846024" y="1990097"/>
            <a:ext cx="6728986" cy="1705235"/>
          </a:xfrm>
          <a:prstGeom prst="rect">
            <a:avLst/>
          </a:prstGeo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8790BAF-7A75-44BA-88E4-13163C1DED3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7041">
            <a:off x="7985615" y="3515928"/>
            <a:ext cx="3132858" cy="12408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C61156EC-67DD-468F-9003-6813E3DF3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7" y="404664"/>
            <a:ext cx="10944955" cy="12234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6000" b="1" dirty="0">
                <a:solidFill>
                  <a:srgbClr val="B1D270"/>
                </a:solidFill>
              </a:rPr>
              <a:t>Herzlich willkommen!</a:t>
            </a:r>
            <a:endParaRPr lang="de-CH" sz="6000" b="1" dirty="0">
              <a:solidFill>
                <a:srgbClr val="B1D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34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Teilnahme an gebundenen Mittagen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47737" y="1592263"/>
            <a:ext cx="9402211" cy="4537075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Alle Kinder gelten für die gebundenen Mittage als angemeldet. </a:t>
            </a:r>
          </a:p>
          <a:p>
            <a:endParaRPr lang="de-CH" dirty="0"/>
          </a:p>
          <a:p>
            <a:pPr marL="0" indent="0">
              <a:buNone/>
            </a:pPr>
            <a:r>
              <a:rPr lang="de-CH" dirty="0"/>
              <a:t>Es gilt das </a:t>
            </a:r>
            <a:r>
              <a:rPr lang="de-CH" dirty="0">
                <a:solidFill>
                  <a:srgbClr val="FF0000"/>
                </a:solidFill>
              </a:rPr>
              <a:t>Ab</a:t>
            </a:r>
            <a:r>
              <a:rPr lang="de-CH" dirty="0"/>
              <a:t>meldeprinzip: </a:t>
            </a:r>
          </a:p>
          <a:p>
            <a:pPr marL="0" indent="0">
              <a:buNone/>
            </a:pPr>
            <a:endParaRPr lang="de-CH" dirty="0"/>
          </a:p>
          <a:p>
            <a:r>
              <a:rPr lang="de-CH" dirty="0"/>
              <a:t>semesterweise Abmeldung</a:t>
            </a:r>
          </a:p>
          <a:p>
            <a:endParaRPr lang="de-CH" dirty="0"/>
          </a:p>
          <a:p>
            <a:r>
              <a:rPr lang="de-CH" dirty="0"/>
              <a:t>Abmeldung von allen gebundenen Mittagen oder von einem Wochentag möglich</a:t>
            </a:r>
          </a:p>
          <a:p>
            <a:pPr marL="0" indent="0">
              <a:buNone/>
            </a:pPr>
            <a:r>
              <a:rPr lang="de-CH" sz="2000" dirty="0"/>
              <a:t>    (Ausnahme 2. Kindergarten, Abmeldung nur von beiden Mittagen möglich)</a:t>
            </a:r>
          </a:p>
          <a:p>
            <a:pPr marL="0" indent="0">
              <a:buNone/>
            </a:pPr>
            <a:endParaRPr lang="de-CH" sz="2000" dirty="0"/>
          </a:p>
          <a:p>
            <a:r>
              <a:rPr lang="de-CH" dirty="0"/>
              <a:t>Abmeldefrist 31. Mai und 30. November</a:t>
            </a: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34187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7737" y="306000"/>
            <a:ext cx="10333038" cy="1028530"/>
          </a:xfrm>
        </p:spPr>
        <p:txBody>
          <a:bodyPr/>
          <a:lstStyle/>
          <a:p>
            <a:r>
              <a:rPr lang="de-CH" dirty="0"/>
              <a:t>Teilnahme an der Individuellen Lernzeit (ILZ) und am offenen Betreuungsangebot bis 16 Uhr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47737" y="1592263"/>
            <a:ext cx="8100009" cy="4537075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Alle Kinder gelten für die ILZ und die offenen Betreuungsangebote als angemeldet. </a:t>
            </a:r>
          </a:p>
          <a:p>
            <a:endParaRPr lang="de-CH" dirty="0"/>
          </a:p>
          <a:p>
            <a:pPr marL="0" indent="0">
              <a:buNone/>
            </a:pPr>
            <a:r>
              <a:rPr lang="de-CH" dirty="0"/>
              <a:t>Es gilt das </a:t>
            </a:r>
            <a:r>
              <a:rPr lang="de-CH" dirty="0">
                <a:solidFill>
                  <a:srgbClr val="FF0000"/>
                </a:solidFill>
              </a:rPr>
              <a:t>Ab</a:t>
            </a:r>
            <a:r>
              <a:rPr lang="de-CH" dirty="0"/>
              <a:t>meldeprinzip: </a:t>
            </a:r>
          </a:p>
          <a:p>
            <a:pPr marL="0" indent="0">
              <a:buNone/>
            </a:pPr>
            <a:endParaRPr lang="de-CH" dirty="0"/>
          </a:p>
          <a:p>
            <a:r>
              <a:rPr lang="de-CH" dirty="0"/>
              <a:t>Abmeldung von </a:t>
            </a:r>
            <a:r>
              <a:rPr lang="de-CH" u="sng" dirty="0"/>
              <a:t>allen</a:t>
            </a:r>
            <a:r>
              <a:rPr lang="de-CH" dirty="0"/>
              <a:t> ILZ und offenen Betreuungsangeboten oder von </a:t>
            </a:r>
            <a:r>
              <a:rPr lang="de-CH" u="sng" dirty="0"/>
              <a:t>einzelnen/mehreren</a:t>
            </a:r>
            <a:r>
              <a:rPr lang="de-CH" dirty="0"/>
              <a:t> Wochentagen möglich</a:t>
            </a:r>
          </a:p>
          <a:p>
            <a:endParaRPr lang="de-CH" dirty="0"/>
          </a:p>
          <a:p>
            <a:r>
              <a:rPr lang="de-CH" dirty="0"/>
              <a:t>Abmeldefrist 2. Juli</a:t>
            </a: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80439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highlight>
                  <a:srgbClr val="E1E558"/>
                </a:highlight>
              </a:rPr>
              <a:t>Ungebundene Betreuung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47737" y="1592263"/>
            <a:ext cx="9510713" cy="4537075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In der Tagesschule stehen die folgenden ungebundenen Betreuungsangebote zur Verfügung:</a:t>
            </a:r>
          </a:p>
          <a:p>
            <a:pPr marL="0" indent="0">
              <a:buNone/>
            </a:pPr>
            <a:endParaRPr lang="de-CH" dirty="0"/>
          </a:p>
          <a:p>
            <a:pPr>
              <a:buFontTx/>
              <a:buChar char="-"/>
            </a:pPr>
            <a:r>
              <a:rPr lang="de-CH" dirty="0"/>
              <a:t>Morgenbetreuung ab 7 Uhr</a:t>
            </a:r>
          </a:p>
          <a:p>
            <a:pPr>
              <a:buFontTx/>
              <a:buChar char="-"/>
            </a:pPr>
            <a:endParaRPr lang="de-CH" dirty="0"/>
          </a:p>
          <a:p>
            <a:pPr>
              <a:buFontTx/>
              <a:buChar char="-"/>
            </a:pPr>
            <a:r>
              <a:rPr lang="de-CH" dirty="0"/>
              <a:t>Ungebundene Mittagsbetreuung</a:t>
            </a:r>
          </a:p>
          <a:p>
            <a:pPr>
              <a:buFontTx/>
              <a:buChar char="-"/>
            </a:pPr>
            <a:endParaRPr lang="de-CH" dirty="0"/>
          </a:p>
          <a:p>
            <a:pPr>
              <a:buFontTx/>
              <a:buChar char="-"/>
            </a:pPr>
            <a:r>
              <a:rPr lang="de-CH" dirty="0"/>
              <a:t>Nachmittagsbetreuung Modul 1 (14 – 16 Uhr)</a:t>
            </a:r>
          </a:p>
          <a:p>
            <a:pPr>
              <a:buFontTx/>
              <a:buChar char="-"/>
            </a:pPr>
            <a:endParaRPr lang="de-CH" dirty="0"/>
          </a:p>
          <a:p>
            <a:pPr>
              <a:buFontTx/>
              <a:buChar char="-"/>
            </a:pPr>
            <a:r>
              <a:rPr lang="de-CH" dirty="0"/>
              <a:t>Nachmittagsbetreuung Modul 2 (16 – 18 Uhr)</a:t>
            </a: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70416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1. Kindergarten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875954"/>
              </p:ext>
            </p:extLst>
          </p:nvPr>
        </p:nvGraphicFramePr>
        <p:xfrm>
          <a:off x="947737" y="1379922"/>
          <a:ext cx="10858818" cy="4108981"/>
        </p:xfrm>
        <a:graphic>
          <a:graphicData uri="http://schemas.openxmlformats.org/drawingml/2006/table">
            <a:tbl>
              <a:tblPr firstRow="1" bandRow="1">
                <a:tableStyleId>{CA20E951-F767-40FB-8981-BDCADE0C3650}</a:tableStyleId>
              </a:tblPr>
              <a:tblGrid>
                <a:gridCol w="1809803">
                  <a:extLst>
                    <a:ext uri="{9D8B030D-6E8A-4147-A177-3AD203B41FA5}">
                      <a16:colId xmlns:a16="http://schemas.microsoft.com/office/drawing/2014/main" val="1654118605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4153703383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1293090908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769582780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2739259851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1336458701"/>
                    </a:ext>
                  </a:extLst>
                </a:gridCol>
              </a:tblGrid>
              <a:tr h="490801">
                <a:tc>
                  <a:txBody>
                    <a:bodyPr/>
                    <a:lstStyle/>
                    <a:p>
                      <a:r>
                        <a:rPr lang="de-CH" dirty="0"/>
                        <a:t>Zeit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Montag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Dienstag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Mittwoch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Donnerstag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Freitag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225642"/>
                  </a:ext>
                </a:extLst>
              </a:tr>
              <a:tr h="506857">
                <a:tc>
                  <a:txBody>
                    <a:bodyPr/>
                    <a:lstStyle/>
                    <a:p>
                      <a:r>
                        <a:rPr lang="de-CH" b="0" dirty="0"/>
                        <a:t>ab 7.00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884222"/>
                  </a:ext>
                </a:extLst>
              </a:tr>
              <a:tr h="1087942">
                <a:tc>
                  <a:txBody>
                    <a:bodyPr/>
                    <a:lstStyle/>
                    <a:p>
                      <a:r>
                        <a:rPr lang="de-CH" b="0" dirty="0"/>
                        <a:t>Vormittag</a:t>
                      </a:r>
                    </a:p>
                    <a:p>
                      <a:endParaRPr lang="de-CH" b="0" dirty="0"/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348360"/>
                  </a:ext>
                </a:extLst>
              </a:tr>
              <a:tr h="506857">
                <a:tc>
                  <a:txBody>
                    <a:bodyPr/>
                    <a:lstStyle/>
                    <a:p>
                      <a:r>
                        <a:rPr lang="de-CH" b="0" dirty="0"/>
                        <a:t>Mittag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726499"/>
                  </a:ext>
                </a:extLst>
              </a:tr>
              <a:tr h="758262">
                <a:tc>
                  <a:txBody>
                    <a:bodyPr/>
                    <a:lstStyle/>
                    <a:p>
                      <a:r>
                        <a:rPr lang="de-CH" b="0" dirty="0"/>
                        <a:t>Nachmittag</a:t>
                      </a:r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759118"/>
                  </a:ext>
                </a:extLst>
              </a:tr>
              <a:tr h="758262">
                <a:tc>
                  <a:txBody>
                    <a:bodyPr/>
                    <a:lstStyle/>
                    <a:p>
                      <a:r>
                        <a:rPr lang="de-CH" b="0" dirty="0"/>
                        <a:t>bis 18.00 </a:t>
                      </a:r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625440"/>
                  </a:ext>
                </a:extLst>
              </a:tr>
            </a:tbl>
          </a:graphicData>
        </a:graphic>
      </p:graphicFrame>
      <p:grpSp>
        <p:nvGrpSpPr>
          <p:cNvPr id="9" name="Gruppieren 8"/>
          <p:cNvGrpSpPr/>
          <p:nvPr/>
        </p:nvGrpSpPr>
        <p:grpSpPr>
          <a:xfrm>
            <a:off x="947737" y="5569100"/>
            <a:ext cx="8821221" cy="923330"/>
            <a:chOff x="947737" y="5569100"/>
            <a:chExt cx="8821221" cy="923330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947737" y="5569100"/>
              <a:ext cx="8821221" cy="923330"/>
              <a:chOff x="1917077" y="5549171"/>
              <a:chExt cx="8023648" cy="923330"/>
            </a:xfrm>
          </p:grpSpPr>
          <p:sp>
            <p:nvSpPr>
              <p:cNvPr id="11" name="Textfeld 10"/>
              <p:cNvSpPr txBox="1"/>
              <p:nvPr/>
            </p:nvSpPr>
            <p:spPr>
              <a:xfrm>
                <a:off x="2741341" y="5549171"/>
                <a:ext cx="719938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/>
                  <a:t>gebundene Zeiten der Tagesschule</a:t>
                </a:r>
                <a:br>
                  <a:rPr lang="de-CH" dirty="0"/>
                </a:br>
                <a:r>
                  <a:rPr lang="de-CH" dirty="0"/>
                  <a:t>gebundener Mittag</a:t>
                </a:r>
              </a:p>
              <a:p>
                <a:r>
                  <a:rPr lang="de-CH" dirty="0"/>
                  <a:t>ungebundene Betreuungsangebote</a:t>
                </a:r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>
                <a:off x="1917077" y="5604625"/>
                <a:ext cx="824264" cy="214314"/>
              </a:xfrm>
              <a:prstGeom prst="rect">
                <a:avLst/>
              </a:prstGeom>
              <a:solidFill>
                <a:srgbClr val="0F05A0"/>
              </a:solidFill>
            </p:spPr>
            <p:txBody>
              <a:bodyPr wrap="square" rtlCol="0">
                <a:spAutoFit/>
              </a:bodyPr>
              <a:lstStyle/>
              <a:p>
                <a:endParaRPr lang="de-CH" dirty="0"/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1917077" y="6179434"/>
                <a:ext cx="824264" cy="213592"/>
              </a:xfrm>
              <a:prstGeom prst="rect">
                <a:avLst/>
              </a:prstGeom>
              <a:solidFill>
                <a:srgbClr val="E0E721"/>
              </a:solidFill>
            </p:spPr>
            <p:txBody>
              <a:bodyPr wrap="square" rtlCol="0">
                <a:spAutoFit/>
              </a:bodyPr>
              <a:lstStyle/>
              <a:p>
                <a:endParaRPr lang="de-CH" dirty="0"/>
              </a:p>
            </p:txBody>
          </p:sp>
        </p:grpSp>
        <p:sp>
          <p:nvSpPr>
            <p:cNvPr id="8" name="Rechteck 7"/>
            <p:cNvSpPr/>
            <p:nvPr/>
          </p:nvSpPr>
          <p:spPr>
            <a:xfrm>
              <a:off x="1589549" y="5849398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dirty="0">
                  <a:solidFill>
                    <a:srgbClr val="00B0F0"/>
                  </a:solidFill>
                </a:rPr>
                <a:t>O</a:t>
              </a:r>
              <a:endParaRPr lang="de-CH" dirty="0"/>
            </a:p>
          </p:txBody>
        </p:sp>
      </p:grpSp>
    </p:spTree>
    <p:extLst>
      <p:ext uri="{BB962C8B-B14F-4D97-AF65-F5344CB8AC3E}">
        <p14:creationId xmlns:p14="http://schemas.microsoft.com/office/powerpoint/2010/main" val="2599578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2. Kindergarten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709967"/>
              </p:ext>
            </p:extLst>
          </p:nvPr>
        </p:nvGraphicFramePr>
        <p:xfrm>
          <a:off x="947737" y="1379922"/>
          <a:ext cx="10858818" cy="4108981"/>
        </p:xfrm>
        <a:graphic>
          <a:graphicData uri="http://schemas.openxmlformats.org/drawingml/2006/table">
            <a:tbl>
              <a:tblPr firstRow="1" bandRow="1">
                <a:tableStyleId>{CA20E951-F767-40FB-8981-BDCADE0C3650}</a:tableStyleId>
              </a:tblPr>
              <a:tblGrid>
                <a:gridCol w="1809803">
                  <a:extLst>
                    <a:ext uri="{9D8B030D-6E8A-4147-A177-3AD203B41FA5}">
                      <a16:colId xmlns:a16="http://schemas.microsoft.com/office/drawing/2014/main" val="1654118605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4153703383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1293090908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769582780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2739259851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1336458701"/>
                    </a:ext>
                  </a:extLst>
                </a:gridCol>
              </a:tblGrid>
              <a:tr h="490801">
                <a:tc>
                  <a:txBody>
                    <a:bodyPr/>
                    <a:lstStyle/>
                    <a:p>
                      <a:r>
                        <a:rPr lang="de-CH" dirty="0"/>
                        <a:t>Zeit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Montag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Dienstag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Mittwoch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Donnerstag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Freitag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225642"/>
                  </a:ext>
                </a:extLst>
              </a:tr>
              <a:tr h="506857">
                <a:tc>
                  <a:txBody>
                    <a:bodyPr/>
                    <a:lstStyle/>
                    <a:p>
                      <a:r>
                        <a:rPr lang="de-CH" b="0" dirty="0"/>
                        <a:t>ab 7.00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884222"/>
                  </a:ext>
                </a:extLst>
              </a:tr>
              <a:tr h="1087942">
                <a:tc>
                  <a:txBody>
                    <a:bodyPr/>
                    <a:lstStyle/>
                    <a:p>
                      <a:r>
                        <a:rPr lang="de-CH" b="0" dirty="0"/>
                        <a:t>Vormittag</a:t>
                      </a:r>
                    </a:p>
                    <a:p>
                      <a:endParaRPr lang="de-CH" b="0" dirty="0"/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348360"/>
                  </a:ext>
                </a:extLst>
              </a:tr>
              <a:tr h="506857">
                <a:tc>
                  <a:txBody>
                    <a:bodyPr/>
                    <a:lstStyle/>
                    <a:p>
                      <a:r>
                        <a:rPr lang="de-CH" b="0" dirty="0"/>
                        <a:t>Mittag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726499"/>
                  </a:ext>
                </a:extLst>
              </a:tr>
              <a:tr h="758262">
                <a:tc>
                  <a:txBody>
                    <a:bodyPr/>
                    <a:lstStyle/>
                    <a:p>
                      <a:r>
                        <a:rPr lang="de-CH" b="0" dirty="0"/>
                        <a:t>Nachmittag</a:t>
                      </a:r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759118"/>
                  </a:ext>
                </a:extLst>
              </a:tr>
              <a:tr h="758262">
                <a:tc>
                  <a:txBody>
                    <a:bodyPr/>
                    <a:lstStyle/>
                    <a:p>
                      <a:r>
                        <a:rPr lang="de-CH" b="0" dirty="0"/>
                        <a:t>bis 18.00 </a:t>
                      </a:r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625440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748" y="3575999"/>
            <a:ext cx="262105" cy="28082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685" y="3575999"/>
            <a:ext cx="262105" cy="280826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947737" y="5569100"/>
            <a:ext cx="8821221" cy="923330"/>
            <a:chOff x="947737" y="5569100"/>
            <a:chExt cx="8821221" cy="923330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947737" y="5569100"/>
              <a:ext cx="8821221" cy="923330"/>
              <a:chOff x="1917077" y="5549171"/>
              <a:chExt cx="8023648" cy="923330"/>
            </a:xfrm>
          </p:grpSpPr>
          <p:sp>
            <p:nvSpPr>
              <p:cNvPr id="19" name="Textfeld 18"/>
              <p:cNvSpPr txBox="1"/>
              <p:nvPr/>
            </p:nvSpPr>
            <p:spPr>
              <a:xfrm>
                <a:off x="2741341" y="5549171"/>
                <a:ext cx="719938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/>
                  <a:t>gebundene Zeiten der Tagesschule</a:t>
                </a:r>
                <a:br>
                  <a:rPr lang="de-CH" dirty="0"/>
                </a:br>
                <a:r>
                  <a:rPr lang="de-CH" dirty="0"/>
                  <a:t>gebundener Mittag</a:t>
                </a:r>
              </a:p>
              <a:p>
                <a:r>
                  <a:rPr lang="de-CH" dirty="0"/>
                  <a:t>ungebundene Betreuungsangebote</a:t>
                </a: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1917077" y="5604625"/>
                <a:ext cx="824264" cy="214314"/>
              </a:xfrm>
              <a:prstGeom prst="rect">
                <a:avLst/>
              </a:prstGeom>
              <a:solidFill>
                <a:srgbClr val="0F05A0"/>
              </a:solidFill>
            </p:spPr>
            <p:txBody>
              <a:bodyPr wrap="square" rtlCol="0">
                <a:spAutoFit/>
              </a:bodyPr>
              <a:lstStyle/>
              <a:p>
                <a:endParaRPr lang="de-CH" dirty="0"/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1917077" y="6179434"/>
                <a:ext cx="824264" cy="213592"/>
              </a:xfrm>
              <a:prstGeom prst="rect">
                <a:avLst/>
              </a:prstGeom>
              <a:solidFill>
                <a:srgbClr val="E0E721"/>
              </a:solidFill>
            </p:spPr>
            <p:txBody>
              <a:bodyPr wrap="square" rtlCol="0">
                <a:spAutoFit/>
              </a:bodyPr>
              <a:lstStyle/>
              <a:p>
                <a:endParaRPr lang="de-CH" dirty="0"/>
              </a:p>
            </p:txBody>
          </p:sp>
        </p:grpSp>
        <p:sp>
          <p:nvSpPr>
            <p:cNvPr id="18" name="Rechteck 17"/>
            <p:cNvSpPr/>
            <p:nvPr/>
          </p:nvSpPr>
          <p:spPr>
            <a:xfrm>
              <a:off x="1589549" y="5849398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dirty="0">
                  <a:solidFill>
                    <a:srgbClr val="00B0F0"/>
                  </a:solidFill>
                </a:rPr>
                <a:t>O</a:t>
              </a:r>
              <a:endParaRPr lang="de-CH" dirty="0"/>
            </a:p>
          </p:txBody>
        </p:sp>
      </p:grpSp>
    </p:spTree>
    <p:extLst>
      <p:ext uri="{BB962C8B-B14F-4D97-AF65-F5344CB8AC3E}">
        <p14:creationId xmlns:p14="http://schemas.microsoft.com/office/powerpoint/2010/main" val="1330489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1.-3. Klasse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366658"/>
              </p:ext>
            </p:extLst>
          </p:nvPr>
        </p:nvGraphicFramePr>
        <p:xfrm>
          <a:off x="947737" y="1379922"/>
          <a:ext cx="10858820" cy="4108981"/>
        </p:xfrm>
        <a:graphic>
          <a:graphicData uri="http://schemas.openxmlformats.org/drawingml/2006/table">
            <a:tbl>
              <a:tblPr firstRow="1" bandRow="1">
                <a:tableStyleId>{CA20E951-F767-40FB-8981-BDCADE0C3650}</a:tableStyleId>
              </a:tblPr>
              <a:tblGrid>
                <a:gridCol w="1809803">
                  <a:extLst>
                    <a:ext uri="{9D8B030D-6E8A-4147-A177-3AD203B41FA5}">
                      <a16:colId xmlns:a16="http://schemas.microsoft.com/office/drawing/2014/main" val="1654118605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4153703383"/>
                    </a:ext>
                  </a:extLst>
                </a:gridCol>
                <a:gridCol w="904902">
                  <a:extLst>
                    <a:ext uri="{9D8B030D-6E8A-4147-A177-3AD203B41FA5}">
                      <a16:colId xmlns:a16="http://schemas.microsoft.com/office/drawing/2014/main" val="1293090908"/>
                    </a:ext>
                  </a:extLst>
                </a:gridCol>
                <a:gridCol w="904902">
                  <a:extLst>
                    <a:ext uri="{9D8B030D-6E8A-4147-A177-3AD203B41FA5}">
                      <a16:colId xmlns:a16="http://schemas.microsoft.com/office/drawing/2014/main" val="1680629518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769582780"/>
                    </a:ext>
                  </a:extLst>
                </a:gridCol>
                <a:gridCol w="904902">
                  <a:extLst>
                    <a:ext uri="{9D8B030D-6E8A-4147-A177-3AD203B41FA5}">
                      <a16:colId xmlns:a16="http://schemas.microsoft.com/office/drawing/2014/main" val="2739259851"/>
                    </a:ext>
                  </a:extLst>
                </a:gridCol>
                <a:gridCol w="904902">
                  <a:extLst>
                    <a:ext uri="{9D8B030D-6E8A-4147-A177-3AD203B41FA5}">
                      <a16:colId xmlns:a16="http://schemas.microsoft.com/office/drawing/2014/main" val="3571546170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1336458701"/>
                    </a:ext>
                  </a:extLst>
                </a:gridCol>
              </a:tblGrid>
              <a:tr h="490801">
                <a:tc>
                  <a:txBody>
                    <a:bodyPr/>
                    <a:lstStyle/>
                    <a:p>
                      <a:r>
                        <a:rPr lang="de-CH" dirty="0"/>
                        <a:t>Zeit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Montag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e-CH" dirty="0"/>
                        <a:t>Dienstag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Mittwoch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e-CH" dirty="0"/>
                        <a:t>Donnerstag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Freitag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225642"/>
                  </a:ext>
                </a:extLst>
              </a:tr>
              <a:tr h="506857">
                <a:tc>
                  <a:txBody>
                    <a:bodyPr/>
                    <a:lstStyle/>
                    <a:p>
                      <a:r>
                        <a:rPr lang="de-CH" b="0" dirty="0"/>
                        <a:t>ab 7.00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884222"/>
                  </a:ext>
                </a:extLst>
              </a:tr>
              <a:tr h="1087942">
                <a:tc>
                  <a:txBody>
                    <a:bodyPr/>
                    <a:lstStyle/>
                    <a:p>
                      <a:r>
                        <a:rPr lang="de-CH" b="0" dirty="0"/>
                        <a:t>Vormittag</a:t>
                      </a:r>
                    </a:p>
                    <a:p>
                      <a:endParaRPr lang="de-CH" b="0" dirty="0"/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348360"/>
                  </a:ext>
                </a:extLst>
              </a:tr>
              <a:tr h="506857">
                <a:tc>
                  <a:txBody>
                    <a:bodyPr/>
                    <a:lstStyle/>
                    <a:p>
                      <a:r>
                        <a:rPr lang="de-CH" b="0" dirty="0"/>
                        <a:t>Mittag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726499"/>
                  </a:ext>
                </a:extLst>
              </a:tr>
              <a:tr h="758262">
                <a:tc>
                  <a:txBody>
                    <a:bodyPr/>
                    <a:lstStyle/>
                    <a:p>
                      <a:r>
                        <a:rPr lang="de-CH" b="0" dirty="0"/>
                        <a:t>Nachmittag</a:t>
                      </a:r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759118"/>
                  </a:ext>
                </a:extLst>
              </a:tr>
              <a:tr h="758262">
                <a:tc>
                  <a:txBody>
                    <a:bodyPr/>
                    <a:lstStyle/>
                    <a:p>
                      <a:r>
                        <a:rPr lang="de-CH" b="0" dirty="0"/>
                        <a:t>bis 18.00 </a:t>
                      </a:r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625440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748" y="3575999"/>
            <a:ext cx="262105" cy="28082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685" y="3575999"/>
            <a:ext cx="262105" cy="280826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947737" y="5569100"/>
            <a:ext cx="8821221" cy="923330"/>
            <a:chOff x="947737" y="5569100"/>
            <a:chExt cx="8821221" cy="923330"/>
          </a:xfrm>
        </p:grpSpPr>
        <p:grpSp>
          <p:nvGrpSpPr>
            <p:cNvPr id="29" name="Gruppieren 28"/>
            <p:cNvGrpSpPr/>
            <p:nvPr/>
          </p:nvGrpSpPr>
          <p:grpSpPr>
            <a:xfrm>
              <a:off x="947737" y="5569100"/>
              <a:ext cx="8821221" cy="923330"/>
              <a:chOff x="1917077" y="5549171"/>
              <a:chExt cx="8023648" cy="923330"/>
            </a:xfrm>
          </p:grpSpPr>
          <p:sp>
            <p:nvSpPr>
              <p:cNvPr id="31" name="Textfeld 30"/>
              <p:cNvSpPr txBox="1"/>
              <p:nvPr/>
            </p:nvSpPr>
            <p:spPr>
              <a:xfrm>
                <a:off x="2741341" y="5549171"/>
                <a:ext cx="719938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/>
                  <a:t>gebundene Zeiten der Tagesschule inklusive freiwillige Aufgabenstunden</a:t>
                </a:r>
                <a:br>
                  <a:rPr lang="de-CH" dirty="0"/>
                </a:br>
                <a:r>
                  <a:rPr lang="de-CH" dirty="0"/>
                  <a:t>gebundener Mittag</a:t>
                </a:r>
              </a:p>
              <a:p>
                <a:r>
                  <a:rPr lang="de-CH" dirty="0"/>
                  <a:t>ungebundene Betreuungsangebote</a:t>
                </a:r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1917077" y="5604625"/>
                <a:ext cx="824264" cy="214314"/>
              </a:xfrm>
              <a:prstGeom prst="rect">
                <a:avLst/>
              </a:prstGeom>
              <a:solidFill>
                <a:srgbClr val="0F05A0"/>
              </a:solidFill>
            </p:spPr>
            <p:txBody>
              <a:bodyPr wrap="square" rtlCol="0">
                <a:spAutoFit/>
              </a:bodyPr>
              <a:lstStyle/>
              <a:p>
                <a:endParaRPr lang="de-CH" dirty="0"/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1917077" y="6179434"/>
                <a:ext cx="824264" cy="213592"/>
              </a:xfrm>
              <a:prstGeom prst="rect">
                <a:avLst/>
              </a:prstGeom>
              <a:solidFill>
                <a:srgbClr val="E0E721"/>
              </a:solidFill>
            </p:spPr>
            <p:txBody>
              <a:bodyPr wrap="square" rtlCol="0">
                <a:spAutoFit/>
              </a:bodyPr>
              <a:lstStyle/>
              <a:p>
                <a:endParaRPr lang="de-CH" dirty="0"/>
              </a:p>
            </p:txBody>
          </p:sp>
        </p:grpSp>
        <p:sp>
          <p:nvSpPr>
            <p:cNvPr id="30" name="Rechteck 29"/>
            <p:cNvSpPr/>
            <p:nvPr/>
          </p:nvSpPr>
          <p:spPr>
            <a:xfrm>
              <a:off x="1589549" y="5849398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dirty="0">
                  <a:solidFill>
                    <a:srgbClr val="00B0F0"/>
                  </a:solidFill>
                </a:rPr>
                <a:t>O</a:t>
              </a:r>
              <a:endParaRPr lang="de-CH" dirty="0"/>
            </a:p>
          </p:txBody>
        </p:sp>
      </p:grpSp>
      <p:sp>
        <p:nvSpPr>
          <p:cNvPr id="35" name="Textfeld 34"/>
          <p:cNvSpPr txBox="1"/>
          <p:nvPr/>
        </p:nvSpPr>
        <p:spPr>
          <a:xfrm rot="16200000">
            <a:off x="5537578" y="4043710"/>
            <a:ext cx="923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Profil      B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721" y="3575999"/>
            <a:ext cx="262105" cy="280826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315" y="3575999"/>
            <a:ext cx="262105" cy="280826"/>
          </a:xfrm>
          <a:prstGeom prst="rect">
            <a:avLst/>
          </a:prstGeom>
        </p:spPr>
      </p:pic>
      <p:sp>
        <p:nvSpPr>
          <p:cNvPr id="39" name="Textfeld 38"/>
          <p:cNvSpPr txBox="1"/>
          <p:nvPr/>
        </p:nvSpPr>
        <p:spPr>
          <a:xfrm rot="16200000">
            <a:off x="4722973" y="4030278"/>
            <a:ext cx="923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Profil      A</a:t>
            </a:r>
          </a:p>
        </p:txBody>
      </p:sp>
      <p:sp>
        <p:nvSpPr>
          <p:cNvPr id="40" name="Textfeld 39"/>
          <p:cNvSpPr txBox="1"/>
          <p:nvPr/>
        </p:nvSpPr>
        <p:spPr>
          <a:xfrm rot="16200000">
            <a:off x="8246753" y="3995511"/>
            <a:ext cx="923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Profil      A</a:t>
            </a:r>
          </a:p>
        </p:txBody>
      </p:sp>
      <p:sp>
        <p:nvSpPr>
          <p:cNvPr id="41" name="Textfeld 40"/>
          <p:cNvSpPr txBox="1"/>
          <p:nvPr/>
        </p:nvSpPr>
        <p:spPr>
          <a:xfrm rot="16200000">
            <a:off x="9125514" y="3995511"/>
            <a:ext cx="923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Profil      B</a:t>
            </a:r>
          </a:p>
        </p:txBody>
      </p:sp>
    </p:spTree>
    <p:extLst>
      <p:ext uri="{BB962C8B-B14F-4D97-AF65-F5344CB8AC3E}">
        <p14:creationId xmlns:p14="http://schemas.microsoft.com/office/powerpoint/2010/main" val="546816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4. Klasse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125137"/>
              </p:ext>
            </p:extLst>
          </p:nvPr>
        </p:nvGraphicFramePr>
        <p:xfrm>
          <a:off x="947737" y="1379922"/>
          <a:ext cx="10858820" cy="4108981"/>
        </p:xfrm>
        <a:graphic>
          <a:graphicData uri="http://schemas.openxmlformats.org/drawingml/2006/table">
            <a:tbl>
              <a:tblPr firstRow="1" bandRow="1">
                <a:tableStyleId>{CA20E951-F767-40FB-8981-BDCADE0C3650}</a:tableStyleId>
              </a:tblPr>
              <a:tblGrid>
                <a:gridCol w="1809803">
                  <a:extLst>
                    <a:ext uri="{9D8B030D-6E8A-4147-A177-3AD203B41FA5}">
                      <a16:colId xmlns:a16="http://schemas.microsoft.com/office/drawing/2014/main" val="1654118605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4153703383"/>
                    </a:ext>
                  </a:extLst>
                </a:gridCol>
                <a:gridCol w="904902">
                  <a:extLst>
                    <a:ext uri="{9D8B030D-6E8A-4147-A177-3AD203B41FA5}">
                      <a16:colId xmlns:a16="http://schemas.microsoft.com/office/drawing/2014/main" val="1293090908"/>
                    </a:ext>
                  </a:extLst>
                </a:gridCol>
                <a:gridCol w="904902">
                  <a:extLst>
                    <a:ext uri="{9D8B030D-6E8A-4147-A177-3AD203B41FA5}">
                      <a16:colId xmlns:a16="http://schemas.microsoft.com/office/drawing/2014/main" val="1237886952"/>
                    </a:ext>
                  </a:extLst>
                </a:gridCol>
                <a:gridCol w="1766189">
                  <a:extLst>
                    <a:ext uri="{9D8B030D-6E8A-4147-A177-3AD203B41FA5}">
                      <a16:colId xmlns:a16="http://schemas.microsoft.com/office/drawing/2014/main" val="769582780"/>
                    </a:ext>
                  </a:extLst>
                </a:gridCol>
                <a:gridCol w="926709">
                  <a:extLst>
                    <a:ext uri="{9D8B030D-6E8A-4147-A177-3AD203B41FA5}">
                      <a16:colId xmlns:a16="http://schemas.microsoft.com/office/drawing/2014/main" val="2739259851"/>
                    </a:ext>
                  </a:extLst>
                </a:gridCol>
                <a:gridCol w="926709">
                  <a:extLst>
                    <a:ext uri="{9D8B030D-6E8A-4147-A177-3AD203B41FA5}">
                      <a16:colId xmlns:a16="http://schemas.microsoft.com/office/drawing/2014/main" val="611658941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1336458701"/>
                    </a:ext>
                  </a:extLst>
                </a:gridCol>
              </a:tblGrid>
              <a:tr h="490801">
                <a:tc>
                  <a:txBody>
                    <a:bodyPr/>
                    <a:lstStyle/>
                    <a:p>
                      <a:r>
                        <a:rPr lang="de-CH" dirty="0"/>
                        <a:t>Zeit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Montag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e-CH" dirty="0"/>
                        <a:t>Dienstag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Mittwoch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e-CH" dirty="0"/>
                        <a:t>Donnerstag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Freitag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225642"/>
                  </a:ext>
                </a:extLst>
              </a:tr>
              <a:tr h="506857">
                <a:tc>
                  <a:txBody>
                    <a:bodyPr/>
                    <a:lstStyle/>
                    <a:p>
                      <a:r>
                        <a:rPr lang="de-CH" b="0" dirty="0"/>
                        <a:t>ab 7.00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884222"/>
                  </a:ext>
                </a:extLst>
              </a:tr>
              <a:tr h="1087942">
                <a:tc>
                  <a:txBody>
                    <a:bodyPr/>
                    <a:lstStyle/>
                    <a:p>
                      <a:r>
                        <a:rPr lang="de-CH" b="0" dirty="0"/>
                        <a:t>Vormittag</a:t>
                      </a:r>
                    </a:p>
                    <a:p>
                      <a:endParaRPr lang="de-CH" b="0" dirty="0"/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348360"/>
                  </a:ext>
                </a:extLst>
              </a:tr>
              <a:tr h="506857">
                <a:tc>
                  <a:txBody>
                    <a:bodyPr/>
                    <a:lstStyle/>
                    <a:p>
                      <a:r>
                        <a:rPr lang="de-CH" b="0" dirty="0"/>
                        <a:t>Mittag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de-CH" b="1" dirty="0"/>
                    </a:p>
                    <a:p>
                      <a:r>
                        <a:rPr lang="de-CH" b="1" dirty="0">
                          <a:sym typeface="Wingdings" panose="05000000000000000000" pitchFamily="2" charset="2"/>
                        </a:rPr>
                        <a:t>&lt;- </a:t>
                      </a:r>
                      <a:r>
                        <a:rPr lang="de-CH" b="1" dirty="0"/>
                        <a:t>entweder</a:t>
                      </a:r>
                    </a:p>
                    <a:p>
                      <a:pPr algn="r"/>
                      <a:r>
                        <a:rPr lang="de-CH" b="1"/>
                        <a:t>oder </a:t>
                      </a:r>
                      <a:r>
                        <a:rPr lang="de-CH" b="1" dirty="0"/>
                        <a:t>-&gt;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726499"/>
                  </a:ext>
                </a:extLst>
              </a:tr>
              <a:tr h="758262">
                <a:tc>
                  <a:txBody>
                    <a:bodyPr/>
                    <a:lstStyle/>
                    <a:p>
                      <a:r>
                        <a:rPr lang="de-CH" b="0" dirty="0"/>
                        <a:t>Nachmittag</a:t>
                      </a:r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de-CH" b="1" dirty="0"/>
                        <a:t>entweder</a:t>
                      </a:r>
                    </a:p>
                    <a:p>
                      <a:pPr algn="r"/>
                      <a:r>
                        <a:rPr lang="de-CH" b="1" dirty="0"/>
                        <a:t>oder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759118"/>
                  </a:ext>
                </a:extLst>
              </a:tr>
              <a:tr h="758262">
                <a:tc>
                  <a:txBody>
                    <a:bodyPr/>
                    <a:lstStyle/>
                    <a:p>
                      <a:r>
                        <a:rPr lang="de-CH" b="0" dirty="0"/>
                        <a:t>bis 18.00 </a:t>
                      </a:r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625440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748" y="3575999"/>
            <a:ext cx="262105" cy="28082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685" y="3575999"/>
            <a:ext cx="262105" cy="280826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947737" y="5569100"/>
            <a:ext cx="8821221" cy="923330"/>
            <a:chOff x="947737" y="5569100"/>
            <a:chExt cx="8821221" cy="923330"/>
          </a:xfrm>
        </p:grpSpPr>
        <p:grpSp>
          <p:nvGrpSpPr>
            <p:cNvPr id="29" name="Gruppieren 28"/>
            <p:cNvGrpSpPr/>
            <p:nvPr/>
          </p:nvGrpSpPr>
          <p:grpSpPr>
            <a:xfrm>
              <a:off x="947737" y="5569100"/>
              <a:ext cx="8821221" cy="923330"/>
              <a:chOff x="1917077" y="5549171"/>
              <a:chExt cx="8023648" cy="923330"/>
            </a:xfrm>
          </p:grpSpPr>
          <p:sp>
            <p:nvSpPr>
              <p:cNvPr id="31" name="Textfeld 30"/>
              <p:cNvSpPr txBox="1"/>
              <p:nvPr/>
            </p:nvSpPr>
            <p:spPr>
              <a:xfrm>
                <a:off x="2741341" y="5549171"/>
                <a:ext cx="719938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/>
                  <a:t>gebundene Zeiten der Tagesschule inklusive freiwillige Aufgabenstunden</a:t>
                </a:r>
                <a:br>
                  <a:rPr lang="de-CH" dirty="0"/>
                </a:br>
                <a:r>
                  <a:rPr lang="de-CH" dirty="0"/>
                  <a:t>gebundener Mittag</a:t>
                </a:r>
              </a:p>
              <a:p>
                <a:r>
                  <a:rPr lang="de-CH" dirty="0"/>
                  <a:t>ungebundene Betreuungsangebote</a:t>
                </a:r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1917077" y="5604625"/>
                <a:ext cx="824264" cy="214314"/>
              </a:xfrm>
              <a:prstGeom prst="rect">
                <a:avLst/>
              </a:prstGeom>
              <a:solidFill>
                <a:srgbClr val="0F05A0"/>
              </a:solidFill>
            </p:spPr>
            <p:txBody>
              <a:bodyPr wrap="square" rtlCol="0">
                <a:spAutoFit/>
              </a:bodyPr>
              <a:lstStyle/>
              <a:p>
                <a:endParaRPr lang="de-CH" dirty="0"/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1917077" y="6179434"/>
                <a:ext cx="824264" cy="213592"/>
              </a:xfrm>
              <a:prstGeom prst="rect">
                <a:avLst/>
              </a:prstGeom>
              <a:solidFill>
                <a:srgbClr val="E0E721"/>
              </a:solidFill>
            </p:spPr>
            <p:txBody>
              <a:bodyPr wrap="square" rtlCol="0">
                <a:spAutoFit/>
              </a:bodyPr>
              <a:lstStyle/>
              <a:p>
                <a:endParaRPr lang="de-CH" dirty="0"/>
              </a:p>
            </p:txBody>
          </p:sp>
        </p:grpSp>
        <p:sp>
          <p:nvSpPr>
            <p:cNvPr id="30" name="Rechteck 29"/>
            <p:cNvSpPr/>
            <p:nvPr/>
          </p:nvSpPr>
          <p:spPr>
            <a:xfrm>
              <a:off x="1589549" y="5849398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dirty="0">
                  <a:solidFill>
                    <a:srgbClr val="00B0F0"/>
                  </a:solidFill>
                </a:rPr>
                <a:t>O</a:t>
              </a:r>
              <a:endParaRPr lang="de-CH" dirty="0"/>
            </a:p>
          </p:txBody>
        </p:sp>
      </p:grpSp>
      <p:pic>
        <p:nvPicPr>
          <p:cNvPr id="37" name="Grafik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721" y="3575999"/>
            <a:ext cx="262105" cy="280826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315" y="3575999"/>
            <a:ext cx="262105" cy="28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00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Profil A: Dienstagsprofil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328536"/>
              </p:ext>
            </p:extLst>
          </p:nvPr>
        </p:nvGraphicFramePr>
        <p:xfrm>
          <a:off x="947737" y="1379922"/>
          <a:ext cx="10858818" cy="4108981"/>
        </p:xfrm>
        <a:graphic>
          <a:graphicData uri="http://schemas.openxmlformats.org/drawingml/2006/table">
            <a:tbl>
              <a:tblPr firstRow="1" bandRow="1">
                <a:tableStyleId>{CA20E951-F767-40FB-8981-BDCADE0C3650}</a:tableStyleId>
              </a:tblPr>
              <a:tblGrid>
                <a:gridCol w="1809803">
                  <a:extLst>
                    <a:ext uri="{9D8B030D-6E8A-4147-A177-3AD203B41FA5}">
                      <a16:colId xmlns:a16="http://schemas.microsoft.com/office/drawing/2014/main" val="1654118605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4153703383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1293090908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769582780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2739259851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1336458701"/>
                    </a:ext>
                  </a:extLst>
                </a:gridCol>
              </a:tblGrid>
              <a:tr h="490801">
                <a:tc>
                  <a:txBody>
                    <a:bodyPr/>
                    <a:lstStyle/>
                    <a:p>
                      <a:r>
                        <a:rPr lang="de-CH" dirty="0"/>
                        <a:t>Zeit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Montag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Dienstag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Mittwoch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Donnerstag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Freitag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225642"/>
                  </a:ext>
                </a:extLst>
              </a:tr>
              <a:tr h="506857">
                <a:tc>
                  <a:txBody>
                    <a:bodyPr/>
                    <a:lstStyle/>
                    <a:p>
                      <a:r>
                        <a:rPr lang="de-CH" b="0" dirty="0"/>
                        <a:t>ab 7.00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884222"/>
                  </a:ext>
                </a:extLst>
              </a:tr>
              <a:tr h="1087942">
                <a:tc>
                  <a:txBody>
                    <a:bodyPr/>
                    <a:lstStyle/>
                    <a:p>
                      <a:r>
                        <a:rPr lang="de-CH" b="0" dirty="0"/>
                        <a:t>Vormittag</a:t>
                      </a:r>
                    </a:p>
                    <a:p>
                      <a:endParaRPr lang="de-CH" b="0" dirty="0"/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348360"/>
                  </a:ext>
                </a:extLst>
              </a:tr>
              <a:tr h="506857">
                <a:tc>
                  <a:txBody>
                    <a:bodyPr/>
                    <a:lstStyle/>
                    <a:p>
                      <a:r>
                        <a:rPr lang="de-CH" b="0" dirty="0"/>
                        <a:t>Mittag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726499"/>
                  </a:ext>
                </a:extLst>
              </a:tr>
              <a:tr h="758262">
                <a:tc>
                  <a:txBody>
                    <a:bodyPr/>
                    <a:lstStyle/>
                    <a:p>
                      <a:r>
                        <a:rPr lang="de-CH" b="0" dirty="0"/>
                        <a:t>Nachmittag</a:t>
                      </a:r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759118"/>
                  </a:ext>
                </a:extLst>
              </a:tr>
              <a:tr h="758262">
                <a:tc>
                  <a:txBody>
                    <a:bodyPr/>
                    <a:lstStyle/>
                    <a:p>
                      <a:r>
                        <a:rPr lang="de-CH" b="0" dirty="0"/>
                        <a:t>bis 18.00 </a:t>
                      </a:r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625440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748" y="3575999"/>
            <a:ext cx="262105" cy="28082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685" y="3575999"/>
            <a:ext cx="262105" cy="280826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947737" y="5569100"/>
            <a:ext cx="8821221" cy="923330"/>
            <a:chOff x="947737" y="5569100"/>
            <a:chExt cx="8821221" cy="923330"/>
          </a:xfrm>
        </p:grpSpPr>
        <p:grpSp>
          <p:nvGrpSpPr>
            <p:cNvPr id="29" name="Gruppieren 28"/>
            <p:cNvGrpSpPr/>
            <p:nvPr/>
          </p:nvGrpSpPr>
          <p:grpSpPr>
            <a:xfrm>
              <a:off x="947737" y="5569100"/>
              <a:ext cx="8821221" cy="923330"/>
              <a:chOff x="1917077" y="5549171"/>
              <a:chExt cx="8023648" cy="923330"/>
            </a:xfrm>
          </p:grpSpPr>
          <p:sp>
            <p:nvSpPr>
              <p:cNvPr id="31" name="Textfeld 30"/>
              <p:cNvSpPr txBox="1"/>
              <p:nvPr/>
            </p:nvSpPr>
            <p:spPr>
              <a:xfrm>
                <a:off x="2741341" y="5549171"/>
                <a:ext cx="719938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/>
                  <a:t>gebundene Zeiten der Tagesschule inklusive freiwillige Aufgabenstunden</a:t>
                </a:r>
                <a:br>
                  <a:rPr lang="de-CH" dirty="0"/>
                </a:br>
                <a:r>
                  <a:rPr lang="de-CH" dirty="0"/>
                  <a:t>gebundener Mittag</a:t>
                </a:r>
              </a:p>
              <a:p>
                <a:r>
                  <a:rPr lang="de-CH" dirty="0"/>
                  <a:t>ungebundene Betreuungsangebote</a:t>
                </a:r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1917077" y="5604625"/>
                <a:ext cx="824264" cy="214314"/>
              </a:xfrm>
              <a:prstGeom prst="rect">
                <a:avLst/>
              </a:prstGeom>
              <a:solidFill>
                <a:srgbClr val="0F05A0"/>
              </a:solidFill>
            </p:spPr>
            <p:txBody>
              <a:bodyPr wrap="square" rtlCol="0">
                <a:spAutoFit/>
              </a:bodyPr>
              <a:lstStyle/>
              <a:p>
                <a:endParaRPr lang="de-CH" dirty="0"/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1917077" y="6179434"/>
                <a:ext cx="824264" cy="213592"/>
              </a:xfrm>
              <a:prstGeom prst="rect">
                <a:avLst/>
              </a:prstGeom>
              <a:solidFill>
                <a:srgbClr val="E0E721"/>
              </a:solidFill>
            </p:spPr>
            <p:txBody>
              <a:bodyPr wrap="square" rtlCol="0">
                <a:spAutoFit/>
              </a:bodyPr>
              <a:lstStyle/>
              <a:p>
                <a:endParaRPr lang="de-CH" dirty="0"/>
              </a:p>
            </p:txBody>
          </p:sp>
        </p:grpSp>
        <p:sp>
          <p:nvSpPr>
            <p:cNvPr id="30" name="Rechteck 29"/>
            <p:cNvSpPr/>
            <p:nvPr/>
          </p:nvSpPr>
          <p:spPr>
            <a:xfrm>
              <a:off x="1589549" y="5849398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dirty="0">
                  <a:solidFill>
                    <a:srgbClr val="00B0F0"/>
                  </a:solidFill>
                </a:rPr>
                <a:t>O</a:t>
              </a:r>
              <a:endParaRPr lang="de-CH" dirty="0"/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506" y="3575999"/>
            <a:ext cx="262105" cy="28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74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Profil B: Donnerstagsprofil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65320"/>
              </p:ext>
            </p:extLst>
          </p:nvPr>
        </p:nvGraphicFramePr>
        <p:xfrm>
          <a:off x="947737" y="1379922"/>
          <a:ext cx="10858818" cy="4108981"/>
        </p:xfrm>
        <a:graphic>
          <a:graphicData uri="http://schemas.openxmlformats.org/drawingml/2006/table">
            <a:tbl>
              <a:tblPr firstRow="1" bandRow="1">
                <a:tableStyleId>{CA20E951-F767-40FB-8981-BDCADE0C3650}</a:tableStyleId>
              </a:tblPr>
              <a:tblGrid>
                <a:gridCol w="1809803">
                  <a:extLst>
                    <a:ext uri="{9D8B030D-6E8A-4147-A177-3AD203B41FA5}">
                      <a16:colId xmlns:a16="http://schemas.microsoft.com/office/drawing/2014/main" val="1654118605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4153703383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1293090908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769582780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2739259851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1336458701"/>
                    </a:ext>
                  </a:extLst>
                </a:gridCol>
              </a:tblGrid>
              <a:tr h="490801">
                <a:tc>
                  <a:txBody>
                    <a:bodyPr/>
                    <a:lstStyle/>
                    <a:p>
                      <a:r>
                        <a:rPr lang="de-CH" dirty="0"/>
                        <a:t>Zeit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Montag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Dienstag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Mittwoch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Donnerstag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Freitag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225642"/>
                  </a:ext>
                </a:extLst>
              </a:tr>
              <a:tr h="506857">
                <a:tc>
                  <a:txBody>
                    <a:bodyPr/>
                    <a:lstStyle/>
                    <a:p>
                      <a:r>
                        <a:rPr lang="de-CH" b="0" dirty="0"/>
                        <a:t>ab 7.00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884222"/>
                  </a:ext>
                </a:extLst>
              </a:tr>
              <a:tr h="1087942">
                <a:tc>
                  <a:txBody>
                    <a:bodyPr/>
                    <a:lstStyle/>
                    <a:p>
                      <a:r>
                        <a:rPr lang="de-CH" b="0" dirty="0"/>
                        <a:t>Vormittag</a:t>
                      </a:r>
                    </a:p>
                    <a:p>
                      <a:endParaRPr lang="de-CH" b="0" dirty="0"/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348360"/>
                  </a:ext>
                </a:extLst>
              </a:tr>
              <a:tr h="506857">
                <a:tc>
                  <a:txBody>
                    <a:bodyPr/>
                    <a:lstStyle/>
                    <a:p>
                      <a:r>
                        <a:rPr lang="de-CH" b="0" dirty="0"/>
                        <a:t>Mittag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726499"/>
                  </a:ext>
                </a:extLst>
              </a:tr>
              <a:tr h="758262">
                <a:tc>
                  <a:txBody>
                    <a:bodyPr/>
                    <a:lstStyle/>
                    <a:p>
                      <a:r>
                        <a:rPr lang="de-CH" b="0" dirty="0"/>
                        <a:t>Nachmittag</a:t>
                      </a:r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759118"/>
                  </a:ext>
                </a:extLst>
              </a:tr>
              <a:tr h="758262">
                <a:tc>
                  <a:txBody>
                    <a:bodyPr/>
                    <a:lstStyle/>
                    <a:p>
                      <a:r>
                        <a:rPr lang="de-CH" b="0" dirty="0"/>
                        <a:t>bis 18.00 </a:t>
                      </a:r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625440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748" y="3575999"/>
            <a:ext cx="262105" cy="28082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685" y="3575999"/>
            <a:ext cx="262105" cy="280826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947737" y="5569100"/>
            <a:ext cx="8821221" cy="923330"/>
            <a:chOff x="947737" y="5569100"/>
            <a:chExt cx="8821221" cy="923330"/>
          </a:xfrm>
        </p:grpSpPr>
        <p:grpSp>
          <p:nvGrpSpPr>
            <p:cNvPr id="29" name="Gruppieren 28"/>
            <p:cNvGrpSpPr/>
            <p:nvPr/>
          </p:nvGrpSpPr>
          <p:grpSpPr>
            <a:xfrm>
              <a:off x="947737" y="5569100"/>
              <a:ext cx="8821221" cy="923330"/>
              <a:chOff x="1917077" y="5549171"/>
              <a:chExt cx="8023648" cy="923330"/>
            </a:xfrm>
          </p:grpSpPr>
          <p:sp>
            <p:nvSpPr>
              <p:cNvPr id="31" name="Textfeld 30"/>
              <p:cNvSpPr txBox="1"/>
              <p:nvPr/>
            </p:nvSpPr>
            <p:spPr>
              <a:xfrm>
                <a:off x="2741341" y="5549171"/>
                <a:ext cx="719938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/>
                  <a:t>gebundene Zeiten der Tagesschule inklusive freiwillige Aufgabenstunden</a:t>
                </a:r>
                <a:br>
                  <a:rPr lang="de-CH" dirty="0"/>
                </a:br>
                <a:r>
                  <a:rPr lang="de-CH" dirty="0"/>
                  <a:t>gebundener Mittag</a:t>
                </a:r>
              </a:p>
              <a:p>
                <a:r>
                  <a:rPr lang="de-CH" dirty="0"/>
                  <a:t>ungebundene Betreuungsangebote</a:t>
                </a:r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1917077" y="5604625"/>
                <a:ext cx="824264" cy="214314"/>
              </a:xfrm>
              <a:prstGeom prst="rect">
                <a:avLst/>
              </a:prstGeom>
              <a:solidFill>
                <a:srgbClr val="0F05A0"/>
              </a:solidFill>
            </p:spPr>
            <p:txBody>
              <a:bodyPr wrap="square" rtlCol="0">
                <a:spAutoFit/>
              </a:bodyPr>
              <a:lstStyle/>
              <a:p>
                <a:endParaRPr lang="de-CH" dirty="0"/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1917077" y="6179434"/>
                <a:ext cx="824264" cy="213592"/>
              </a:xfrm>
              <a:prstGeom prst="rect">
                <a:avLst/>
              </a:prstGeom>
              <a:solidFill>
                <a:srgbClr val="E0E721"/>
              </a:solidFill>
            </p:spPr>
            <p:txBody>
              <a:bodyPr wrap="square" rtlCol="0">
                <a:spAutoFit/>
              </a:bodyPr>
              <a:lstStyle/>
              <a:p>
                <a:endParaRPr lang="de-CH" dirty="0"/>
              </a:p>
            </p:txBody>
          </p:sp>
        </p:grpSp>
        <p:sp>
          <p:nvSpPr>
            <p:cNvPr id="30" name="Rechteck 29"/>
            <p:cNvSpPr/>
            <p:nvPr/>
          </p:nvSpPr>
          <p:spPr>
            <a:xfrm>
              <a:off x="1589549" y="5849398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dirty="0">
                  <a:solidFill>
                    <a:srgbClr val="00B0F0"/>
                  </a:solidFill>
                </a:rPr>
                <a:t>O</a:t>
              </a:r>
              <a:endParaRPr lang="de-CH" dirty="0"/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159" y="3575999"/>
            <a:ext cx="262105" cy="28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38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5. und 6. Klasse: vier Nachmittage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91143"/>
              </p:ext>
            </p:extLst>
          </p:nvPr>
        </p:nvGraphicFramePr>
        <p:xfrm>
          <a:off x="947737" y="1379922"/>
          <a:ext cx="10858818" cy="4108981"/>
        </p:xfrm>
        <a:graphic>
          <a:graphicData uri="http://schemas.openxmlformats.org/drawingml/2006/table">
            <a:tbl>
              <a:tblPr firstRow="1" bandRow="1">
                <a:tableStyleId>{CA20E951-F767-40FB-8981-BDCADE0C3650}</a:tableStyleId>
              </a:tblPr>
              <a:tblGrid>
                <a:gridCol w="1809803">
                  <a:extLst>
                    <a:ext uri="{9D8B030D-6E8A-4147-A177-3AD203B41FA5}">
                      <a16:colId xmlns:a16="http://schemas.microsoft.com/office/drawing/2014/main" val="1654118605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4153703383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1293090908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769582780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2739259851"/>
                    </a:ext>
                  </a:extLst>
                </a:gridCol>
                <a:gridCol w="1809803">
                  <a:extLst>
                    <a:ext uri="{9D8B030D-6E8A-4147-A177-3AD203B41FA5}">
                      <a16:colId xmlns:a16="http://schemas.microsoft.com/office/drawing/2014/main" val="1336458701"/>
                    </a:ext>
                  </a:extLst>
                </a:gridCol>
              </a:tblGrid>
              <a:tr h="490801">
                <a:tc>
                  <a:txBody>
                    <a:bodyPr/>
                    <a:lstStyle/>
                    <a:p>
                      <a:r>
                        <a:rPr lang="de-CH" dirty="0"/>
                        <a:t>Zeit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Montag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Dienstag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Mittwoch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Donnerstag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Freitag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225642"/>
                  </a:ext>
                </a:extLst>
              </a:tr>
              <a:tr h="506857">
                <a:tc>
                  <a:txBody>
                    <a:bodyPr/>
                    <a:lstStyle/>
                    <a:p>
                      <a:r>
                        <a:rPr lang="de-CH" b="0" dirty="0"/>
                        <a:t>ab 7.00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884222"/>
                  </a:ext>
                </a:extLst>
              </a:tr>
              <a:tr h="1087942">
                <a:tc>
                  <a:txBody>
                    <a:bodyPr/>
                    <a:lstStyle/>
                    <a:p>
                      <a:r>
                        <a:rPr lang="de-CH" b="0" dirty="0"/>
                        <a:t>Vormittag</a:t>
                      </a:r>
                    </a:p>
                    <a:p>
                      <a:endParaRPr lang="de-CH" b="0" dirty="0"/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348360"/>
                  </a:ext>
                </a:extLst>
              </a:tr>
              <a:tr h="506857">
                <a:tc>
                  <a:txBody>
                    <a:bodyPr/>
                    <a:lstStyle/>
                    <a:p>
                      <a:r>
                        <a:rPr lang="de-CH" b="0" dirty="0"/>
                        <a:t>Mittag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726499"/>
                  </a:ext>
                </a:extLst>
              </a:tr>
              <a:tr h="758262">
                <a:tc>
                  <a:txBody>
                    <a:bodyPr/>
                    <a:lstStyle/>
                    <a:p>
                      <a:r>
                        <a:rPr lang="de-CH" b="0" dirty="0"/>
                        <a:t>Nachmittag</a:t>
                      </a:r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759118"/>
                  </a:ext>
                </a:extLst>
              </a:tr>
              <a:tr h="758262">
                <a:tc>
                  <a:txBody>
                    <a:bodyPr/>
                    <a:lstStyle/>
                    <a:p>
                      <a:r>
                        <a:rPr lang="de-CH" b="0" dirty="0"/>
                        <a:t>bis 18.00 </a:t>
                      </a:r>
                    </a:p>
                    <a:p>
                      <a:endParaRPr lang="de-CH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625440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748" y="3575999"/>
            <a:ext cx="262105" cy="28082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685" y="3575999"/>
            <a:ext cx="262105" cy="280826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947737" y="5569100"/>
            <a:ext cx="8821221" cy="923330"/>
            <a:chOff x="947737" y="5569100"/>
            <a:chExt cx="8821221" cy="923330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947737" y="5569100"/>
              <a:ext cx="8821221" cy="923330"/>
              <a:chOff x="1917077" y="5549171"/>
              <a:chExt cx="8023648" cy="923330"/>
            </a:xfrm>
          </p:grpSpPr>
          <p:sp>
            <p:nvSpPr>
              <p:cNvPr id="19" name="Textfeld 18"/>
              <p:cNvSpPr txBox="1"/>
              <p:nvPr/>
            </p:nvSpPr>
            <p:spPr>
              <a:xfrm>
                <a:off x="2741341" y="5549171"/>
                <a:ext cx="719938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/>
                  <a:t>gebundene Zeiten der Tagesschule inklusive freiwillige Aufgabenstunden</a:t>
                </a:r>
                <a:br>
                  <a:rPr lang="de-CH" dirty="0"/>
                </a:br>
                <a:r>
                  <a:rPr lang="de-CH" dirty="0"/>
                  <a:t>gebundener Mittag</a:t>
                </a:r>
              </a:p>
              <a:p>
                <a:r>
                  <a:rPr lang="de-CH" dirty="0"/>
                  <a:t>ungebundene Betreuungsangebote</a:t>
                </a: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1917077" y="5604625"/>
                <a:ext cx="824264" cy="214314"/>
              </a:xfrm>
              <a:prstGeom prst="rect">
                <a:avLst/>
              </a:prstGeom>
              <a:solidFill>
                <a:srgbClr val="0F05A0"/>
              </a:solidFill>
            </p:spPr>
            <p:txBody>
              <a:bodyPr wrap="square" rtlCol="0">
                <a:spAutoFit/>
              </a:bodyPr>
              <a:lstStyle/>
              <a:p>
                <a:endParaRPr lang="de-CH" dirty="0"/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1917077" y="6179434"/>
                <a:ext cx="824264" cy="213592"/>
              </a:xfrm>
              <a:prstGeom prst="rect">
                <a:avLst/>
              </a:prstGeom>
              <a:solidFill>
                <a:srgbClr val="E0E721"/>
              </a:solidFill>
            </p:spPr>
            <p:txBody>
              <a:bodyPr wrap="square" rtlCol="0">
                <a:spAutoFit/>
              </a:bodyPr>
              <a:lstStyle/>
              <a:p>
                <a:endParaRPr lang="de-CH" dirty="0"/>
              </a:p>
            </p:txBody>
          </p:sp>
        </p:grpSp>
        <p:sp>
          <p:nvSpPr>
            <p:cNvPr id="18" name="Rechteck 17"/>
            <p:cNvSpPr/>
            <p:nvPr/>
          </p:nvSpPr>
          <p:spPr>
            <a:xfrm>
              <a:off x="1589549" y="5849398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dirty="0">
                  <a:solidFill>
                    <a:srgbClr val="00B0F0"/>
                  </a:solidFill>
                </a:rPr>
                <a:t>O</a:t>
              </a:r>
              <a:endParaRPr lang="de-CH" dirty="0"/>
            </a:p>
          </p:txBody>
        </p:sp>
      </p:grpSp>
      <p:pic>
        <p:nvPicPr>
          <p:cNvPr id="22" name="Grafik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474" y="3578657"/>
            <a:ext cx="262105" cy="28082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222" y="3575999"/>
            <a:ext cx="262105" cy="28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139228E-B4E6-4B4A-B624-63324E033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0F05A0"/>
                </a:solidFill>
              </a:rPr>
              <a:t>Themen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2090F3-EDD2-4B75-8A68-F1890B7D94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7737" y="1533296"/>
            <a:ext cx="7669212" cy="432000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1.  Warum gibt es in der Stadt Zürich Tagesschulen?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55F4DF7-4EA8-1581-F3B4-7C91B7A4E4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532" y="997672"/>
            <a:ext cx="2420730" cy="4091376"/>
          </a:xfrm>
          <a:prstGeom prst="rect">
            <a:avLst/>
          </a:prstGeo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1D2190F4-A879-488D-A54C-4DECF51ACD93}"/>
              </a:ext>
            </a:extLst>
          </p:cNvPr>
          <p:cNvSpPr txBox="1">
            <a:spLocks/>
          </p:cNvSpPr>
          <p:nvPr/>
        </p:nvSpPr>
        <p:spPr bwMode="gray">
          <a:xfrm>
            <a:off x="947737" y="2054745"/>
            <a:ext cx="7669212" cy="823784"/>
          </a:xfrm>
          <a:prstGeom prst="rect">
            <a:avLst/>
          </a:prstGeom>
          <a:noFill/>
        </p:spPr>
        <p:txBody>
          <a:bodyPr vert="horz" lIns="0" tIns="10800" rIns="0" bIns="0" rtlCol="0">
            <a:noAutofit/>
          </a:bodyPr>
          <a:lstStyle>
            <a:lvl1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ClrTx/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3pPr>
            <a:lvl4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4pPr>
            <a:lvl5pPr marL="576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080000" indent="-64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648000" algn="l"/>
              </a:tabLst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Tx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de-CH" dirty="0"/>
              <a:t>2.  Was bedeutet es, wenn mein Kind in eine </a:t>
            </a:r>
          </a:p>
          <a:p>
            <a:pPr marL="0" indent="0">
              <a:buNone/>
            </a:pPr>
            <a:r>
              <a:rPr lang="de-CH" dirty="0"/>
              <a:t>     Tagesschule geht?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407E7038-4B84-4B3B-9FB0-A58D374BF2AF}"/>
              </a:ext>
            </a:extLst>
          </p:cNvPr>
          <p:cNvSpPr txBox="1">
            <a:spLocks/>
          </p:cNvSpPr>
          <p:nvPr/>
        </p:nvSpPr>
        <p:spPr bwMode="gray">
          <a:xfrm>
            <a:off x="947737" y="2967978"/>
            <a:ext cx="7669212" cy="461022"/>
          </a:xfrm>
          <a:prstGeom prst="rect">
            <a:avLst/>
          </a:prstGeom>
          <a:noFill/>
        </p:spPr>
        <p:txBody>
          <a:bodyPr vert="horz" lIns="0" tIns="10800" rIns="0" bIns="0" rtlCol="0">
            <a:noAutofit/>
          </a:bodyPr>
          <a:lstStyle>
            <a:lvl1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ClrTx/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3pPr>
            <a:lvl4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4pPr>
            <a:lvl5pPr marL="576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080000" indent="-64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648000" algn="l"/>
              </a:tabLst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Tx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de-CH" dirty="0"/>
              <a:t>3.  Wie viel kosten die Betreuungsangebote?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3EE49EE5-85E5-4FA8-AD0D-A76B2C5FC136}"/>
              </a:ext>
            </a:extLst>
          </p:cNvPr>
          <p:cNvSpPr txBox="1">
            <a:spLocks/>
          </p:cNvSpPr>
          <p:nvPr/>
        </p:nvSpPr>
        <p:spPr bwMode="gray">
          <a:xfrm>
            <a:off x="947737" y="3540733"/>
            <a:ext cx="7669212" cy="817907"/>
          </a:xfrm>
          <a:prstGeom prst="rect">
            <a:avLst/>
          </a:prstGeom>
          <a:noFill/>
        </p:spPr>
        <p:txBody>
          <a:bodyPr vert="horz" lIns="0" tIns="10800" rIns="0" bIns="0" rtlCol="0">
            <a:noAutofit/>
          </a:bodyPr>
          <a:lstStyle>
            <a:lvl1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ClrTx/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3pPr>
            <a:lvl4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4pPr>
            <a:lvl5pPr marL="576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080000" indent="-64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648000" algn="l"/>
              </a:tabLst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Tx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>
              <a:buAutoNum type="arabicPeriod" startAt="4"/>
            </a:pPr>
            <a:r>
              <a:rPr lang="de-CH" dirty="0"/>
              <a:t>Was macht mein Kind über Mittag und bis 16 Uhr in der Tagesschule?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9418190-1584-4CBB-92BF-F9D9504BA8E0}"/>
              </a:ext>
            </a:extLst>
          </p:cNvPr>
          <p:cNvSpPr txBox="1">
            <a:spLocks/>
          </p:cNvSpPr>
          <p:nvPr/>
        </p:nvSpPr>
        <p:spPr bwMode="gray">
          <a:xfrm>
            <a:off x="947737" y="4468534"/>
            <a:ext cx="7669212" cy="461022"/>
          </a:xfrm>
          <a:prstGeom prst="rect">
            <a:avLst/>
          </a:prstGeom>
          <a:noFill/>
        </p:spPr>
        <p:txBody>
          <a:bodyPr vert="horz" lIns="0" tIns="10800" rIns="0" bIns="0" rtlCol="0">
            <a:noAutofit/>
          </a:bodyPr>
          <a:lstStyle>
            <a:lvl1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ClrTx/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3pPr>
            <a:lvl4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4pPr>
            <a:lvl5pPr marL="576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080000" indent="-64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648000" algn="l"/>
              </a:tabLst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Tx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de-CH" dirty="0"/>
              <a:t>5.  Wo sind weitere Informationen zu finden?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2CF85D13-FC7B-4F8C-9015-16620CFD8240}"/>
              </a:ext>
            </a:extLst>
          </p:cNvPr>
          <p:cNvSpPr txBox="1">
            <a:spLocks/>
          </p:cNvSpPr>
          <p:nvPr/>
        </p:nvSpPr>
        <p:spPr bwMode="gray">
          <a:xfrm>
            <a:off x="947737" y="5115444"/>
            <a:ext cx="7669212" cy="1507982"/>
          </a:xfrm>
          <a:prstGeom prst="rect">
            <a:avLst/>
          </a:prstGeom>
          <a:noFill/>
        </p:spPr>
        <p:txBody>
          <a:bodyPr vert="horz" lIns="0" tIns="10800" rIns="0" bIns="0" rtlCol="0">
            <a:noAutofit/>
          </a:bodyPr>
          <a:lstStyle>
            <a:lvl1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ClrTx/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3pPr>
            <a:lvl4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4pPr>
            <a:lvl5pPr marL="576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080000" indent="-64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648000" algn="l"/>
              </a:tabLst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Tx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endParaRPr lang="de-CH" dirty="0"/>
          </a:p>
          <a:p>
            <a:pPr marL="0" indent="0" algn="ctr">
              <a:buFont typeface="+mj-lt"/>
              <a:buNone/>
            </a:pPr>
            <a:r>
              <a:rPr lang="de-CH" dirty="0">
                <a:solidFill>
                  <a:schemeClr val="tx1"/>
                </a:solidFill>
              </a:rPr>
              <a:t>Ihre Fragen – </a:t>
            </a:r>
          </a:p>
          <a:p>
            <a:pPr marL="0" indent="0" algn="ctr">
              <a:buFont typeface="+mj-lt"/>
              <a:buNone/>
            </a:pPr>
            <a:r>
              <a:rPr lang="de-CH" dirty="0">
                <a:solidFill>
                  <a:schemeClr val="tx1"/>
                </a:solidFill>
              </a:rPr>
              <a:t>Kindergarten / Unterstufe / Mittelstufe im Foyer</a:t>
            </a:r>
          </a:p>
        </p:txBody>
      </p:sp>
    </p:spTree>
    <p:extLst>
      <p:ext uri="{BB962C8B-B14F-4D97-AF65-F5344CB8AC3E}">
        <p14:creationId xmlns:p14="http://schemas.microsoft.com/office/powerpoint/2010/main" val="310537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20B565-43DB-4568-9CD9-5B53A5ED9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Unterrichtsbeginn und Unterrichtsende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6AAD4427-C974-4D58-BE24-10192533345A}"/>
              </a:ext>
            </a:extLst>
          </p:cNvPr>
          <p:cNvSpPr txBox="1">
            <a:spLocks/>
          </p:cNvSpPr>
          <p:nvPr/>
        </p:nvSpPr>
        <p:spPr>
          <a:xfrm>
            <a:off x="947737" y="1592263"/>
            <a:ext cx="9510713" cy="4537075"/>
          </a:xfrm>
          <a:prstGeom prst="rect">
            <a:avLst/>
          </a:prstGeom>
        </p:spPr>
        <p:txBody>
          <a:bodyPr/>
          <a:lstStyle>
            <a:lvl1pPr marL="288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3pPr>
            <a:lvl4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4pPr>
            <a:lvl5pPr marL="576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080000" indent="-64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648000" algn="l"/>
              </a:tabLst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Tx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dirty="0"/>
              <a:t>Am Morgen: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dirty="0"/>
              <a:t>Schulbeginn wie bisher	8.20 Uhr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dirty="0"/>
              <a:t>			</a:t>
            </a:r>
            <a:r>
              <a:rPr lang="de-CH" sz="2000" dirty="0"/>
              <a:t>(Ausnahme: Frühstunde </a:t>
            </a:r>
            <a:r>
              <a:rPr lang="de-CH" sz="2000" dirty="0" err="1"/>
              <a:t>zB</a:t>
            </a:r>
            <a:r>
              <a:rPr lang="de-CH" sz="2000" dirty="0"/>
              <a:t> für Schwimmen)</a:t>
            </a:r>
            <a:endParaRPr lang="de-CH" dirty="0"/>
          </a:p>
          <a:p>
            <a:pPr marL="0" indent="0">
              <a:buNone/>
            </a:pPr>
            <a:r>
              <a:rPr lang="de-CH" dirty="0"/>
              <a:t>Schulschluss wie bisher	11.55 Uhr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>
                <a:solidFill>
                  <a:srgbClr val="FF0000"/>
                </a:solidFill>
              </a:rPr>
              <a:t>Neu am Nachmittag:</a:t>
            </a:r>
          </a:p>
          <a:p>
            <a:pPr marL="0" indent="0">
              <a:buNone/>
            </a:pPr>
            <a:r>
              <a:rPr lang="de-CH" dirty="0">
                <a:solidFill>
                  <a:srgbClr val="FF0000"/>
                </a:solidFill>
              </a:rPr>
              <a:t>Schulbeginn 		13.35 Uhr</a:t>
            </a:r>
          </a:p>
          <a:p>
            <a:pPr marL="0" indent="0">
              <a:buNone/>
            </a:pPr>
            <a:r>
              <a:rPr lang="de-CH" dirty="0">
                <a:solidFill>
                  <a:srgbClr val="FF0000"/>
                </a:solidFill>
              </a:rPr>
              <a:t>Schulschluss nach 2 Lekt.	15.10 Uhr</a:t>
            </a:r>
          </a:p>
          <a:p>
            <a:pPr marL="0" indent="0">
              <a:buNone/>
            </a:pPr>
            <a:r>
              <a:rPr lang="de-CH" dirty="0">
                <a:solidFill>
                  <a:srgbClr val="FF0000"/>
                </a:solidFill>
              </a:rPr>
              <a:t>Schulschluss nach 3 Lekt.	16.05 Uhr		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12248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69A02742-D18A-41D7-AD14-FF3687B55E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rgbClr val="0F05A0"/>
          </a:solidFill>
        </p:spPr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767AA53-3F06-4038-8CE7-C2424F0599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3	Wie viel kosten die Betreuungsangebote?</a:t>
            </a:r>
            <a:br>
              <a:rPr lang="de-CH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6378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5392C-87B0-48D4-80CC-C8E5C991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Kosten der Betreuungsangebote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7F68D9-53A9-4045-BBB0-98C87C7776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rgbClr val="0F05A0"/>
                </a:solidFill>
                <a:latin typeface="+mj-lt"/>
              </a:rPr>
              <a:t>Gebundene Mittage</a:t>
            </a:r>
          </a:p>
          <a:p>
            <a:endParaRPr lang="de-CH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FE7DFF0D-ADFB-4B84-B0B8-AF856AD84DE9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466423592"/>
              </p:ext>
            </p:extLst>
          </p:nvPr>
        </p:nvGraphicFramePr>
        <p:xfrm>
          <a:off x="947737" y="2021306"/>
          <a:ext cx="10333037" cy="3932454"/>
        </p:xfrm>
        <a:graphic>
          <a:graphicData uri="http://schemas.openxmlformats.org/drawingml/2006/table">
            <a:tbl>
              <a:tblPr firstRow="1">
                <a:tableStyleId>{CA20E951-F767-40FB-8981-BDCADE0C3650}</a:tableStyleId>
              </a:tblPr>
              <a:tblGrid>
                <a:gridCol w="2196868">
                  <a:extLst>
                    <a:ext uri="{9D8B030D-6E8A-4147-A177-3AD203B41FA5}">
                      <a16:colId xmlns:a16="http://schemas.microsoft.com/office/drawing/2014/main" val="518588684"/>
                    </a:ext>
                  </a:extLst>
                </a:gridCol>
                <a:gridCol w="4277779">
                  <a:extLst>
                    <a:ext uri="{9D8B030D-6E8A-4147-A177-3AD203B41FA5}">
                      <a16:colId xmlns:a16="http://schemas.microsoft.com/office/drawing/2014/main" val="1167471570"/>
                    </a:ext>
                  </a:extLst>
                </a:gridCol>
                <a:gridCol w="3858390">
                  <a:extLst>
                    <a:ext uri="{9D8B030D-6E8A-4147-A177-3AD203B41FA5}">
                      <a16:colId xmlns:a16="http://schemas.microsoft.com/office/drawing/2014/main" val="1075560220"/>
                    </a:ext>
                  </a:extLst>
                </a:gridCol>
              </a:tblGrid>
              <a:tr h="608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dirty="0"/>
                        <a:t>Klasse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</a:pPr>
                      <a:r>
                        <a:rPr lang="de-CH" sz="2000" dirty="0"/>
                        <a:t>Anzahl gebundene Mittage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>
                          <a:solidFill>
                            <a:srgbClr val="0F05A0"/>
                          </a:solidFill>
                        </a:rPr>
                        <a:t>Einheitstarif pro Mittag</a:t>
                      </a:r>
                    </a:p>
                  </a:txBody>
                  <a:tcPr marL="0" marR="0" marT="108000" marB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211007"/>
                  </a:ext>
                </a:extLst>
              </a:tr>
              <a:tr h="517152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/>
                        <a:t>1. Kindergarten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</a:pPr>
                      <a:r>
                        <a:rPr lang="de-CH" sz="2000" dirty="0"/>
                        <a:t>-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2000"/>
                        </a:lnSpc>
                      </a:pPr>
                      <a:r>
                        <a:rPr lang="de-CH" sz="2000" dirty="0">
                          <a:solidFill>
                            <a:srgbClr val="0F05A0"/>
                          </a:solidFill>
                        </a:rPr>
                        <a:t>              </a:t>
                      </a:r>
                      <a:r>
                        <a:rPr lang="de-CH" sz="2000" baseline="0" dirty="0">
                          <a:solidFill>
                            <a:srgbClr val="0F05A0"/>
                          </a:solidFill>
                        </a:rPr>
                        <a:t>             </a:t>
                      </a:r>
                      <a:r>
                        <a:rPr lang="de-CH" sz="2000" dirty="0">
                          <a:solidFill>
                            <a:srgbClr val="0F05A0"/>
                          </a:solidFill>
                        </a:rPr>
                        <a:t>-</a:t>
                      </a:r>
                    </a:p>
                  </a:txBody>
                  <a:tcPr marL="0" marR="0" marT="108000" marB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749442"/>
                  </a:ext>
                </a:extLst>
              </a:tr>
              <a:tr h="486726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/>
                        <a:t>2.</a:t>
                      </a:r>
                      <a:r>
                        <a:rPr lang="de-CH" sz="2000" baseline="0" dirty="0"/>
                        <a:t> Kindergarten</a:t>
                      </a:r>
                      <a:endParaRPr lang="de-CH" sz="2000" dirty="0"/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</a:pPr>
                      <a:r>
                        <a:rPr lang="de-CH" sz="2000" dirty="0"/>
                        <a:t>2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</a:pPr>
                      <a:r>
                        <a:rPr lang="de-CH" sz="2000" dirty="0">
                          <a:solidFill>
                            <a:srgbClr val="0F05A0"/>
                          </a:solidFill>
                        </a:rPr>
                        <a:t>6</a:t>
                      </a:r>
                      <a:r>
                        <a:rPr lang="de-CH" sz="2000" baseline="0" dirty="0">
                          <a:solidFill>
                            <a:srgbClr val="0F05A0"/>
                          </a:solidFill>
                        </a:rPr>
                        <a:t> Franken*</a:t>
                      </a:r>
                      <a:endParaRPr lang="de-CH" sz="2000" dirty="0">
                        <a:solidFill>
                          <a:srgbClr val="0F05A0"/>
                        </a:solidFill>
                      </a:endParaRPr>
                    </a:p>
                  </a:txBody>
                  <a:tcPr marL="0" marR="0" marT="108000" marB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575103"/>
                  </a:ext>
                </a:extLst>
              </a:tr>
              <a:tr h="486726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/>
                        <a:t>1.-4. Klasse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</a:pPr>
                      <a:r>
                        <a:rPr lang="de-CH" sz="2000" dirty="0"/>
                        <a:t>3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</a:pPr>
                      <a:r>
                        <a:rPr lang="de-CH" sz="2000" dirty="0">
                          <a:solidFill>
                            <a:srgbClr val="0F05A0"/>
                          </a:solidFill>
                        </a:rPr>
                        <a:t>6</a:t>
                      </a:r>
                      <a:r>
                        <a:rPr lang="de-CH" sz="2000" baseline="0" dirty="0">
                          <a:solidFill>
                            <a:srgbClr val="0F05A0"/>
                          </a:solidFill>
                        </a:rPr>
                        <a:t> Franken*</a:t>
                      </a:r>
                      <a:endParaRPr lang="de-CH" sz="2000" dirty="0">
                        <a:solidFill>
                          <a:srgbClr val="0F05A0"/>
                        </a:solidFill>
                      </a:endParaRPr>
                    </a:p>
                  </a:txBody>
                  <a:tcPr marL="0" marR="0" marT="108000" marB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877754"/>
                  </a:ext>
                </a:extLst>
              </a:tr>
              <a:tr h="486726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/>
                        <a:t>5. und 6. Klasse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</a:pPr>
                      <a:r>
                        <a:rPr lang="de-CH" sz="2000" dirty="0"/>
                        <a:t>4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dirty="0">
                          <a:solidFill>
                            <a:srgbClr val="0F05A0"/>
                          </a:solidFill>
                        </a:rPr>
                        <a:t>6</a:t>
                      </a:r>
                      <a:r>
                        <a:rPr lang="de-CH" sz="2000" baseline="0" dirty="0">
                          <a:solidFill>
                            <a:srgbClr val="0F05A0"/>
                          </a:solidFill>
                        </a:rPr>
                        <a:t> Franken*</a:t>
                      </a:r>
                      <a:endParaRPr lang="de-CH" sz="2000" dirty="0">
                        <a:solidFill>
                          <a:srgbClr val="0F05A0"/>
                        </a:solidFill>
                      </a:endParaRPr>
                    </a:p>
                  </a:txBody>
                  <a:tcPr marL="0" marR="0" marT="108000" marB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41302"/>
                  </a:ext>
                </a:extLst>
              </a:tr>
              <a:tr h="486726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/>
                        <a:t>Sekundarschule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</a:pPr>
                      <a:r>
                        <a:rPr lang="de-CH" sz="2000" dirty="0"/>
                        <a:t>4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dirty="0">
                          <a:solidFill>
                            <a:srgbClr val="0F05A0"/>
                          </a:solidFill>
                        </a:rPr>
                        <a:t>6</a:t>
                      </a:r>
                      <a:r>
                        <a:rPr lang="de-CH" sz="2000" baseline="0" dirty="0">
                          <a:solidFill>
                            <a:srgbClr val="0F05A0"/>
                          </a:solidFill>
                        </a:rPr>
                        <a:t> Franken*</a:t>
                      </a:r>
                    </a:p>
                  </a:txBody>
                  <a:tcPr marL="0" marR="0" marT="108000" marB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292961"/>
                  </a:ext>
                </a:extLst>
              </a:tr>
              <a:tr h="67489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dirty="0">
                          <a:solidFill>
                            <a:schemeClr val="tx1"/>
                          </a:solidFill>
                        </a:rPr>
                        <a:t>* In ausgewiesenen</a:t>
                      </a:r>
                      <a:r>
                        <a:rPr lang="de-CH" sz="1200" baseline="0" dirty="0">
                          <a:solidFill>
                            <a:schemeClr val="tx1"/>
                          </a:solidFill>
                        </a:rPr>
                        <a:t> Fällen ist eine </a:t>
                      </a:r>
                      <a:r>
                        <a:rPr lang="de-CH" sz="1200" dirty="0">
                          <a:solidFill>
                            <a:schemeClr val="tx1"/>
                          </a:solidFill>
                        </a:rPr>
                        <a:t>Reduktion</a:t>
                      </a:r>
                      <a:r>
                        <a:rPr lang="de-CH" sz="1200" baseline="0" dirty="0">
                          <a:solidFill>
                            <a:schemeClr val="tx1"/>
                          </a:solidFill>
                        </a:rPr>
                        <a:t> auf 4.50 CHF möglich.</a:t>
                      </a:r>
                      <a:endParaRPr lang="de-CH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108000" marB="10800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</a:pPr>
                      <a:endParaRPr lang="de-CH" sz="2000" dirty="0"/>
                    </a:p>
                  </a:txBody>
                  <a:tcPr marL="0" marR="0" marT="108000" marB="10800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2000" baseline="0" dirty="0">
                        <a:solidFill>
                          <a:srgbClr val="0F05A0"/>
                        </a:solidFill>
                      </a:endParaRPr>
                    </a:p>
                  </a:txBody>
                  <a:tcPr marL="0" marR="0" marT="108000" marB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378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3870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5392C-87B0-48D4-80CC-C8E5C991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Kosten der Betreuungsangebote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7F68D9-53A9-4045-BBB0-98C87C7776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7738" y="728663"/>
            <a:ext cx="6775235" cy="1013640"/>
          </a:xfrm>
        </p:spPr>
        <p:txBody>
          <a:bodyPr/>
          <a:lstStyle/>
          <a:p>
            <a:r>
              <a:rPr lang="de-CH" dirty="0">
                <a:solidFill>
                  <a:schemeClr val="tx1"/>
                </a:solidFill>
                <a:highlight>
                  <a:srgbClr val="E1E558"/>
                </a:highlight>
                <a:latin typeface="+mj-lt"/>
              </a:rPr>
              <a:t>Ungebundene Betreuungsangebote </a:t>
            </a:r>
          </a:p>
          <a:p>
            <a:r>
              <a:rPr lang="de-CH" dirty="0">
                <a:solidFill>
                  <a:schemeClr val="tx1"/>
                </a:solidFill>
                <a:highlight>
                  <a:srgbClr val="E1E558"/>
                </a:highlight>
                <a:latin typeface="+mj-lt"/>
              </a:rPr>
              <a:t>Kindergarten und Primarstufe</a:t>
            </a:r>
          </a:p>
          <a:p>
            <a:endParaRPr lang="de-CH" dirty="0">
              <a:solidFill>
                <a:schemeClr val="tx1"/>
              </a:solidFill>
            </a:endParaRPr>
          </a:p>
        </p:txBody>
      </p:sp>
      <p:graphicFrame>
        <p:nvGraphicFramePr>
          <p:cNvPr id="6" name="Tabelle 7">
            <a:extLst>
              <a:ext uri="{FF2B5EF4-FFF2-40B4-BE49-F238E27FC236}">
                <a16:creationId xmlns:a16="http://schemas.microsoft.com/office/drawing/2014/main" id="{FE7DFF0D-ADFB-4B84-B0B8-AF856AD84D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763853"/>
              </p:ext>
            </p:extLst>
          </p:nvPr>
        </p:nvGraphicFramePr>
        <p:xfrm>
          <a:off x="947737" y="2033337"/>
          <a:ext cx="10333036" cy="2836612"/>
        </p:xfrm>
        <a:graphic>
          <a:graphicData uri="http://schemas.openxmlformats.org/drawingml/2006/table">
            <a:tbl>
              <a:tblPr firstRow="1">
                <a:tableStyleId>{CA20E951-F767-40FB-8981-BDCADE0C3650}</a:tableStyleId>
              </a:tblPr>
              <a:tblGrid>
                <a:gridCol w="2583259">
                  <a:extLst>
                    <a:ext uri="{9D8B030D-6E8A-4147-A177-3AD203B41FA5}">
                      <a16:colId xmlns:a16="http://schemas.microsoft.com/office/drawing/2014/main" val="518588684"/>
                    </a:ext>
                  </a:extLst>
                </a:gridCol>
                <a:gridCol w="2583259">
                  <a:extLst>
                    <a:ext uri="{9D8B030D-6E8A-4147-A177-3AD203B41FA5}">
                      <a16:colId xmlns:a16="http://schemas.microsoft.com/office/drawing/2014/main" val="1167471570"/>
                    </a:ext>
                  </a:extLst>
                </a:gridCol>
                <a:gridCol w="2583259">
                  <a:extLst>
                    <a:ext uri="{9D8B030D-6E8A-4147-A177-3AD203B41FA5}">
                      <a16:colId xmlns:a16="http://schemas.microsoft.com/office/drawing/2014/main" val="133418829"/>
                    </a:ext>
                  </a:extLst>
                </a:gridCol>
                <a:gridCol w="2583259">
                  <a:extLst>
                    <a:ext uri="{9D8B030D-6E8A-4147-A177-3AD203B41FA5}">
                      <a16:colId xmlns:a16="http://schemas.microsoft.com/office/drawing/2014/main" val="1075560220"/>
                    </a:ext>
                  </a:extLst>
                </a:gridCol>
              </a:tblGrid>
              <a:tr h="685801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/>
                        <a:t>Angebot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/>
                        <a:t>Betreuungszeit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Minimaltarif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Maximaltarif</a:t>
                      </a:r>
                    </a:p>
                  </a:txBody>
                  <a:tcPr marL="0" marR="0" marT="108000" marB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211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/>
                        <a:t>Morgen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/>
                        <a:t>07.00 </a:t>
                      </a:r>
                      <a:r>
                        <a:rPr lang="de-CH" sz="2000" dirty="0"/>
                        <a:t>– </a:t>
                      </a:r>
                      <a:r>
                        <a:rPr lang="de-CH" baseline="0" dirty="0"/>
                        <a:t>08.00 Uhr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Einheitstarif</a:t>
                      </a:r>
                      <a:r>
                        <a:rPr lang="de-CH" sz="20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de-CH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 Franken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endParaRPr lang="de-CH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749442"/>
                  </a:ext>
                </a:extLst>
              </a:tr>
              <a:tr h="561168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/>
                        <a:t>Mittag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/>
                        <a:t>12.00 </a:t>
                      </a:r>
                      <a:r>
                        <a:rPr lang="de-CH" sz="2000" dirty="0"/>
                        <a:t>– </a:t>
                      </a:r>
                      <a:r>
                        <a:rPr lang="de-CH" dirty="0"/>
                        <a:t>14.00 Uhr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4.50</a:t>
                      </a:r>
                      <a:r>
                        <a:rPr lang="de-CH" sz="20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Franken</a:t>
                      </a:r>
                      <a:endParaRPr lang="de-CH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18 Franken</a:t>
                      </a:r>
                    </a:p>
                  </a:txBody>
                  <a:tcPr marL="0" marR="0" marT="108000" marB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575103"/>
                  </a:ext>
                </a:extLst>
              </a:tr>
              <a:tr h="510007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/>
                        <a:t>Nachmittag Modul 1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/>
                        <a:t>14.00 – 16.00 Uhr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 Franken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 Franken</a:t>
                      </a:r>
                    </a:p>
                  </a:txBody>
                  <a:tcPr marL="0" marR="0" marT="108000" marB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877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/>
                        <a:t>Nachmittag Modul 2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/>
                        <a:t>16.00 – 18.00 Uhr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 Franken</a:t>
                      </a:r>
                    </a:p>
                  </a:txBody>
                  <a:tcPr marL="0" marR="0" marT="108000" marB="10800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de-CH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 Franken</a:t>
                      </a:r>
                    </a:p>
                  </a:txBody>
                  <a:tcPr marL="0" marR="0" marT="108000" marB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243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300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69A02742-D18A-41D7-AD14-FF3687B55E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rgbClr val="0F05A0"/>
          </a:solidFill>
        </p:spPr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767AA53-3F06-4038-8CE7-C2424F0599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4	Was macht mein Kind in der Tagesschule? </a:t>
            </a:r>
            <a:br>
              <a:rPr lang="de-CH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5132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DEFF9C1-DBE0-42A4-88E7-D0C1F2C1FE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/>
          <a:stretch/>
        </p:blipFill>
        <p:spPr>
          <a:xfrm>
            <a:off x="2585720" y="162353"/>
            <a:ext cx="7411720" cy="65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1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37A7138-E7A0-42AF-9770-046C7877E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03200"/>
            <a:ext cx="66548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81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A0A1A8C-9563-489A-99D7-4525357905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5" b="4593"/>
          <a:stretch/>
        </p:blipFill>
        <p:spPr>
          <a:xfrm>
            <a:off x="2516119" y="162561"/>
            <a:ext cx="7400041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86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D0F448A-5749-4D1E-B239-810FBBC1C4C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90" b="25352"/>
          <a:stretch/>
        </p:blipFill>
        <p:spPr bwMode="auto">
          <a:xfrm>
            <a:off x="7888287" y="240982"/>
            <a:ext cx="3734753" cy="4059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B2D1BDD-25F1-4187-B0F0-15C8E3396831}"/>
              </a:ext>
            </a:extLst>
          </p:cNvPr>
          <p:cNvSpPr txBox="1"/>
          <p:nvPr/>
        </p:nvSpPr>
        <p:spPr>
          <a:xfrm>
            <a:off x="695739" y="889843"/>
            <a:ext cx="81302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/>
              <a:t>Lebensraum Schule</a:t>
            </a:r>
          </a:p>
          <a:p>
            <a:r>
              <a:rPr lang="de-CH" dirty="0">
                <a:solidFill>
                  <a:srgbClr val="6496FF"/>
                </a:solidFill>
              </a:rPr>
              <a:t>Wir behandeln die anderen so, wie wir selbst gerne behandelt werden möchten.</a:t>
            </a:r>
          </a:p>
          <a:p>
            <a:r>
              <a:rPr lang="de-CH" dirty="0">
                <a:solidFill>
                  <a:srgbClr val="6496FF"/>
                </a:solidFill>
              </a:rPr>
              <a:t>Wir sind respektvoll mit uns, den anderen und unserer Umgebung.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0C7846E-2AFC-4D6A-AA00-E90E1CE025C5}"/>
              </a:ext>
            </a:extLst>
          </p:cNvPr>
          <p:cNvSpPr txBox="1"/>
          <p:nvPr/>
        </p:nvSpPr>
        <p:spPr>
          <a:xfrm>
            <a:off x="695738" y="2270759"/>
            <a:ext cx="81302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/>
              <a:t>Lernen und Lehren</a:t>
            </a:r>
          </a:p>
          <a:p>
            <a:r>
              <a:rPr lang="de-CH" dirty="0">
                <a:solidFill>
                  <a:srgbClr val="6496FF"/>
                </a:solidFill>
              </a:rPr>
              <a:t>Wir unterstützen einander beim Üben und Lernen.</a:t>
            </a:r>
          </a:p>
          <a:p>
            <a:r>
              <a:rPr lang="de-CH" dirty="0">
                <a:solidFill>
                  <a:srgbClr val="6496FF"/>
                </a:solidFill>
              </a:rPr>
              <a:t>Wir glauben an unsere Erfolge.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507D96D-B434-4B86-900F-905342DA89FF}"/>
              </a:ext>
            </a:extLst>
          </p:cNvPr>
          <p:cNvSpPr txBox="1"/>
          <p:nvPr/>
        </p:nvSpPr>
        <p:spPr>
          <a:xfrm>
            <a:off x="695737" y="3374676"/>
            <a:ext cx="81302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/>
              <a:t>Kommunikation</a:t>
            </a:r>
          </a:p>
          <a:p>
            <a:r>
              <a:rPr lang="de-CH" dirty="0">
                <a:solidFill>
                  <a:srgbClr val="6496FF"/>
                </a:solidFill>
              </a:rPr>
              <a:t>Wir versuchen, unsere Gefühle und Bedürfnisse auszusprechen.</a:t>
            </a:r>
          </a:p>
          <a:p>
            <a:r>
              <a:rPr lang="de-CH" dirty="0">
                <a:solidFill>
                  <a:srgbClr val="6496FF"/>
                </a:solidFill>
              </a:rPr>
              <a:t>Wir sprechen freundlich miteinander, hören uns gegenseitig zu und lassen uns ausreden.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C8D0A39-6743-4CFF-9ED3-38877B16F08A}"/>
              </a:ext>
            </a:extLst>
          </p:cNvPr>
          <p:cNvSpPr txBox="1"/>
          <p:nvPr/>
        </p:nvSpPr>
        <p:spPr>
          <a:xfrm>
            <a:off x="695736" y="4735984"/>
            <a:ext cx="81302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/>
              <a:t>Zusammenarbeit</a:t>
            </a:r>
          </a:p>
          <a:p>
            <a:r>
              <a:rPr lang="de-CH" dirty="0">
                <a:solidFill>
                  <a:srgbClr val="6496FF"/>
                </a:solidFill>
              </a:rPr>
              <a:t>Wir helfen einander und passen aufeinander auf.</a:t>
            </a:r>
          </a:p>
          <a:p>
            <a:r>
              <a:rPr lang="de-CH" dirty="0">
                <a:solidFill>
                  <a:srgbClr val="6496FF"/>
                </a:solidFill>
              </a:rPr>
              <a:t>Wir arbeiten mit allen in der Schule zusammen und lassen niemanden allein.</a:t>
            </a:r>
          </a:p>
        </p:txBody>
      </p:sp>
    </p:spTree>
    <p:extLst>
      <p:ext uri="{BB962C8B-B14F-4D97-AF65-F5344CB8AC3E}">
        <p14:creationId xmlns:p14="http://schemas.microsoft.com/office/powerpoint/2010/main" val="176770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A815292-7D94-43CB-A4F0-25075EF12307}"/>
              </a:ext>
            </a:extLst>
          </p:cNvPr>
          <p:cNvSpPr txBox="1">
            <a:spLocks/>
          </p:cNvSpPr>
          <p:nvPr/>
        </p:nvSpPr>
        <p:spPr bwMode="gray">
          <a:xfrm>
            <a:off x="947737" y="306000"/>
            <a:ext cx="10333038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332000" indent="-1332000" algn="l" defTabSz="1332000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332000" algn="l"/>
              </a:tabLst>
              <a:defRPr sz="5200" kern="1200" baseline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CH" sz="2400" dirty="0">
                <a:solidFill>
                  <a:schemeClr val="tx1"/>
                </a:solidFill>
              </a:rPr>
              <a:t>Echos der Eltern via Elternrat</a:t>
            </a:r>
            <a:r>
              <a:rPr lang="de-CH" sz="2400" dirty="0"/>
              <a:t>sende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96F723B-2459-4548-9E23-D860AD5A9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49" y="1053578"/>
            <a:ext cx="3845362" cy="502518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748867B-8202-4D50-B120-0E6059938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74" y="1186869"/>
            <a:ext cx="4633727" cy="313373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A9C0B90-B6CF-467B-8888-9FCD081E4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52980"/>
            <a:ext cx="5038763" cy="260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69A02742-D18A-41D7-AD14-FF3687B55E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rgbClr val="0F05A0"/>
          </a:solidFill>
        </p:spPr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767AA53-3F06-4038-8CE7-C2424F059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0799" y="800100"/>
            <a:ext cx="10876040" cy="2160000"/>
          </a:xfrm>
        </p:spPr>
        <p:txBody>
          <a:bodyPr/>
          <a:lstStyle/>
          <a:p>
            <a:r>
              <a:rPr lang="de-CH" dirty="0"/>
              <a:t>1	</a:t>
            </a:r>
            <a:r>
              <a:rPr lang="de-DE" dirty="0"/>
              <a:t>Warum gibt es in der Stadt Zürich Tagesschulen?</a:t>
            </a:r>
          </a:p>
        </p:txBody>
      </p:sp>
    </p:spTree>
    <p:extLst>
      <p:ext uri="{BB962C8B-B14F-4D97-AF65-F5344CB8AC3E}">
        <p14:creationId xmlns:p14="http://schemas.microsoft.com/office/powerpoint/2010/main" val="1116702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7CEF70BF-EECF-440C-8BD2-A8F91EFFA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0" y="390101"/>
            <a:ext cx="11317279" cy="6077798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7369FA4C-5DB9-4B42-99CA-A602D2C426B0}"/>
              </a:ext>
            </a:extLst>
          </p:cNvPr>
          <p:cNvCxnSpPr/>
          <p:nvPr/>
        </p:nvCxnSpPr>
        <p:spPr>
          <a:xfrm>
            <a:off x="1149987" y="2032686"/>
            <a:ext cx="9519841" cy="403448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8D8A369E-B886-46C0-BF23-0C041A76084D}"/>
              </a:ext>
            </a:extLst>
          </p:cNvPr>
          <p:cNvSpPr/>
          <p:nvPr/>
        </p:nvSpPr>
        <p:spPr>
          <a:xfrm>
            <a:off x="4139514" y="790833"/>
            <a:ext cx="654907" cy="4077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de-CH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30CBE94-6493-4D3C-92F7-A3E717FF2B34}"/>
              </a:ext>
            </a:extLst>
          </p:cNvPr>
          <p:cNvSpPr/>
          <p:nvPr/>
        </p:nvSpPr>
        <p:spPr>
          <a:xfrm>
            <a:off x="5976552" y="1365423"/>
            <a:ext cx="370702" cy="333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de-CH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5B6812B-C645-4345-A595-E1E0E15A74C2}"/>
              </a:ext>
            </a:extLst>
          </p:cNvPr>
          <p:cNvSpPr/>
          <p:nvPr/>
        </p:nvSpPr>
        <p:spPr>
          <a:xfrm>
            <a:off x="951782" y="3123171"/>
            <a:ext cx="370702" cy="333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de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33410E5-7D2C-4646-A7CF-404FD5B8A29D}"/>
              </a:ext>
            </a:extLst>
          </p:cNvPr>
          <p:cNvSpPr/>
          <p:nvPr/>
        </p:nvSpPr>
        <p:spPr>
          <a:xfrm>
            <a:off x="6215449" y="1451919"/>
            <a:ext cx="741405" cy="494271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de-CH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FE0A332-6E34-404A-8E27-860A094377D0}"/>
              </a:ext>
            </a:extLst>
          </p:cNvPr>
          <p:cNvSpPr/>
          <p:nvPr/>
        </p:nvSpPr>
        <p:spPr>
          <a:xfrm>
            <a:off x="10089061" y="5334000"/>
            <a:ext cx="580767" cy="345990"/>
          </a:xfrm>
          <a:prstGeom prst="rect">
            <a:avLst/>
          </a:prstGeom>
          <a:solidFill>
            <a:srgbClr val="7030A0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de-CH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E593240-685D-4B56-AF7C-1ABC4688F45A}"/>
              </a:ext>
            </a:extLst>
          </p:cNvPr>
          <p:cNvSpPr/>
          <p:nvPr/>
        </p:nvSpPr>
        <p:spPr>
          <a:xfrm>
            <a:off x="2362199" y="2858640"/>
            <a:ext cx="370702" cy="333632"/>
          </a:xfrm>
          <a:prstGeom prst="rect">
            <a:avLst/>
          </a:prstGeom>
          <a:solidFill>
            <a:srgbClr val="92A210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de-CH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A72B78F-869B-4E44-B823-BE3619DE4125}"/>
              </a:ext>
            </a:extLst>
          </p:cNvPr>
          <p:cNvSpPr/>
          <p:nvPr/>
        </p:nvSpPr>
        <p:spPr>
          <a:xfrm>
            <a:off x="5724556" y="5148785"/>
            <a:ext cx="370702" cy="333632"/>
          </a:xfrm>
          <a:prstGeom prst="rect">
            <a:avLst/>
          </a:prstGeom>
          <a:solidFill>
            <a:srgbClr val="92A210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de-CH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FF8F1FF-75BC-4C92-878F-3985ABA943DA}"/>
              </a:ext>
            </a:extLst>
          </p:cNvPr>
          <p:cNvSpPr/>
          <p:nvPr/>
        </p:nvSpPr>
        <p:spPr>
          <a:xfrm>
            <a:off x="581080" y="2494115"/>
            <a:ext cx="370702" cy="333632"/>
          </a:xfrm>
          <a:prstGeom prst="rect">
            <a:avLst/>
          </a:prstGeom>
          <a:solidFill>
            <a:srgbClr val="92A210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de-CH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E9DB5F6-2221-4101-B7E5-9677516FB44B}"/>
              </a:ext>
            </a:extLst>
          </p:cNvPr>
          <p:cNvSpPr/>
          <p:nvPr/>
        </p:nvSpPr>
        <p:spPr>
          <a:xfrm>
            <a:off x="10227199" y="5506995"/>
            <a:ext cx="580767" cy="345990"/>
          </a:xfrm>
          <a:prstGeom prst="rect">
            <a:avLst/>
          </a:prstGeom>
          <a:solidFill>
            <a:srgbClr val="E0CDFF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de-CH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91A3A93-CCB9-4640-A739-8D7821E3127D}"/>
              </a:ext>
            </a:extLst>
          </p:cNvPr>
          <p:cNvSpPr/>
          <p:nvPr/>
        </p:nvSpPr>
        <p:spPr>
          <a:xfrm>
            <a:off x="1350978" y="2654754"/>
            <a:ext cx="654907" cy="4077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73566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offenen Angebote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47737" y="1592263"/>
            <a:ext cx="9510713" cy="4537075"/>
          </a:xfrm>
        </p:spPr>
        <p:txBody>
          <a:bodyPr/>
          <a:lstStyle/>
          <a:p>
            <a:pPr>
              <a:buFontTx/>
              <a:buChar char="-"/>
            </a:pPr>
            <a:r>
              <a:rPr lang="de-CH" dirty="0"/>
              <a:t>Ruheraum und Ruhezonen zum Ausruhen und Lesen</a:t>
            </a:r>
          </a:p>
          <a:p>
            <a:pPr>
              <a:buFontTx/>
              <a:buChar char="-"/>
            </a:pPr>
            <a:endParaRPr lang="de-CH" dirty="0"/>
          </a:p>
          <a:p>
            <a:pPr>
              <a:buFontTx/>
              <a:buChar char="-"/>
            </a:pPr>
            <a:r>
              <a:rPr lang="de-CH" dirty="0"/>
              <a:t>Bewegungsraum aussen (Pausenplätze, Spielplätze)</a:t>
            </a:r>
          </a:p>
          <a:p>
            <a:pPr marL="0" indent="0">
              <a:buNone/>
            </a:pPr>
            <a:r>
              <a:rPr lang="de-CH" dirty="0"/>
              <a:t>	und innen (Turnhallen Hofacker und Neumünster)</a:t>
            </a:r>
          </a:p>
          <a:p>
            <a:pPr>
              <a:buFontTx/>
              <a:buChar char="-"/>
            </a:pPr>
            <a:endParaRPr lang="de-CH" dirty="0"/>
          </a:p>
          <a:p>
            <a:pPr>
              <a:buFontTx/>
              <a:buChar char="-"/>
            </a:pPr>
            <a:r>
              <a:rPr lang="de-CH" dirty="0"/>
              <a:t>Kreative Angebote</a:t>
            </a:r>
          </a:p>
          <a:p>
            <a:pPr marL="0" lvl="1" indent="0">
              <a:buNone/>
            </a:pPr>
            <a:r>
              <a:rPr lang="de-CH" dirty="0"/>
              <a:t>	malen, basteln, …</a:t>
            </a:r>
          </a:p>
          <a:p>
            <a:pPr marL="0" lvl="1" indent="0">
              <a:buNone/>
            </a:pPr>
            <a:endParaRPr lang="de-CH" dirty="0"/>
          </a:p>
          <a:p>
            <a:pPr marL="342900" lvl="1" indent="-342900">
              <a:buFontTx/>
              <a:buChar char="-"/>
            </a:pPr>
            <a:r>
              <a:rPr lang="de-CH" dirty="0"/>
              <a:t>zusätzliche Spielmöglichkeiten</a:t>
            </a:r>
          </a:p>
          <a:p>
            <a:pPr marL="0" lvl="1" indent="0">
              <a:buNone/>
            </a:pPr>
            <a:r>
              <a:rPr lang="de-CH" dirty="0"/>
              <a:t>	Brettspiele, bauen, …</a:t>
            </a: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06954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A2D9F64-9757-4904-BFC9-7524553E7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68" y="1456890"/>
            <a:ext cx="3736045" cy="46329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offenen Angebote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2A42DB1-26AB-45D1-BB58-096D6C3BEC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3" r="6200" b="4975"/>
          <a:stretch/>
        </p:blipFill>
        <p:spPr>
          <a:xfrm>
            <a:off x="1850580" y="3661621"/>
            <a:ext cx="997054" cy="96114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013CF1-B382-4FF2-99C3-7209B0E3E7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3" r="32134"/>
          <a:stretch/>
        </p:blipFill>
        <p:spPr>
          <a:xfrm>
            <a:off x="8096147" y="4480528"/>
            <a:ext cx="997054" cy="96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53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t6knm\Desktop\Tagesschule\P91608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4" r="5110" b="8341"/>
          <a:stretch/>
        </p:blipFill>
        <p:spPr bwMode="auto">
          <a:xfrm>
            <a:off x="721359" y="907664"/>
            <a:ext cx="2905761" cy="2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lt6knm\Desktop\Tagesschule\P9160851.jpg">
            <a:extLst>
              <a:ext uri="{FF2B5EF4-FFF2-40B4-BE49-F238E27FC236}">
                <a16:creationId xmlns:a16="http://schemas.microsoft.com/office/drawing/2014/main" id="{A43CC5AE-BDFA-4873-8B4D-86FF51592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4" b="11151"/>
          <a:stretch/>
        </p:blipFill>
        <p:spPr bwMode="auto">
          <a:xfrm>
            <a:off x="6549158" y="3249919"/>
            <a:ext cx="4921483" cy="217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609D26-6C6B-4715-9C40-D753DCCB28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5" b="28593"/>
          <a:stretch/>
        </p:blipFill>
        <p:spPr>
          <a:xfrm>
            <a:off x="2980828" y="4127897"/>
            <a:ext cx="2182967" cy="176362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2AF7646-6C3A-449A-8DF8-13063DB410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805" y="617241"/>
            <a:ext cx="2501979" cy="33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61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75D688C5-9601-469B-AAEC-173627C52A00" descr="IMG_9696.jpg">
            <a:extLst>
              <a:ext uri="{FF2B5EF4-FFF2-40B4-BE49-F238E27FC236}">
                <a16:creationId xmlns:a16="http://schemas.microsoft.com/office/drawing/2014/main" id="{481E15FC-CE7D-4B5E-B769-391CA72CC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9" b="13378"/>
          <a:stretch/>
        </p:blipFill>
        <p:spPr bwMode="auto">
          <a:xfrm>
            <a:off x="5231670" y="1143000"/>
            <a:ext cx="5589337" cy="433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AA430ADF-688B-4A49-B584-EF122C2E8904" descr="IMG_0062.jpg">
            <a:extLst>
              <a:ext uri="{FF2B5EF4-FFF2-40B4-BE49-F238E27FC236}">
                <a16:creationId xmlns:a16="http://schemas.microsoft.com/office/drawing/2014/main" id="{7C999350-2017-45F8-87C6-977D3FC27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9" y="512805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460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CB240F1-A43A-4772-80FC-22966C1DF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18" y="1785257"/>
            <a:ext cx="3787261" cy="28404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069FA40-B17A-4550-885C-F264A3B6E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36" y="625416"/>
            <a:ext cx="4111963" cy="489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64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D81EFC7-E43C-459D-9CDC-A11F4FC384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4" b="19914"/>
          <a:stretch>
            <a:fillRect/>
          </a:stretch>
        </p:blipFill>
        <p:spPr>
          <a:xfrm>
            <a:off x="568411" y="613033"/>
            <a:ext cx="10700951" cy="5631933"/>
          </a:xfrm>
        </p:spPr>
      </p:pic>
    </p:spTree>
    <p:extLst>
      <p:ext uri="{BB962C8B-B14F-4D97-AF65-F5344CB8AC3E}">
        <p14:creationId xmlns:p14="http://schemas.microsoft.com/office/powerpoint/2010/main" val="2693352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0BAB3F8C-72C6-43CA-8711-70DDDF5A08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5" b="8395"/>
          <a:stretch>
            <a:fillRect/>
          </a:stretch>
        </p:blipFill>
        <p:spPr>
          <a:xfrm>
            <a:off x="481914" y="679664"/>
            <a:ext cx="8180173" cy="4305242"/>
          </a:xfrm>
        </p:spPr>
      </p:pic>
      <p:pic>
        <p:nvPicPr>
          <p:cNvPr id="3" name="Picture 2" descr="C:\Users\lt6knm\Desktop\Tagesschule\P916089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5" t="16790" r="1" b="7121"/>
          <a:stretch/>
        </p:blipFill>
        <p:spPr bwMode="auto">
          <a:xfrm>
            <a:off x="7562336" y="3614164"/>
            <a:ext cx="3385751" cy="241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778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405580" y="2723196"/>
            <a:ext cx="2320587" cy="16783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CH" dirty="0">
                <a:sym typeface="Wingdings" panose="05000000000000000000" pitchFamily="2" charset="2"/>
              </a:rPr>
              <a:t>Ich wünsche mir eine Lese/</a:t>
            </a:r>
            <a:r>
              <a:rPr lang="de-CH" dirty="0" err="1">
                <a:sym typeface="Wingdings" panose="05000000000000000000" pitchFamily="2" charset="2"/>
              </a:rPr>
              <a:t>beruhigeecke</a:t>
            </a:r>
            <a:r>
              <a:rPr lang="de-CH" dirty="0">
                <a:sym typeface="Wingdings" panose="05000000000000000000" pitchFamily="2" charset="2"/>
              </a:rPr>
              <a:t> damit mannaleine sein kann, da soll ein Kokon hängen. </a:t>
            </a:r>
            <a:r>
              <a:rPr lang="de-CH" sz="2200" dirty="0"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5" name="Textfeld 4"/>
          <p:cNvSpPr txBox="1"/>
          <p:nvPr/>
        </p:nvSpPr>
        <p:spPr>
          <a:xfrm rot="1537616">
            <a:off x="7842954" y="2228995"/>
            <a:ext cx="2094922" cy="11602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CH" dirty="0">
                <a:sym typeface="Wingdings" panose="05000000000000000000" pitchFamily="2" charset="2"/>
              </a:rPr>
              <a:t>Wen ich mit meiner Freundin abmache </a:t>
            </a:r>
            <a:r>
              <a:rPr lang="de-CH" dirty="0" err="1">
                <a:sym typeface="Wingdings" panose="05000000000000000000" pitchFamily="2" charset="2"/>
              </a:rPr>
              <a:t>mus</a:t>
            </a:r>
            <a:r>
              <a:rPr lang="de-CH" dirty="0">
                <a:sym typeface="Wingdings" panose="05000000000000000000" pitchFamily="2" charset="2"/>
              </a:rPr>
              <a:t> ich </a:t>
            </a:r>
            <a:r>
              <a:rPr lang="de-CH" dirty="0" err="1">
                <a:sym typeface="Wingdings" panose="05000000000000000000" pitchFamily="2" charset="2"/>
              </a:rPr>
              <a:t>net</a:t>
            </a:r>
            <a:r>
              <a:rPr lang="de-CH" dirty="0">
                <a:sym typeface="Wingdings" panose="05000000000000000000" pitchFamily="2" charset="2"/>
              </a:rPr>
              <a:t> sein. </a:t>
            </a:r>
            <a:r>
              <a:rPr lang="de-CH" sz="2200" dirty="0"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196661" y="5283867"/>
            <a:ext cx="2094922" cy="1096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CH" dirty="0">
                <a:sym typeface="Wingdings" panose="05000000000000000000" pitchFamily="2" charset="2"/>
              </a:rPr>
              <a:t>Wir können </a:t>
            </a:r>
            <a:r>
              <a:rPr lang="de-CH" dirty="0" err="1">
                <a:sym typeface="Wingdings" panose="05000000000000000000" pitchFamily="2" charset="2"/>
              </a:rPr>
              <a:t>Fidnes</a:t>
            </a:r>
            <a:r>
              <a:rPr lang="de-CH" dirty="0">
                <a:sym typeface="Wingdings" panose="05000000000000000000" pitchFamily="2" charset="2"/>
              </a:rPr>
              <a:t> machen mit Turngeräte. </a:t>
            </a:r>
            <a:r>
              <a:rPr lang="de-CH" sz="2200" dirty="0"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8" name="Textfeld 7"/>
          <p:cNvSpPr txBox="1"/>
          <p:nvPr/>
        </p:nvSpPr>
        <p:spPr>
          <a:xfrm rot="832229">
            <a:off x="1918794" y="4840986"/>
            <a:ext cx="2000575" cy="10527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CH" dirty="0" err="1">
                <a:sym typeface="Wingdings" panose="05000000000000000000" pitchFamily="2" charset="2"/>
              </a:rPr>
              <a:t>Fernis</a:t>
            </a:r>
            <a:r>
              <a:rPr lang="de-CH" dirty="0">
                <a:sym typeface="Wingdings" panose="05000000000000000000" pitchFamily="2" charset="2"/>
              </a:rPr>
              <a:t>, </a:t>
            </a:r>
            <a:r>
              <a:rPr lang="de-CH" dirty="0" err="1">
                <a:sym typeface="Wingdings" panose="05000000000000000000" pitchFamily="2" charset="2"/>
              </a:rPr>
              <a:t>Stop</a:t>
            </a:r>
            <a:r>
              <a:rPr lang="de-CH" dirty="0">
                <a:sym typeface="Wingdings" panose="05000000000000000000" pitchFamily="2" charset="2"/>
              </a:rPr>
              <a:t> und Gruppeneinteilung für die Spiele. </a:t>
            </a:r>
            <a:r>
              <a:rPr lang="de-CH" sz="2200" dirty="0"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401013" y="1723326"/>
            <a:ext cx="3091276" cy="15841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CH" dirty="0">
                <a:sym typeface="Wingdings" panose="05000000000000000000" pitchFamily="2" charset="2"/>
              </a:rPr>
              <a:t>AUF DI </a:t>
            </a:r>
            <a:r>
              <a:rPr lang="de-CH" dirty="0" err="1">
                <a:sym typeface="Wingdings" panose="05000000000000000000" pitchFamily="2" charset="2"/>
              </a:rPr>
              <a:t>MadeN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LIGeN</a:t>
            </a:r>
            <a:r>
              <a:rPr lang="de-CH" dirty="0">
                <a:sym typeface="Wingdings" panose="05000000000000000000" pitchFamily="2" charset="2"/>
              </a:rPr>
              <a:t> UND </a:t>
            </a:r>
            <a:r>
              <a:rPr lang="de-CH" dirty="0" err="1">
                <a:sym typeface="Wingdings" panose="05000000000000000000" pitchFamily="2" charset="2"/>
              </a:rPr>
              <a:t>DeN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GaNZeN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TaG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WaS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HÖReN</a:t>
            </a:r>
            <a:r>
              <a:rPr lang="de-CH" dirty="0">
                <a:sym typeface="Wingdings" panose="05000000000000000000" pitchFamily="2" charset="2"/>
              </a:rPr>
              <a:t> UND NOCH </a:t>
            </a:r>
            <a:r>
              <a:rPr lang="de-CH" dirty="0" err="1">
                <a:sym typeface="Wingdings" panose="05000000000000000000" pitchFamily="2" charset="2"/>
              </a:rPr>
              <a:t>eseN</a:t>
            </a:r>
            <a:r>
              <a:rPr lang="de-CH" dirty="0">
                <a:sym typeface="Wingdings" panose="05000000000000000000" pitchFamily="2" charset="2"/>
              </a:rPr>
              <a:t>. </a:t>
            </a:r>
            <a:r>
              <a:rPr lang="de-CH" sz="2200" dirty="0"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8184233" y="61254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173796" y="293817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pic>
        <p:nvPicPr>
          <p:cNvPr id="2051" name="Picture 3" descr="cid:72c0ba20-3da3-457c-a627-2c5ce60a7731@schulen.zuerich.ch"/>
          <p:cNvPicPr>
            <a:picLocks noChangeAspect="1" noChangeArrowheads="1"/>
          </p:cNvPicPr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7" r="1662"/>
          <a:stretch>
            <a:fillRect/>
          </a:stretch>
        </p:blipFill>
        <p:spPr bwMode="auto">
          <a:xfrm>
            <a:off x="1059389" y="1082259"/>
            <a:ext cx="1770077" cy="125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921135" y="384348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pic>
        <p:nvPicPr>
          <p:cNvPr id="2053" name="Picture 5" descr="cid:b7c91805-7d57-49b7-8da0-ed3384868b0d@schulen.zuerich.ch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96" y="2934882"/>
            <a:ext cx="3455079" cy="306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 rot="5400000">
            <a:off x="2331635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pic>
        <p:nvPicPr>
          <p:cNvPr id="2055" name="Picture 7" descr="cid:53f7fc24-08a1-43a7-8068-e908b2633da3@schulen.zuerich.ch"/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94233" y="3654000"/>
            <a:ext cx="1800000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 rot="1498258">
            <a:off x="9109365" y="55489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pic>
        <p:nvPicPr>
          <p:cNvPr id="2057" name="Picture 9" descr="cid:33092f01-0ac0-47cb-945a-04a16e30c1ba@schulen.zuerich.ch"/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8258">
            <a:off x="8301730" y="739559"/>
            <a:ext cx="1800000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11179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365AC4-02B0-4670-BC08-3E59D0B7F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Wie weiter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A4E05C-9E53-474F-92A5-FF04596075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7737" y="1185863"/>
            <a:ext cx="10705782" cy="551497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Di 16.- Fr 19. April	Probewoche Tagesschule (Informationen folgen)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81F504-832D-4902-A497-E5E9676DAB0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" r="34017" b="25018"/>
          <a:stretch/>
        </p:blipFill>
        <p:spPr bwMode="auto">
          <a:xfrm>
            <a:off x="9878376" y="4023360"/>
            <a:ext cx="1775143" cy="152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C6F157D8-80BD-4ADB-9BBD-1D493748367D}"/>
              </a:ext>
            </a:extLst>
          </p:cNvPr>
          <p:cNvSpPr txBox="1">
            <a:spLocks/>
          </p:cNvSpPr>
          <p:nvPr/>
        </p:nvSpPr>
        <p:spPr bwMode="gray">
          <a:xfrm>
            <a:off x="947737" y="1876743"/>
            <a:ext cx="10705782" cy="917257"/>
          </a:xfrm>
          <a:prstGeom prst="rect">
            <a:avLst/>
          </a:prstGeom>
          <a:noFill/>
        </p:spPr>
        <p:txBody>
          <a:bodyPr vert="horz" lIns="0" tIns="10800" rIns="0" bIns="0" rtlCol="0">
            <a:noAutofit/>
          </a:bodyPr>
          <a:lstStyle>
            <a:lvl1pPr marL="288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3pPr>
            <a:lvl4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4pPr>
            <a:lvl5pPr marL="576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080000" indent="-64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648000" algn="l"/>
              </a:tabLst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Tx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dirty="0"/>
              <a:t>Ab 17. Mai	Stundenpläne 2. Kindergarten, 2., 3., 5. und 6. Klassen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dirty="0">
                <a:solidFill>
                  <a:schemeClr val="tx1"/>
                </a:solidFill>
              </a:rPr>
              <a:t>31. Mai		Ende Abmeldefrist gebundene Mittage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1FE75CAB-310E-4189-935E-471B3EFB2F4A}"/>
              </a:ext>
            </a:extLst>
          </p:cNvPr>
          <p:cNvSpPr txBox="1">
            <a:spLocks/>
          </p:cNvSpPr>
          <p:nvPr/>
        </p:nvSpPr>
        <p:spPr bwMode="gray">
          <a:xfrm>
            <a:off x="947737" y="2954533"/>
            <a:ext cx="10705782" cy="934120"/>
          </a:xfrm>
          <a:prstGeom prst="rect">
            <a:avLst/>
          </a:prstGeom>
          <a:noFill/>
        </p:spPr>
        <p:txBody>
          <a:bodyPr vert="horz" lIns="0" tIns="10800" rIns="0" bIns="0" rtlCol="0">
            <a:noAutofit/>
          </a:bodyPr>
          <a:lstStyle>
            <a:lvl1pPr marL="288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3pPr>
            <a:lvl4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4pPr>
            <a:lvl5pPr marL="576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080000" indent="-64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648000" algn="l"/>
              </a:tabLst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Tx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dirty="0"/>
              <a:t>Anfangs Juni	Stundenpläne 1. Kindergarten, 1. und 4. Klassen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dirty="0"/>
              <a:t>plus 10 Tage	Ende Abmeldefrist gebundene Mittage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BC1EDE06-BB24-4A8F-AD98-BDB0DE9932F5}"/>
              </a:ext>
            </a:extLst>
          </p:cNvPr>
          <p:cNvSpPr txBox="1">
            <a:spLocks/>
          </p:cNvSpPr>
          <p:nvPr/>
        </p:nvSpPr>
        <p:spPr bwMode="gray">
          <a:xfrm>
            <a:off x="947737" y="4173133"/>
            <a:ext cx="10705782" cy="723988"/>
          </a:xfrm>
          <a:prstGeom prst="rect">
            <a:avLst/>
          </a:prstGeom>
          <a:noFill/>
        </p:spPr>
        <p:txBody>
          <a:bodyPr vert="horz" lIns="0" tIns="10800" rIns="0" bIns="0" rtlCol="0">
            <a:noAutofit/>
          </a:bodyPr>
          <a:lstStyle>
            <a:lvl1pPr marL="288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3pPr>
            <a:lvl4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4pPr>
            <a:lvl5pPr marL="576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080000" indent="-64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648000" algn="l"/>
              </a:tabLst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Tx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dirty="0">
                <a:solidFill>
                  <a:schemeClr val="tx1"/>
                </a:solidFill>
              </a:rPr>
              <a:t>2. Juli		Ende Abmeldefrist </a:t>
            </a:r>
            <a:r>
              <a:rPr lang="de-CH" dirty="0" err="1">
                <a:solidFill>
                  <a:schemeClr val="tx1"/>
                </a:solidFill>
              </a:rPr>
              <a:t>oA</a:t>
            </a:r>
            <a:r>
              <a:rPr lang="de-CH" dirty="0">
                <a:solidFill>
                  <a:schemeClr val="tx1"/>
                </a:solidFill>
              </a:rPr>
              <a:t>/ILZ bis 16 Uhr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2CFE599D-934D-4393-B5B3-E8A88A109531}"/>
              </a:ext>
            </a:extLst>
          </p:cNvPr>
          <p:cNvSpPr txBox="1">
            <a:spLocks/>
          </p:cNvSpPr>
          <p:nvPr/>
        </p:nvSpPr>
        <p:spPr bwMode="gray">
          <a:xfrm>
            <a:off x="947737" y="5036846"/>
            <a:ext cx="10705782" cy="1018628"/>
          </a:xfrm>
          <a:prstGeom prst="rect">
            <a:avLst/>
          </a:prstGeom>
          <a:noFill/>
        </p:spPr>
        <p:txBody>
          <a:bodyPr vert="horz" lIns="0" tIns="10800" rIns="0" bIns="0" rtlCol="0">
            <a:noAutofit/>
          </a:bodyPr>
          <a:lstStyle>
            <a:lvl1pPr marL="288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3pPr>
            <a:lvl4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4pPr>
            <a:lvl5pPr marL="576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080000" indent="-64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648000" algn="l"/>
              </a:tabLst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Tx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dirty="0">
                <a:solidFill>
                  <a:srgbClr val="0070C0"/>
                </a:solidFill>
              </a:rPr>
              <a:t>19. August	Wir starten als Tagesschule</a:t>
            </a:r>
            <a:endParaRPr lang="de-CH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CH" dirty="0"/>
              <a:t>Februar 2025	100 Tage Tagesschule (Bericht und Evaluation)</a:t>
            </a:r>
          </a:p>
        </p:txBody>
      </p:sp>
    </p:spTree>
    <p:extLst>
      <p:ext uri="{BB962C8B-B14F-4D97-AF65-F5344CB8AC3E}">
        <p14:creationId xmlns:p14="http://schemas.microsoft.com/office/powerpoint/2010/main" val="62688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89546" y="944663"/>
            <a:ext cx="3451269" cy="432000"/>
          </a:xfrm>
        </p:spPr>
        <p:txBody>
          <a:bodyPr/>
          <a:lstStyle/>
          <a:p>
            <a:r>
              <a:rPr lang="de-CH" dirty="0"/>
              <a:t>Ziele Tagesschule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889546" y="1772050"/>
            <a:ext cx="5749623" cy="4150935"/>
          </a:xfrm>
        </p:spPr>
        <p:txBody>
          <a:bodyPr/>
          <a:lstStyle/>
          <a:p>
            <a:pPr algn="l">
              <a:buFont typeface="Symbol" panose="05050102010706020507" pitchFamily="18" charset="2"/>
              <a:buChar char="-"/>
            </a:pPr>
            <a:r>
              <a:rPr lang="de-CH" b="0" i="0" dirty="0">
                <a:solidFill>
                  <a:srgbClr val="30373F"/>
                </a:solidFill>
                <a:effectLst/>
                <a:latin typeface="Arial" panose="020B0604020202020204" pitchFamily="34" charset="0"/>
              </a:rPr>
              <a:t>Verbesserung der Vereinbarkeit von Familie und Beruf</a:t>
            </a:r>
          </a:p>
          <a:p>
            <a:pPr algn="l">
              <a:buFont typeface="Symbol" panose="05050102010706020507" pitchFamily="18" charset="2"/>
              <a:buChar char="-"/>
            </a:pPr>
            <a:endParaRPr lang="de-CH" b="0" i="0" dirty="0">
              <a:solidFill>
                <a:srgbClr val="30373F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Symbol" panose="05050102010706020507" pitchFamily="18" charset="2"/>
              <a:buChar char="-"/>
            </a:pPr>
            <a:r>
              <a:rPr lang="de-CH" b="0" i="0" dirty="0">
                <a:solidFill>
                  <a:srgbClr val="30373F"/>
                </a:solidFill>
                <a:effectLst/>
                <a:latin typeface="Arial" panose="020B0604020202020204" pitchFamily="34" charset="0"/>
              </a:rPr>
              <a:t>Erhöhung der Bildungschancen für Kinder und Jugendliche in der Volksschule</a:t>
            </a:r>
          </a:p>
          <a:p>
            <a:pPr algn="l">
              <a:buFont typeface="Symbol" panose="05050102010706020507" pitchFamily="18" charset="2"/>
              <a:buChar char="-"/>
            </a:pPr>
            <a:endParaRPr lang="de-CH" b="0" i="0" dirty="0">
              <a:solidFill>
                <a:srgbClr val="30373F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Symbol" panose="05050102010706020507" pitchFamily="18" charset="2"/>
              <a:buChar char="-"/>
            </a:pPr>
            <a:r>
              <a:rPr lang="de-CH" b="0" i="0" dirty="0">
                <a:solidFill>
                  <a:srgbClr val="30373F"/>
                </a:solidFill>
                <a:effectLst/>
                <a:latin typeface="Arial" panose="020B0604020202020204" pitchFamily="34" charset="0"/>
              </a:rPr>
              <a:t>Optimierung der Organisation von Unterricht und Betreuung im Lebensraum Schule</a:t>
            </a:r>
          </a:p>
          <a:p>
            <a:pPr marL="0" indent="0">
              <a:buNone/>
            </a:pPr>
            <a:br>
              <a:rPr lang="de-CH" dirty="0"/>
            </a:b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E4DC5B7-47F2-46CF-BC07-7D1ECF4D3999}"/>
              </a:ext>
            </a:extLst>
          </p:cNvPr>
          <p:cNvSpPr/>
          <p:nvPr/>
        </p:nvSpPr>
        <p:spPr>
          <a:xfrm>
            <a:off x="663531" y="728663"/>
            <a:ext cx="1991172" cy="2805368"/>
          </a:xfrm>
          <a:prstGeom prst="rect">
            <a:avLst/>
          </a:prstGeom>
          <a:solidFill>
            <a:srgbClr val="8EC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de-CH" dirty="0">
                <a:solidFill>
                  <a:schemeClr val="tx1"/>
                </a:solidFill>
              </a:rPr>
              <a:t>2022</a:t>
            </a:r>
          </a:p>
          <a:p>
            <a:pPr algn="ctr"/>
            <a:r>
              <a:rPr lang="de-CH" dirty="0">
                <a:solidFill>
                  <a:schemeClr val="tx1"/>
                </a:solidFill>
              </a:rPr>
              <a:t>Volksabstimmung:</a:t>
            </a:r>
          </a:p>
          <a:p>
            <a:pPr algn="ctr"/>
            <a:br>
              <a:rPr lang="de-CH" dirty="0">
                <a:solidFill>
                  <a:schemeClr val="tx1"/>
                </a:solidFill>
              </a:rPr>
            </a:br>
            <a:r>
              <a:rPr lang="de-CH" dirty="0">
                <a:solidFill>
                  <a:schemeClr val="tx1"/>
                </a:solidFill>
              </a:rPr>
              <a:t>JA zur flächendeckende Einführung</a:t>
            </a:r>
          </a:p>
          <a:p>
            <a:pPr algn="ctr"/>
            <a:r>
              <a:rPr lang="de-CH" dirty="0">
                <a:solidFill>
                  <a:schemeClr val="tx1"/>
                </a:solidFill>
              </a:rPr>
              <a:t>Tagesschulen</a:t>
            </a:r>
          </a:p>
          <a:p>
            <a:pPr algn="ctr"/>
            <a:r>
              <a:rPr lang="de-CH" dirty="0">
                <a:solidFill>
                  <a:schemeClr val="tx1"/>
                </a:solidFill>
              </a:rPr>
              <a:t>ab 2023</a:t>
            </a:r>
          </a:p>
          <a:p>
            <a:pPr algn="ctr"/>
            <a:endParaRPr lang="de-CH" dirty="0">
              <a:solidFill>
                <a:schemeClr val="tx1"/>
              </a:solidFill>
            </a:endParaRPr>
          </a:p>
          <a:p>
            <a:pPr algn="ctr"/>
            <a:r>
              <a:rPr lang="de-CH" dirty="0">
                <a:solidFill>
                  <a:schemeClr val="tx1"/>
                </a:solidFill>
              </a:rPr>
              <a:t>Bis 2030</a:t>
            </a:r>
          </a:p>
        </p:txBody>
      </p:sp>
    </p:spTree>
    <p:extLst>
      <p:ext uri="{BB962C8B-B14F-4D97-AF65-F5344CB8AC3E}">
        <p14:creationId xmlns:p14="http://schemas.microsoft.com/office/powerpoint/2010/main" val="3034129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69A02742-D18A-41D7-AD14-FF3687B55E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rgbClr val="0F05A0"/>
          </a:solidFill>
        </p:spPr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767AA53-3F06-4038-8CE7-C2424F0599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5	</a:t>
            </a:r>
            <a:r>
              <a:rPr lang="de-DE" dirty="0"/>
              <a:t>Wo sind weitere Informationen zu finden?</a:t>
            </a:r>
          </a:p>
        </p:txBody>
      </p:sp>
    </p:spTree>
    <p:extLst>
      <p:ext uri="{BB962C8B-B14F-4D97-AF65-F5344CB8AC3E}">
        <p14:creationId xmlns:p14="http://schemas.microsoft.com/office/powerpoint/2010/main" val="1358929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365AC4-02B0-4670-BC08-3E59D0B7F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Wo sind weitere Informationen zu finden?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A4E05C-9E53-474F-92A5-FF04596075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7738" y="1592263"/>
            <a:ext cx="9888584" cy="4537075"/>
          </a:xfrm>
        </p:spPr>
        <p:txBody>
          <a:bodyPr/>
          <a:lstStyle/>
          <a:p>
            <a:pPr marL="0" indent="0">
              <a:buNone/>
            </a:pPr>
            <a:r>
              <a:rPr lang="de-CH" dirty="0">
                <a:solidFill>
                  <a:srgbClr val="FF0000"/>
                </a:solidFill>
              </a:rPr>
              <a:t>Heute: 	bei den Mitwirkenden in der Tagesschule-Steuergruppe</a:t>
            </a:r>
          </a:p>
          <a:p>
            <a:pPr marL="0" indent="0">
              <a:buNone/>
            </a:pPr>
            <a:r>
              <a:rPr lang="de-CH" dirty="0">
                <a:solidFill>
                  <a:srgbClr val="FF0000"/>
                </a:solidFill>
              </a:rPr>
              <a:t>	im Foyer</a:t>
            </a:r>
          </a:p>
          <a:p>
            <a:pPr marL="0" indent="0">
              <a:buNone/>
            </a:pPr>
            <a:endParaRPr lang="de-CH" dirty="0">
              <a:solidFill>
                <a:srgbClr val="FF0000"/>
              </a:solidFill>
            </a:endParaRPr>
          </a:p>
          <a:p>
            <a:r>
              <a:rPr lang="de-CH" dirty="0"/>
              <a:t>Website des Schulamtes der Stadt Zürich:</a:t>
            </a:r>
            <a:br>
              <a:rPr lang="de-CH" dirty="0"/>
            </a:br>
            <a:r>
              <a:rPr lang="de-CH" dirty="0">
                <a:hlinkClick r:id="rId3"/>
              </a:rPr>
              <a:t>https://www.stadt-zuerich.ch/tagesschule</a:t>
            </a:r>
            <a:endParaRPr lang="de-CH" dirty="0"/>
          </a:p>
          <a:p>
            <a:endParaRPr lang="de-CH" dirty="0"/>
          </a:p>
          <a:p>
            <a:r>
              <a:rPr lang="de-CH" dirty="0"/>
              <a:t>Flyer Tagesschule </a:t>
            </a:r>
          </a:p>
          <a:p>
            <a:endParaRPr lang="de-CH" dirty="0"/>
          </a:p>
          <a:p>
            <a:r>
              <a:rPr lang="de-CH" dirty="0"/>
              <a:t>Nach heute: auf unserer Schulwebsite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0FC75F-D1CB-4C8A-A82B-D37C0899A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915" y="2874024"/>
            <a:ext cx="1707931" cy="16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518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053B6AC4-BD8B-49DB-A578-0BB4DF77DE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9" b="3439"/>
          <a:stretch>
            <a:fillRect/>
          </a:stretch>
        </p:blipFill>
        <p:spPr>
          <a:xfrm>
            <a:off x="1498992" y="1167989"/>
            <a:ext cx="8592065" cy="4522022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5B88FB8-0964-49A7-9941-2FC9D22F7815}"/>
              </a:ext>
            </a:extLst>
          </p:cNvPr>
          <p:cNvSpPr txBox="1">
            <a:spLocks/>
          </p:cNvSpPr>
          <p:nvPr/>
        </p:nvSpPr>
        <p:spPr>
          <a:xfrm>
            <a:off x="947737" y="306000"/>
            <a:ext cx="10333038" cy="4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3000"/>
              </a:lnSpc>
              <a:spcBef>
                <a:spcPct val="0"/>
              </a:spcBef>
              <a:buNone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CH" dirty="0"/>
              <a:t>Wir freuen uns auf unsere Tagesschule mit Ihren Kindern!</a:t>
            </a:r>
          </a:p>
        </p:txBody>
      </p:sp>
    </p:spTree>
    <p:extLst>
      <p:ext uri="{BB962C8B-B14F-4D97-AF65-F5344CB8AC3E}">
        <p14:creationId xmlns:p14="http://schemas.microsoft.com/office/powerpoint/2010/main" val="3784497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>
            <a:extLst>
              <a:ext uri="{FF2B5EF4-FFF2-40B4-BE49-F238E27FC236}">
                <a16:creationId xmlns:a16="http://schemas.microsoft.com/office/drawing/2014/main" id="{79CFC73D-7968-4684-94C7-B9C35E903581}"/>
              </a:ext>
            </a:extLst>
          </p:cNvPr>
          <p:cNvSpPr txBox="1">
            <a:spLocks/>
          </p:cNvSpPr>
          <p:nvPr/>
        </p:nvSpPr>
        <p:spPr bwMode="gray">
          <a:xfrm>
            <a:off x="947738" y="1592263"/>
            <a:ext cx="10685462" cy="4537075"/>
          </a:xfrm>
          <a:prstGeom prst="rect">
            <a:avLst/>
          </a:prstGeom>
          <a:solidFill>
            <a:srgbClr val="DCEAF2"/>
          </a:solidFill>
        </p:spPr>
        <p:txBody>
          <a:bodyPr vert="horz" lIns="0" tIns="10800" rIns="0" bIns="0" rtlCol="0">
            <a:noAutofit/>
          </a:bodyPr>
          <a:lstStyle>
            <a:lvl1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defRPr sz="1200" kern="1200" baseline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3pPr>
            <a:lvl4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4pPr>
            <a:lvl5pPr marL="576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080000" indent="-64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648000" algn="l"/>
              </a:tabLst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Tx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457200" indent="-457200"/>
            <a:endParaRPr lang="de-CH" sz="3600" dirty="0">
              <a:solidFill>
                <a:srgbClr val="0070C0"/>
              </a:solidFill>
            </a:endParaRPr>
          </a:p>
          <a:p>
            <a:pPr algn="ctr"/>
            <a:r>
              <a:rPr lang="de-CH" sz="3600" dirty="0">
                <a:solidFill>
                  <a:srgbClr val="0070C0"/>
                </a:solidFill>
              </a:rPr>
              <a:t>Ihre Fragen – </a:t>
            </a:r>
          </a:p>
          <a:p>
            <a:pPr algn="ctr"/>
            <a:r>
              <a:rPr lang="de-CH" sz="3600" dirty="0">
                <a:solidFill>
                  <a:srgbClr val="0070C0"/>
                </a:solidFill>
              </a:rPr>
              <a:t>Kindergarten/Unterstufe/Mittelstufe im Foyer</a:t>
            </a:r>
          </a:p>
        </p:txBody>
      </p:sp>
    </p:spTree>
    <p:extLst>
      <p:ext uri="{BB962C8B-B14F-4D97-AF65-F5344CB8AC3E}">
        <p14:creationId xmlns:p14="http://schemas.microsoft.com/office/powerpoint/2010/main" val="2277647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3D1A12D-A526-4FED-8C5D-553AF8B47D0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" r="34017" b="25018"/>
          <a:stretch/>
        </p:blipFill>
        <p:spPr bwMode="auto">
          <a:xfrm>
            <a:off x="287337" y="1813432"/>
            <a:ext cx="4917990" cy="463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Tagesschule Frauenkappelen - Q-MATTE">
            <a:extLst>
              <a:ext uri="{FF2B5EF4-FFF2-40B4-BE49-F238E27FC236}">
                <a16:creationId xmlns:a16="http://schemas.microsoft.com/office/drawing/2014/main" id="{5F7ED8F5-2440-40D8-BC76-ADC0A5014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120">
            <a:off x="4846024" y="1990097"/>
            <a:ext cx="6728986" cy="1705235"/>
          </a:xfrm>
          <a:prstGeom prst="rect">
            <a:avLst/>
          </a:prstGeo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8790BAF-7A75-44BA-88E4-13163C1DED3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7041">
            <a:off x="7985615" y="3515928"/>
            <a:ext cx="3132858" cy="12408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C61156EC-67DD-468F-9003-6813E3DF3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7" y="404664"/>
            <a:ext cx="10944955" cy="12234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6000" b="1" dirty="0">
                <a:solidFill>
                  <a:srgbClr val="B1D270"/>
                </a:solidFill>
              </a:rPr>
              <a:t>Vielen Dank!</a:t>
            </a:r>
            <a:endParaRPr lang="de-CH" sz="6000" b="1" dirty="0">
              <a:solidFill>
                <a:srgbClr val="B1D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63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69A02742-D18A-41D7-AD14-FF3687B55E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rgbClr val="0F05A0"/>
          </a:solidFill>
        </p:spPr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767AA53-3F06-4038-8CE7-C2424F0599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2	Was bedeutet es, wenn mein Kind in eine Tagesschule geht?</a:t>
            </a:r>
            <a:br>
              <a:rPr lang="de-CH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7402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5C10DE40-6850-47D5-AB6D-950C45136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1" t="21693" r="7799" b="15013"/>
          <a:stretch/>
        </p:blipFill>
        <p:spPr bwMode="auto">
          <a:xfrm>
            <a:off x="1422400" y="1066799"/>
            <a:ext cx="4765040" cy="309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B78BC8F-01E1-4410-AA89-1CD012636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t="43340" r="10374" b="5751"/>
          <a:stretch/>
        </p:blipFill>
        <p:spPr bwMode="auto">
          <a:xfrm>
            <a:off x="6187440" y="2814319"/>
            <a:ext cx="5445761" cy="256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lt6knm\Desktop\Tagesschule\P9160851.jpg">
            <a:extLst>
              <a:ext uri="{FF2B5EF4-FFF2-40B4-BE49-F238E27FC236}">
                <a16:creationId xmlns:a16="http://schemas.microsoft.com/office/drawing/2014/main" id="{5EEEB521-DFBA-4EF2-8955-DBDCBF710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4" b="11151"/>
          <a:stretch/>
        </p:blipFill>
        <p:spPr bwMode="auto">
          <a:xfrm>
            <a:off x="6187441" y="1369009"/>
            <a:ext cx="3271520" cy="144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4522597-4583-4C10-BE45-200697FAB6D4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" r="34017" b="25018"/>
          <a:stretch/>
        </p:blipFill>
        <p:spPr bwMode="auto">
          <a:xfrm>
            <a:off x="287337" y="3525520"/>
            <a:ext cx="2933383" cy="2927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988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Grundsatz Tagesschule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31" y="985957"/>
            <a:ext cx="6896712" cy="1706443"/>
          </a:xfrm>
        </p:spPr>
        <p:txBody>
          <a:bodyPr/>
          <a:lstStyle/>
          <a:p>
            <a:pPr marL="342900" lvl="4" indent="-34290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</a:rPr>
              <a:t>An Tagen mit Nachmittagsunterricht bleibt Ihr Kind über Mittag in der Schule und bis 16 Uhr in der Individuellen Lernzeit (ILZ) oder in den offenen Betreuungsangeboten.</a:t>
            </a:r>
            <a:endParaRPr lang="de-DE" dirty="0">
              <a:solidFill>
                <a:schemeClr val="tx1"/>
              </a:solidFill>
            </a:endParaRPr>
          </a:p>
          <a:p>
            <a:pPr marL="342900" lvl="4" indent="-342900"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de-DE" sz="2400" dirty="0">
              <a:solidFill>
                <a:schemeClr val="tx1"/>
              </a:solidFill>
            </a:endParaRPr>
          </a:p>
          <a:p>
            <a:pPr marL="846900" lvl="6" indent="-342900"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de-CH" sz="2400" dirty="0"/>
          </a:p>
          <a:p>
            <a:pPr marL="0" lvl="4" indent="0">
              <a:spcAft>
                <a:spcPts val="600"/>
              </a:spcAft>
              <a:buNone/>
            </a:pPr>
            <a:endParaRPr lang="de-CH" sz="2400" dirty="0">
              <a:solidFill>
                <a:schemeClr val="tx1"/>
              </a:solidFill>
            </a:endParaRPr>
          </a:p>
          <a:p>
            <a:pPr marL="342900" lvl="4" indent="-342900">
              <a:buFont typeface="Symbol" panose="05050102010706020507" pitchFamily="18" charset="2"/>
              <a:buChar char="-"/>
            </a:pPr>
            <a:endParaRPr lang="de-CH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CH" dirty="0">
              <a:solidFill>
                <a:schemeClr val="tx1"/>
              </a:solidFill>
            </a:endParaRPr>
          </a:p>
          <a:p>
            <a:pPr lvl="4"/>
            <a:endParaRPr lang="de-CH" dirty="0"/>
          </a:p>
          <a:p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4B31DD6-8DA3-4427-5AC9-BDBFE9BA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783" y="985957"/>
            <a:ext cx="2302703" cy="513310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7EAE113-697B-495F-9C36-520DF56C5863}"/>
              </a:ext>
            </a:extLst>
          </p:cNvPr>
          <p:cNvSpPr txBox="1"/>
          <p:nvPr/>
        </p:nvSpPr>
        <p:spPr>
          <a:xfrm>
            <a:off x="10562829" y="5502711"/>
            <a:ext cx="829157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ILZ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629E784C-BA2C-43CE-8FA3-356FC6F66801}"/>
              </a:ext>
            </a:extLst>
          </p:cNvPr>
          <p:cNvSpPr txBox="1">
            <a:spLocks/>
          </p:cNvSpPr>
          <p:nvPr/>
        </p:nvSpPr>
        <p:spPr bwMode="gray">
          <a:xfrm>
            <a:off x="683531" y="3067839"/>
            <a:ext cx="6896712" cy="1834843"/>
          </a:xfrm>
          <a:prstGeom prst="rect">
            <a:avLst/>
          </a:prstGeom>
          <a:noFill/>
        </p:spPr>
        <p:txBody>
          <a:bodyPr vert="horz" lIns="0" tIns="10800" rIns="0" bIns="0" rtlCol="0">
            <a:noAutofit/>
          </a:bodyPr>
          <a:lstStyle>
            <a:lvl1pPr marL="288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3pPr>
            <a:lvl4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4pPr>
            <a:lvl5pPr marL="576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080000" indent="-64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648000" algn="l"/>
              </a:tabLst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Tx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342900" lvl="4" indent="-34290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</a:rPr>
              <a:t>Gebundene Mittage:</a:t>
            </a:r>
          </a:p>
          <a:p>
            <a:pPr marL="846900" lvl="6" indent="-34290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dirty="0">
                <a:solidFill>
                  <a:schemeClr val="tx1"/>
                </a:solidFill>
              </a:rPr>
              <a:t>Tarif gebundener Mittag: 6 Franken</a:t>
            </a:r>
          </a:p>
          <a:p>
            <a:pPr marL="846900" lvl="6" indent="-34290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dirty="0">
                <a:solidFill>
                  <a:schemeClr val="tx1"/>
                </a:solidFill>
              </a:rPr>
              <a:t>Die Mittagszeit dauert 100 Minuten </a:t>
            </a:r>
          </a:p>
          <a:p>
            <a:pPr marL="846900" lvl="6" indent="-342900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CH" dirty="0">
                <a:solidFill>
                  <a:schemeClr val="tx1"/>
                </a:solidFill>
              </a:rPr>
              <a:t>Ihr Kind erhält eine </a:t>
            </a:r>
            <a:r>
              <a:rPr lang="de-CH" dirty="0"/>
              <a:t>ausgewogene, warme Mahlzeit</a:t>
            </a:r>
            <a:endParaRPr lang="de-DE" dirty="0">
              <a:solidFill>
                <a:schemeClr val="tx1"/>
              </a:solidFill>
            </a:endParaRPr>
          </a:p>
          <a:p>
            <a:pPr marL="342900" lvl="4" indent="-342900"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de-DE" sz="2400" dirty="0">
              <a:solidFill>
                <a:schemeClr val="tx1"/>
              </a:solidFill>
            </a:endParaRPr>
          </a:p>
          <a:p>
            <a:pPr marL="846900" lvl="6" indent="-342900"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de-CH" sz="2400" dirty="0"/>
          </a:p>
          <a:p>
            <a:pPr marL="0" lvl="4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de-CH" sz="2400" dirty="0">
              <a:solidFill>
                <a:schemeClr val="tx1"/>
              </a:solidFill>
            </a:endParaRPr>
          </a:p>
          <a:p>
            <a:pPr marL="342900" lvl="4" indent="-342900">
              <a:buFont typeface="Symbol" panose="05050102010706020507" pitchFamily="18" charset="2"/>
              <a:buChar char="-"/>
            </a:pPr>
            <a:endParaRPr lang="de-CH" sz="24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CH" dirty="0">
              <a:solidFill>
                <a:schemeClr val="tx1"/>
              </a:solidFill>
            </a:endParaRPr>
          </a:p>
          <a:p>
            <a:pPr lvl="4"/>
            <a:endParaRPr lang="de-CH" dirty="0"/>
          </a:p>
          <a:p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CE6EED4-4D42-40B9-B1FA-7BE44775D535}"/>
              </a:ext>
            </a:extLst>
          </p:cNvPr>
          <p:cNvSpPr txBox="1">
            <a:spLocks/>
          </p:cNvSpPr>
          <p:nvPr/>
        </p:nvSpPr>
        <p:spPr bwMode="gray">
          <a:xfrm>
            <a:off x="683531" y="5278121"/>
            <a:ext cx="6896712" cy="1273879"/>
          </a:xfrm>
          <a:prstGeom prst="rect">
            <a:avLst/>
          </a:prstGeom>
          <a:noFill/>
        </p:spPr>
        <p:txBody>
          <a:bodyPr vert="horz" lIns="0" tIns="10800" rIns="0" bIns="0" rtlCol="0">
            <a:noAutofit/>
          </a:bodyPr>
          <a:lstStyle>
            <a:lvl1pPr marL="288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3pPr>
            <a:lvl4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4pPr>
            <a:lvl5pPr marL="576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080000" indent="-64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648000" algn="l"/>
              </a:tabLst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Tx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342900" lvl="4" indent="-34290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CH" sz="2400" dirty="0">
                <a:solidFill>
                  <a:schemeClr val="tx1"/>
                </a:solidFill>
              </a:rPr>
              <a:t>ILZ oder offene Betreuungsangebote:</a:t>
            </a:r>
          </a:p>
          <a:p>
            <a:pPr marL="0" lvl="4" indent="0">
              <a:spcAft>
                <a:spcPts val="600"/>
              </a:spcAft>
              <a:buNone/>
            </a:pPr>
            <a:r>
              <a:rPr lang="de-CH" dirty="0">
                <a:solidFill>
                  <a:schemeClr val="tx1"/>
                </a:solidFill>
              </a:rPr>
              <a:t>     Unentgeltliche Betreuung nach Unterricht bis 16 Uhr</a:t>
            </a:r>
          </a:p>
          <a:p>
            <a:pPr marL="342900" lvl="4" indent="-342900"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de-DE" dirty="0">
              <a:solidFill>
                <a:schemeClr val="tx1"/>
              </a:solidFill>
            </a:endParaRPr>
          </a:p>
          <a:p>
            <a:pPr marL="342900" lvl="4" indent="-342900"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de-DE" sz="2400" dirty="0">
              <a:solidFill>
                <a:schemeClr val="tx1"/>
              </a:solidFill>
            </a:endParaRPr>
          </a:p>
          <a:p>
            <a:pPr marL="846900" lvl="6" indent="-342900"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de-CH" sz="2400" dirty="0"/>
          </a:p>
          <a:p>
            <a:pPr marL="0" lvl="4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de-CH" sz="2400" dirty="0">
              <a:solidFill>
                <a:schemeClr val="tx1"/>
              </a:solidFill>
            </a:endParaRPr>
          </a:p>
          <a:p>
            <a:pPr marL="342900" lvl="4" indent="-342900">
              <a:buFont typeface="Symbol" panose="05050102010706020507" pitchFamily="18" charset="2"/>
              <a:buChar char="-"/>
            </a:pPr>
            <a:endParaRPr lang="de-CH" sz="24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CH" dirty="0">
              <a:solidFill>
                <a:schemeClr val="tx1"/>
              </a:solidFill>
            </a:endParaRPr>
          </a:p>
          <a:p>
            <a:pPr lvl="4"/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7449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Angebote Tagesschule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31" y="985957"/>
            <a:ext cx="9313085" cy="1442283"/>
          </a:xfrm>
        </p:spPr>
        <p:txBody>
          <a:bodyPr/>
          <a:lstStyle/>
          <a:p>
            <a:pPr marL="342900" lvl="4" indent="-34290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</a:rPr>
              <a:t>Auffangzeit: </a:t>
            </a:r>
          </a:p>
          <a:p>
            <a:pPr marL="0" lvl="4" indent="0">
              <a:spcAft>
                <a:spcPts val="600"/>
              </a:spcAft>
              <a:buNone/>
            </a:pPr>
            <a:r>
              <a:rPr lang="de-DE" sz="2400" dirty="0">
                <a:solidFill>
                  <a:schemeClr val="tx1"/>
                </a:solidFill>
              </a:rPr>
              <a:t>	Kinder, die um 8.20 Uhr Schule haben, können bereits ab </a:t>
            </a:r>
          </a:p>
          <a:p>
            <a:pPr marL="0" lvl="4" indent="0">
              <a:spcAft>
                <a:spcPts val="600"/>
              </a:spcAft>
              <a:buNone/>
            </a:pPr>
            <a:r>
              <a:rPr lang="de-DE" sz="2400" dirty="0">
                <a:solidFill>
                  <a:schemeClr val="tx1"/>
                </a:solidFill>
              </a:rPr>
              <a:t>	8 Uhr in der Schule eintreffen. </a:t>
            </a:r>
            <a:endParaRPr lang="de-CH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27074B76-E250-4A4A-98A2-1D5C14E92E0C}"/>
              </a:ext>
            </a:extLst>
          </p:cNvPr>
          <p:cNvSpPr txBox="1">
            <a:spLocks/>
          </p:cNvSpPr>
          <p:nvPr/>
        </p:nvSpPr>
        <p:spPr bwMode="gray">
          <a:xfrm>
            <a:off x="774971" y="2885439"/>
            <a:ext cx="9313085" cy="2986604"/>
          </a:xfrm>
          <a:prstGeom prst="rect">
            <a:avLst/>
          </a:prstGeom>
          <a:noFill/>
        </p:spPr>
        <p:txBody>
          <a:bodyPr vert="horz" lIns="0" tIns="10800" rIns="0" bIns="0" rtlCol="0">
            <a:noAutofit/>
          </a:bodyPr>
          <a:lstStyle>
            <a:lvl1pPr marL="288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3pPr>
            <a:lvl4pPr marL="432000" indent="-432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AutoNum type="arabicPeriod"/>
              <a:defRPr sz="2400" kern="1200" baseline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4pPr>
            <a:lvl5pPr marL="576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28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080000" indent="-64800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648000" algn="l"/>
              </a:tabLst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Tx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1332000" rtl="0" eaLnBrk="1" latinLnBrk="0" hangingPunct="1">
              <a:lnSpc>
                <a:spcPct val="113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342900" lvl="4" indent="-34290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</a:rPr>
              <a:t>Gebundene Mittage:</a:t>
            </a:r>
          </a:p>
          <a:p>
            <a:pPr marL="846900" lvl="6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400" dirty="0">
                <a:solidFill>
                  <a:schemeClr val="tx1"/>
                </a:solidFill>
              </a:rPr>
              <a:t>Tarif gebundener Mittag: 6 Franken</a:t>
            </a:r>
          </a:p>
          <a:p>
            <a:pPr marL="846900" lvl="6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400" dirty="0">
                <a:solidFill>
                  <a:schemeClr val="tx1"/>
                </a:solidFill>
              </a:rPr>
              <a:t>die Mittagszeit dauert 100 Minuten</a:t>
            </a:r>
          </a:p>
          <a:p>
            <a:pPr marL="846900" lvl="6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CH" sz="2400" dirty="0">
                <a:solidFill>
                  <a:schemeClr val="tx1"/>
                </a:solidFill>
              </a:rPr>
              <a:t>Ihr Kind erhält eine </a:t>
            </a:r>
            <a:r>
              <a:rPr lang="de-CH" sz="2400" dirty="0"/>
              <a:t>ausgewogene, warme Mahlzeit gemäss</a:t>
            </a:r>
          </a:p>
          <a:p>
            <a:pPr marL="504000" lvl="6" indent="0">
              <a:spcAft>
                <a:spcPts val="600"/>
              </a:spcAft>
            </a:pPr>
            <a:r>
              <a:rPr lang="de-CH" sz="2400" dirty="0"/>
              <a:t>    Ernährungsrichtlinien der Stadt Zürich</a:t>
            </a:r>
          </a:p>
          <a:p>
            <a:pPr marL="846900" lvl="6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CH" sz="2400" dirty="0">
                <a:solidFill>
                  <a:schemeClr val="tx1"/>
                </a:solidFill>
              </a:rPr>
              <a:t>nach dem Essen bestehen offene Betreuungsangebote </a:t>
            </a:r>
            <a:endParaRPr lang="de-CH" dirty="0">
              <a:solidFill>
                <a:schemeClr val="tx1"/>
              </a:solidFill>
            </a:endParaRPr>
          </a:p>
          <a:p>
            <a:pPr lvl="4"/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1837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Angebote Tagesschule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31" y="985957"/>
            <a:ext cx="10597244" cy="5566043"/>
          </a:xfrm>
        </p:spPr>
        <p:txBody>
          <a:bodyPr/>
          <a:lstStyle/>
          <a:p>
            <a:pPr marL="342900" lvl="4" indent="-34290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CH" sz="2400" dirty="0">
                <a:solidFill>
                  <a:schemeClr val="tx1"/>
                </a:solidFill>
              </a:rPr>
              <a:t>Nach dem Nachmittagsunterricht bis 16 Uhr:</a:t>
            </a:r>
            <a:endParaRPr lang="de-CH" sz="1000" dirty="0">
              <a:solidFill>
                <a:schemeClr val="tx1"/>
              </a:solidFill>
            </a:endParaRPr>
          </a:p>
          <a:p>
            <a:pPr marL="0" lvl="4" indent="0">
              <a:spcAft>
                <a:spcPts val="600"/>
              </a:spcAft>
              <a:buNone/>
            </a:pPr>
            <a:r>
              <a:rPr lang="de-CH" sz="1000" dirty="0">
                <a:solidFill>
                  <a:schemeClr val="tx1"/>
                </a:solidFill>
              </a:rPr>
              <a:t>	</a:t>
            </a:r>
          </a:p>
          <a:p>
            <a:pPr marL="0" lvl="4" indent="0">
              <a:spcAft>
                <a:spcPts val="600"/>
              </a:spcAft>
              <a:buNone/>
            </a:pPr>
            <a:r>
              <a:rPr lang="de-CH" sz="2400" dirty="0">
                <a:solidFill>
                  <a:schemeClr val="tx1"/>
                </a:solidFill>
              </a:rPr>
              <a:t>	</a:t>
            </a:r>
            <a:r>
              <a:rPr lang="de-CH" sz="2400" b="1" dirty="0">
                <a:solidFill>
                  <a:schemeClr val="tx1"/>
                </a:solidFill>
              </a:rPr>
              <a:t>ILZ </a:t>
            </a:r>
            <a:r>
              <a:rPr lang="de-CH" sz="2400" dirty="0">
                <a:solidFill>
                  <a:schemeClr val="tx1"/>
                </a:solidFill>
              </a:rPr>
              <a:t>(Individuelle Lernzeit)</a:t>
            </a:r>
            <a:endParaRPr lang="de-CH" sz="2400" b="1" dirty="0">
              <a:solidFill>
                <a:schemeClr val="tx1"/>
              </a:solidFill>
            </a:endParaRPr>
          </a:p>
          <a:p>
            <a:pPr marL="0" lvl="4" indent="0">
              <a:spcAft>
                <a:spcPts val="600"/>
              </a:spcAft>
              <a:buNone/>
            </a:pPr>
            <a:r>
              <a:rPr lang="de-CH" sz="2400" dirty="0">
                <a:solidFill>
                  <a:schemeClr val="tx1"/>
                </a:solidFill>
              </a:rPr>
              <a:t>	In der Regel erledigt Ihr Kind die Aufgaben in der Schule.</a:t>
            </a:r>
          </a:p>
          <a:p>
            <a:pPr marL="0" lvl="4" indent="0">
              <a:spcAft>
                <a:spcPts val="600"/>
              </a:spcAft>
              <a:buNone/>
            </a:pPr>
            <a:r>
              <a:rPr lang="de-CH" sz="2400" dirty="0">
                <a:solidFill>
                  <a:schemeClr val="tx1"/>
                </a:solidFill>
              </a:rPr>
              <a:t>	Gewisse Fertigkeiten (z.B. Lesetraining, Wörtchen lernen, etc.) </a:t>
            </a:r>
          </a:p>
          <a:p>
            <a:pPr marL="0" lvl="4" indent="0">
              <a:spcAft>
                <a:spcPts val="600"/>
              </a:spcAft>
              <a:buNone/>
            </a:pPr>
            <a:r>
              <a:rPr lang="de-CH" sz="2400" dirty="0">
                <a:solidFill>
                  <a:schemeClr val="tx1"/>
                </a:solidFill>
              </a:rPr>
              <a:t>	müssen nach wie vor zuhause trainiert werden.</a:t>
            </a:r>
            <a:endParaRPr lang="de-CH" sz="1000" dirty="0">
              <a:solidFill>
                <a:schemeClr val="tx1"/>
              </a:solidFill>
            </a:endParaRPr>
          </a:p>
          <a:p>
            <a:pPr marL="0" lvl="4" indent="0">
              <a:spcAft>
                <a:spcPts val="600"/>
              </a:spcAft>
              <a:buNone/>
            </a:pPr>
            <a:endParaRPr lang="de-CH" sz="1000" dirty="0">
              <a:solidFill>
                <a:schemeClr val="tx1"/>
              </a:solidFill>
            </a:endParaRPr>
          </a:p>
          <a:p>
            <a:pPr marL="0" lvl="4" indent="0">
              <a:spcAft>
                <a:spcPts val="600"/>
              </a:spcAft>
              <a:buNone/>
            </a:pPr>
            <a:r>
              <a:rPr lang="de-CH" sz="2400" dirty="0">
                <a:solidFill>
                  <a:schemeClr val="tx1"/>
                </a:solidFill>
              </a:rPr>
              <a:t>	</a:t>
            </a:r>
            <a:r>
              <a:rPr lang="de-CH" sz="2400" b="1" dirty="0">
                <a:solidFill>
                  <a:schemeClr val="tx1"/>
                </a:solidFill>
              </a:rPr>
              <a:t>Offene Betreuungsangebote</a:t>
            </a:r>
          </a:p>
          <a:p>
            <a:pPr marL="0" lvl="4" indent="0">
              <a:buNone/>
            </a:pPr>
            <a:r>
              <a:rPr lang="de-CH" sz="2400" dirty="0">
                <a:solidFill>
                  <a:schemeClr val="tx1"/>
                </a:solidFill>
              </a:rPr>
              <a:t>	Ist Ihr Kind mit den Aufgaben fertig, so bestehen vor Ort </a:t>
            </a:r>
          </a:p>
          <a:p>
            <a:pPr marL="0" lvl="4" indent="0">
              <a:buNone/>
            </a:pPr>
            <a:r>
              <a:rPr lang="de-CH" sz="2400" dirty="0">
                <a:solidFill>
                  <a:schemeClr val="tx1"/>
                </a:solidFill>
              </a:rPr>
              <a:t>	offene Betreuungsangebote.</a:t>
            </a:r>
          </a:p>
          <a:p>
            <a:pPr marL="0" indent="0">
              <a:buNone/>
            </a:pPr>
            <a:endParaRPr lang="de-CH" dirty="0">
              <a:solidFill>
                <a:schemeClr val="tx1"/>
              </a:solidFill>
            </a:endParaRPr>
          </a:p>
          <a:p>
            <a:pPr lvl="4"/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77280989"/>
      </p:ext>
    </p:extLst>
  </p:cSld>
  <p:clrMapOvr>
    <a:masterClrMapping/>
  </p:clrMapOvr>
</p:sld>
</file>

<file path=ppt/theme/theme1.xml><?xml version="1.0" encoding="utf-8"?>
<a:theme xmlns:a="http://schemas.openxmlformats.org/drawingml/2006/main" name="Stadt Zürich">
  <a:themeElements>
    <a:clrScheme name="Grü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TZ_Font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0" tIns="0" rIns="0" bIns="0" rtlCol="0" anchor="t" anchorCtr="0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dt Zürich - Farben">
        <a:dk1>
          <a:srgbClr val="000000"/>
        </a:dk1>
        <a:lt1>
          <a:srgbClr val="FFFFFF"/>
        </a:lt1>
        <a:dk2>
          <a:srgbClr val="0F05A0"/>
        </a:dk2>
        <a:lt2>
          <a:srgbClr val="FFFFFF"/>
        </a:lt2>
        <a:accent1>
          <a:srgbClr val="3431DE"/>
        </a:accent1>
        <a:accent2>
          <a:srgbClr val="A31413"/>
        </a:accent2>
        <a:accent3>
          <a:srgbClr val="EB5E00"/>
        </a:accent3>
        <a:accent4>
          <a:srgbClr val="FBB900"/>
        </a:accent4>
        <a:accent5>
          <a:srgbClr val="06751E"/>
        </a:accent5>
        <a:accent6>
          <a:srgbClr val="989898"/>
        </a:accent6>
        <a:hlink>
          <a:srgbClr val="0F05A0"/>
        </a:hlink>
        <a:folHlink>
          <a:srgbClr val="B2CCD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Zitronengelb 70">
      <a:srgbClr val="CCBA10"/>
    </a:custClr>
    <a:custClr name="Zitronengelb 40">
      <a:srgbClr val="FFF369"/>
    </a:custClr>
    <a:custClr name="Lemongrass 70">
      <a:srgbClr val="92A210"/>
    </a:custClr>
    <a:custClr name="Lemongrass 40">
      <a:srgbClr val="E0E721"/>
    </a:custClr>
    <a:custClr name="Lindengrün 70">
      <a:srgbClr val="53831B"/>
    </a:custClr>
    <a:custClr name="Lindengrün 40">
      <a:srgbClr val="B9D55C"/>
    </a:custClr>
    <a:custClr name="Kleeblatt 70">
      <a:srgbClr val="06751E"/>
    </a:custClr>
    <a:custClr name="Kleeblatt 40">
      <a:srgbClr val="8ECF69"/>
    </a:custClr>
    <a:custClr name="Tannengrün 70">
      <a:srgbClr val="006831"/>
    </a:custClr>
    <a:custClr name="Tannengrün 40">
      <a:srgbClr val="65CD8C"/>
    </a:custClr>
    <a:custClr name="Petrol 70">
      <a:srgbClr val="005857"/>
    </a:custClr>
    <a:custClr name="Petrol 40">
      <a:srgbClr val="2AC7C7"/>
    </a:custClr>
    <a:custClr name="Cyan 70">
      <a:srgbClr val="004D76"/>
    </a:custClr>
    <a:custClr name="Cyan 40">
      <a:srgbClr val="23C3F1"/>
    </a:custClr>
    <a:custClr name="Kobaltblau 70">
      <a:srgbClr val="002F96"/>
    </a:custClr>
    <a:custClr name="Kobaltblau 40">
      <a:srgbClr val="46B2FF"/>
    </a:custClr>
    <a:custClr name="Mitternachtsblau 70 – Züriblau">
      <a:srgbClr val="0F05A0"/>
    </a:custClr>
    <a:custClr name="Mitternachtsblau 40">
      <a:srgbClr val="6496FF"/>
    </a:custClr>
    <a:custClr name="Violett 70">
      <a:srgbClr val="512480"/>
    </a:custClr>
    <a:custClr name="Violett 40">
      <a:srgbClr val="BC92FF"/>
    </a:custClr>
    <a:custClr name="Magenta 70">
      <a:srgbClr val="960055"/>
    </a:custClr>
    <a:custClr name="Magenta 40">
      <a:srgbClr val="F36BA6"/>
    </a:custClr>
    <a:custClr name="Rot 70">
      <a:srgbClr val="A31413"/>
    </a:custClr>
    <a:custClr name="Rot 40">
      <a:srgbClr val="FB737E"/>
    </a:custClr>
    <a:custClr name="Koralle 70">
      <a:srgbClr val="B80B2E"/>
    </a:custClr>
    <a:custClr name="Koralle 40">
      <a:srgbClr val="F18785"/>
    </a:custClr>
    <a:custClr name="Orange 70">
      <a:srgbClr val="B23A01"/>
    </a:custClr>
    <a:custClr name="Orange 40">
      <a:srgbClr val="F6A960"/>
    </a:custClr>
    <a:custClr name="Sonnengelb 70">
      <a:srgbClr val="C08600"/>
    </a:custClr>
    <a:custClr name="Sonnengelb 40">
      <a:srgbClr val="FFDF61"/>
    </a:custClr>
    <a:custClr name="Ocker 70">
      <a:srgbClr val="9A5B01"/>
    </a:custClr>
    <a:custClr name="Ocker 40">
      <a:srgbClr val="DA9E49"/>
    </a:custClr>
    <a:custClr name="Warm Gray 70">
      <a:srgbClr val="545050"/>
    </a:custClr>
    <a:custClr name="Warm Gray 40">
      <a:srgbClr val="ACA8A8"/>
    </a:custClr>
    <a:custClr name="Gray 70">
      <a:srgbClr val="7D7D7C"/>
    </a:custClr>
    <a:custClr name="Gray 40">
      <a:srgbClr val="C1C2C2"/>
    </a:custClr>
    <a:custClr name="Cool Gray 70">
      <a:srgbClr val="3D575E"/>
    </a:custClr>
    <a:custClr name="Cool Gray 40">
      <a:srgbClr val="8DAFBC"/>
    </a:custClr>
  </a:custClrLst>
  <a:extLst>
    <a:ext uri="{05A4C25C-085E-4340-85A3-A5531E510DB2}">
      <thm15:themeFamily xmlns:thm15="http://schemas.microsoft.com/office/thememl/2012/main" name="ppt-vorlage.potx [Schreibgeschützt]" id="{29CE8CF2-EF1A-48E9-83E9-D6328FB0D01E}" vid="{EFA6AC06-0B6C-4F5C-912F-E9AAA389B2ED}"/>
    </a:ext>
  </a:extLst>
</a:theme>
</file>

<file path=ppt/theme/theme2.xml><?xml version="1.0" encoding="utf-8"?>
<a:theme xmlns:a="http://schemas.openxmlformats.org/drawingml/2006/main" name="Office">
  <a:themeElements>
    <a:clrScheme name="STZ_Farben">
      <a:dk1>
        <a:srgbClr val="000000"/>
      </a:dk1>
      <a:lt1>
        <a:srgbClr val="FFFFFF"/>
      </a:lt1>
      <a:dk2>
        <a:srgbClr val="0F05A0"/>
      </a:dk2>
      <a:lt2>
        <a:srgbClr val="FFFFFF"/>
      </a:lt2>
      <a:accent1>
        <a:srgbClr val="005CA9"/>
      </a:accent1>
      <a:accent2>
        <a:srgbClr val="83072A"/>
      </a:accent2>
      <a:accent3>
        <a:srgbClr val="EB5E04"/>
      </a:accent3>
      <a:accent4>
        <a:srgbClr val="FBBA00"/>
      </a:accent4>
      <a:accent5>
        <a:srgbClr val="007229"/>
      </a:accent5>
      <a:accent6>
        <a:srgbClr val="9B9B9B"/>
      </a:accent6>
      <a:hlink>
        <a:srgbClr val="0F05A0"/>
      </a:hlink>
      <a:folHlink>
        <a:srgbClr val="BECED6"/>
      </a:folHlink>
    </a:clrScheme>
    <a:fontScheme name="STZ_Font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STZ_Farben">
      <a:dk1>
        <a:srgbClr val="000000"/>
      </a:dk1>
      <a:lt1>
        <a:srgbClr val="FFFFFF"/>
      </a:lt1>
      <a:dk2>
        <a:srgbClr val="0F05A0"/>
      </a:dk2>
      <a:lt2>
        <a:srgbClr val="FFFFFF"/>
      </a:lt2>
      <a:accent1>
        <a:srgbClr val="005CA9"/>
      </a:accent1>
      <a:accent2>
        <a:srgbClr val="83072A"/>
      </a:accent2>
      <a:accent3>
        <a:srgbClr val="EB5E04"/>
      </a:accent3>
      <a:accent4>
        <a:srgbClr val="FBBA00"/>
      </a:accent4>
      <a:accent5>
        <a:srgbClr val="007229"/>
      </a:accent5>
      <a:accent6>
        <a:srgbClr val="9B9B9B"/>
      </a:accent6>
      <a:hlink>
        <a:srgbClr val="0F05A0"/>
      </a:hlink>
      <a:folHlink>
        <a:srgbClr val="BECED6"/>
      </a:folHlink>
    </a:clrScheme>
    <a:fontScheme name="STZ_Font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CE141AC70F5D8438AF2A292B04C71B6" ma:contentTypeVersion="4" ma:contentTypeDescription="Ein neues Dokument erstellen." ma:contentTypeScope="" ma:versionID="a59ddf828cea25ce8fddcc06ca19bcd9">
  <xsd:schema xmlns:xsd="http://www.w3.org/2001/XMLSchema" xmlns:xs="http://www.w3.org/2001/XMLSchema" xmlns:p="http://schemas.microsoft.com/office/2006/metadata/properties" xmlns:ns2="a2b1fcc9-ee7b-44d3-b593-5ed81ca35ea8" targetNamespace="http://schemas.microsoft.com/office/2006/metadata/properties" ma:root="true" ma:fieldsID="a58f8b00a592e5672ad8e70b3fbafdb6" ns2:_="">
    <xsd:import namespace="a2b1fcc9-ee7b-44d3-b593-5ed81ca35ea8"/>
    <xsd:element name="properties">
      <xsd:complexType>
        <xsd:sequence>
          <xsd:element name="documentManagement">
            <xsd:complexType>
              <xsd:all>
                <xsd:element ref="ns2:ka528af28a094f5abf754d5f0fa26795" minOccurs="0"/>
                <xsd:element ref="ns2:TaxCatchAll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b1fcc9-ee7b-44d3-b593-5ed81ca35ea8" elementFormDefault="qualified">
    <xsd:import namespace="http://schemas.microsoft.com/office/2006/documentManagement/types"/>
    <xsd:import namespace="http://schemas.microsoft.com/office/infopath/2007/PartnerControls"/>
    <xsd:element name="ka528af28a094f5abf754d5f0fa26795" ma:index="9" nillable="true" ma:taxonomy="true" ma:internalName="ka528af28a094f5abf754d5f0fa26795" ma:taxonomyFieldName="IntraZueriMandant" ma:displayName="Mandant" ma:fieldId="{4a528af2-8a09-4f5a-bf75-4d5f0fa26795}" ma:taxonomyMulti="true" ma:sspId="1a1f29b2-9793-42d5-b39f-660703eec015" ma:termSetId="fa747344-2f7c-4290-8bde-b56e39e9ea0b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iespalte &quot;Alle abfangen&quot;" ma:hidden="true" ma:list="{7b30ad65-1591-4a73-bc35-047ff741f5a9}" ma:internalName="TaxCatchAll" ma:showField="CatchAllData" ma:web="a2b1fcc9-ee7b-44d3-b593-5ed81ca35e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1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528af28a094f5abf754d5f0fa26795 xmlns="a2b1fcc9-ee7b-44d3-b593-5ed81ca35ea8">
      <Terms xmlns="http://schemas.microsoft.com/office/infopath/2007/PartnerControls"/>
    </ka528af28a094f5abf754d5f0fa26795>
    <TaxCatchAll xmlns="a2b1fcc9-ee7b-44d3-b593-5ed81ca35ea8"/>
  </documentManagement>
</p:properties>
</file>

<file path=customXml/itemProps1.xml><?xml version="1.0" encoding="utf-8"?>
<ds:datastoreItem xmlns:ds="http://schemas.openxmlformats.org/officeDocument/2006/customXml" ds:itemID="{E97E0A85-AAA6-4E3F-AF69-97127DBD7C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b1fcc9-ee7b-44d3-b593-5ed81ca35e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906D67-63CE-42C0-8EA5-43D4847393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A1CC0A-8DBE-4659-B583-D3FA53713438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a2b1fcc9-ee7b-44d3-b593-5ed81ca35ea8"/>
    <ds:schemaRef ds:uri="http://purl.org/dc/terms/"/>
    <ds:schemaRef ds:uri="http://schemas.openxmlformats.org/package/2006/metadata/core-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ppt-vorlage</Template>
  <TotalTime>0</TotalTime>
  <Words>2388</Words>
  <Application>Microsoft Office PowerPoint</Application>
  <PresentationFormat>Breitbild</PresentationFormat>
  <Paragraphs>491</Paragraphs>
  <Slides>44</Slides>
  <Notes>37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51" baseType="lpstr">
      <vt:lpstr>Symbol</vt:lpstr>
      <vt:lpstr>Wingdings</vt:lpstr>
      <vt:lpstr>HelveticaNeueLTW01_55Roman</vt:lpstr>
      <vt:lpstr>Arial</vt:lpstr>
      <vt:lpstr>Arial Black</vt:lpstr>
      <vt:lpstr>Courier New</vt:lpstr>
      <vt:lpstr>Stadt Zürich</vt:lpstr>
      <vt:lpstr>Herzlich willkommen!</vt:lpstr>
      <vt:lpstr>Themen</vt:lpstr>
      <vt:lpstr>1 Warum gibt es in der Stadt Zürich Tagesschulen?</vt:lpstr>
      <vt:lpstr>Ziele Tagesschule</vt:lpstr>
      <vt:lpstr>2 Was bedeutet es, wenn mein Kind in eine Tagesschule geht? </vt:lpstr>
      <vt:lpstr>PowerPoint-Präsentation</vt:lpstr>
      <vt:lpstr>Grundsatz Tagesschule</vt:lpstr>
      <vt:lpstr>Angebote Tagesschule 1</vt:lpstr>
      <vt:lpstr>Angebote Tagesschule 2</vt:lpstr>
      <vt:lpstr>Teilnahme an gebundenen Mittagen</vt:lpstr>
      <vt:lpstr>Teilnahme an der Individuellen Lernzeit (ILZ) und am offenen Betreuungsangebot bis 16 Uhr</vt:lpstr>
      <vt:lpstr>Ungebundene Betreuung</vt:lpstr>
      <vt:lpstr>1. Kindergarten</vt:lpstr>
      <vt:lpstr>2. Kindergarten</vt:lpstr>
      <vt:lpstr>1.-3. Klasse</vt:lpstr>
      <vt:lpstr>4. Klasse</vt:lpstr>
      <vt:lpstr>Profil A: Dienstagsprofil</vt:lpstr>
      <vt:lpstr>Profil B: Donnerstagsprofil</vt:lpstr>
      <vt:lpstr>5. und 6. Klasse: vier Nachmittage</vt:lpstr>
      <vt:lpstr>Unterrichtsbeginn und Unterrichtsende</vt:lpstr>
      <vt:lpstr>3 Wie viel kosten die Betreuungsangebote? </vt:lpstr>
      <vt:lpstr>Kosten der Betreuungsangebote</vt:lpstr>
      <vt:lpstr>Kosten der Betreuungsangebote</vt:lpstr>
      <vt:lpstr>4 Was macht mein Kind in der Tagesschule?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Unsere offenen Angebote</vt:lpstr>
      <vt:lpstr>Unsere offenen Angebote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Wie weiter</vt:lpstr>
      <vt:lpstr>5 Wo sind weitere Informationen zu finden?</vt:lpstr>
      <vt:lpstr>Wo sind weitere Informationen zu finden?</vt:lpstr>
      <vt:lpstr>PowerPoint-Präsentation</vt:lpstr>
      <vt:lpstr>PowerPoint-Präsentation</vt:lpstr>
      <vt:lpstr>Vielen Dank!</vt:lpstr>
    </vt:vector>
  </TitlesOfParts>
  <Manager>Christian Zöpfel</Manager>
  <Company>Stadt Zürich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Erste Titelzeile Hier steht ein längerer Titel bis drei Zeilen</dc:title>
  <dc:subject>Stadt Zürich</dc:subject>
  <dc:creator>Brigitte Ernst Cremer (ssdbanbc)</dc:creator>
  <cp:keywords>Stadt Zürich</cp:keywords>
  <dc:description>Stadt Zürich</dc:description>
  <cp:lastModifiedBy>Schellenberg Barbara (KfK)</cp:lastModifiedBy>
  <cp:revision>303</cp:revision>
  <cp:lastPrinted>2024-01-21T12:00:14Z</cp:lastPrinted>
  <dcterms:created xsi:type="dcterms:W3CDTF">2021-01-13T14:48:23Z</dcterms:created>
  <dcterms:modified xsi:type="dcterms:W3CDTF">2024-11-06T10:45:10Z</dcterms:modified>
  <cp:category>Farben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bel">
    <vt:i4>0</vt:i4>
  </property>
  <property fmtid="{D5CDD505-2E9C-101B-9397-08002B2CF9AE}" pid="3" name="ContentTypeId">
    <vt:lpwstr>0x0101005CE141AC70F5D8438AF2A292B04C71B6</vt:lpwstr>
  </property>
  <property fmtid="{D5CDD505-2E9C-101B-9397-08002B2CF9AE}" pid="4" name="IntraZueriMandant">
    <vt:lpwstr/>
  </property>
</Properties>
</file>