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handoutMasterIdLst>
    <p:handoutMasterId r:id="rId30"/>
  </p:handoutMasterIdLst>
  <p:sldIdLst>
    <p:sldId id="256" r:id="rId2"/>
    <p:sldId id="266" r:id="rId3"/>
    <p:sldId id="267" r:id="rId4"/>
    <p:sldId id="285" r:id="rId5"/>
    <p:sldId id="263" r:id="rId6"/>
    <p:sldId id="282" r:id="rId7"/>
    <p:sldId id="257" r:id="rId8"/>
    <p:sldId id="264" r:id="rId9"/>
    <p:sldId id="270" r:id="rId10"/>
    <p:sldId id="276" r:id="rId11"/>
    <p:sldId id="272" r:id="rId12"/>
    <p:sldId id="258" r:id="rId13"/>
    <p:sldId id="280" r:id="rId14"/>
    <p:sldId id="277" r:id="rId15"/>
    <p:sldId id="279" r:id="rId16"/>
    <p:sldId id="269" r:id="rId17"/>
    <p:sldId id="281" r:id="rId18"/>
    <p:sldId id="271" r:id="rId19"/>
    <p:sldId id="262" r:id="rId20"/>
    <p:sldId id="275" r:id="rId21"/>
    <p:sldId id="284" r:id="rId22"/>
    <p:sldId id="286" r:id="rId23"/>
    <p:sldId id="268" r:id="rId24"/>
    <p:sldId id="283" r:id="rId25"/>
    <p:sldId id="273" r:id="rId26"/>
    <p:sldId id="274" r:id="rId27"/>
    <p:sldId id="265" r:id="rId28"/>
    <p:sldId id="278" r:id="rId29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06" autoAdjust="0"/>
  </p:normalViewPr>
  <p:slideViewPr>
    <p:cSldViewPr>
      <p:cViewPr varScale="1">
        <p:scale>
          <a:sx n="109" d="100"/>
          <a:sy n="109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7027-2E3B-455A-9A40-A021E3E9B2AE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1CA18-36B7-47E7-8C60-B4DFCA7812A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286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CH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C40071-1A17-486E-990F-64C8254DC9C2}" type="datetimeFigureOut">
              <a:rPr lang="de-CH" smtClean="0"/>
              <a:t>07.04.2022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9BF684-3F0E-4D0C-8925-7210972582E2}" type="slidenum">
              <a:rPr lang="de-CH" smtClean="0"/>
              <a:t>‹Nr.›</a:t>
            </a:fld>
            <a:endParaRPr lang="de-CH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Jährlich wiederkehrende Ereignisse im Leben der Schule Im </a:t>
            </a:r>
            <a:r>
              <a:rPr lang="de-CH" dirty="0" err="1" smtClean="0"/>
              <a:t>Birch</a:t>
            </a:r>
            <a:endParaRPr lang="de-CH" dirty="0" smtClean="0"/>
          </a:p>
          <a:p>
            <a:r>
              <a:rPr lang="de-CH" dirty="0" smtClean="0"/>
              <a:t>Zürich - Oerlikon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30616" cy="14638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CH" sz="6600" dirty="0" smtClean="0"/>
              <a:t>Karussell Im </a:t>
            </a:r>
            <a:r>
              <a:rPr lang="de-CH" sz="6600" dirty="0" err="1" smtClean="0"/>
              <a:t>Birch</a:t>
            </a:r>
            <a:endParaRPr lang="de-CH" sz="6600" dirty="0"/>
          </a:p>
        </p:txBody>
      </p:sp>
      <p:pic>
        <p:nvPicPr>
          <p:cNvPr id="2051" name="Picture 3" descr="C:\Users\bi6ham\Desktop\Kodexmorgen 25.9.13, Foto M.Haupt - 215 (1024x482) (800x37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07704" y="3857146"/>
            <a:ext cx="5760640" cy="23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Milchtag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CH" sz="1800" dirty="0" smtClean="0"/>
              <a:t>Förderung der gesunden </a:t>
            </a:r>
            <a:r>
              <a:rPr lang="de-CH" sz="1800" dirty="0" err="1" smtClean="0"/>
              <a:t>Pauseverpflegung</a:t>
            </a:r>
            <a:r>
              <a:rPr lang="de-CH" sz="1800" dirty="0" smtClean="0"/>
              <a:t> für alle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der Schule</a:t>
            </a:r>
          </a:p>
          <a:p>
            <a:r>
              <a:rPr lang="de-CH" sz="1800" dirty="0" smtClean="0"/>
              <a:t>Kostenlose Abgabe von Pastmilch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r>
              <a:rPr lang="de-CH" sz="1800" dirty="0" smtClean="0"/>
              <a:t>Wann: an einem Dienstag anfangs November</a:t>
            </a:r>
          </a:p>
          <a:p>
            <a:r>
              <a:rPr lang="de-CH" sz="1800" dirty="0" smtClean="0"/>
              <a:t>Wer: ganze Schule Im </a:t>
            </a:r>
            <a:r>
              <a:rPr lang="de-CH" sz="1800" dirty="0" err="1" smtClean="0"/>
              <a:t>Birch</a:t>
            </a:r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</p:txBody>
      </p:sp>
      <p:pic>
        <p:nvPicPr>
          <p:cNvPr id="1028" name="Picture 4" descr="C:\Users\bi6ham\Desktop\IMG_9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084130" cy="28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Apfelwoche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CH" sz="1800" dirty="0" smtClean="0"/>
              <a:t>An </a:t>
            </a:r>
            <a:r>
              <a:rPr lang="de-CH" sz="1800" dirty="0" err="1" smtClean="0"/>
              <a:t>apple</a:t>
            </a:r>
            <a:r>
              <a:rPr lang="de-CH" sz="1800" dirty="0" smtClean="0"/>
              <a:t> a </a:t>
            </a:r>
            <a:r>
              <a:rPr lang="de-CH" sz="1800" dirty="0" err="1" smtClean="0"/>
              <a:t>day</a:t>
            </a:r>
            <a:r>
              <a:rPr lang="de-CH" sz="1800" dirty="0" smtClean="0"/>
              <a:t> </a:t>
            </a:r>
            <a:r>
              <a:rPr lang="de-CH" sz="1800" dirty="0" err="1" smtClean="0"/>
              <a:t>keeps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doctor</a:t>
            </a:r>
            <a:r>
              <a:rPr lang="de-CH" sz="1800" dirty="0" smtClean="0"/>
              <a:t> </a:t>
            </a:r>
            <a:r>
              <a:rPr lang="de-CH" sz="1800" dirty="0" err="1" smtClean="0"/>
              <a:t>away</a:t>
            </a:r>
            <a:r>
              <a:rPr lang="de-CH" sz="1800" dirty="0" smtClean="0"/>
              <a:t>…</a:t>
            </a:r>
          </a:p>
          <a:p>
            <a:r>
              <a:rPr lang="de-CH" sz="1800" dirty="0" smtClean="0"/>
              <a:t>Förderung einer gesunden Pausenverpflegung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r>
              <a:rPr lang="de-CH" sz="1800" dirty="0" smtClean="0"/>
              <a:t>Wann: während einer Woche im November</a:t>
            </a:r>
          </a:p>
          <a:p>
            <a:r>
              <a:rPr lang="de-CH" sz="1800" dirty="0" smtClean="0"/>
              <a:t>Wer: angemeldete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,  Arbeitsgruppe Gesunde Schule</a:t>
            </a:r>
            <a:endParaRPr lang="de-CH" sz="1800" dirty="0"/>
          </a:p>
          <a:p>
            <a:endParaRPr lang="de-CH" sz="1800" dirty="0"/>
          </a:p>
        </p:txBody>
      </p:sp>
      <p:pic>
        <p:nvPicPr>
          <p:cNvPr id="4098" name="Picture 2" descr="C:\Users\bi6ham\Desktop\apfel-aepfel-ernaehrung-einkauf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527427" cy="31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CH" dirty="0" smtClean="0"/>
              <a:t>Autorenlesung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sz="1900" dirty="0" smtClean="0"/>
              <a:t>Durch den persönlichen Kontakt mit Autorinnen und Autoren wird die Motivation fürs Lesen gefördert.</a:t>
            </a:r>
          </a:p>
          <a:p>
            <a:r>
              <a:rPr lang="de-CH" sz="1900" dirty="0" smtClean="0"/>
              <a:t>Klassenübergreifend werden  jährlich Lesungen durch die pädagogischen Teams organisiert. </a:t>
            </a:r>
          </a:p>
          <a:p>
            <a:endParaRPr lang="de-CH" sz="1900" dirty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600" dirty="0" smtClean="0"/>
          </a:p>
          <a:p>
            <a:endParaRPr lang="de-CH" sz="1600" dirty="0"/>
          </a:p>
          <a:p>
            <a:endParaRPr lang="de-CH" sz="1900" dirty="0" smtClean="0"/>
          </a:p>
          <a:p>
            <a:r>
              <a:rPr lang="de-CH" sz="1900" dirty="0" smtClean="0"/>
              <a:t>Wer: Klassenlehrpersonen </a:t>
            </a:r>
          </a:p>
          <a:p>
            <a:r>
              <a:rPr lang="de-CH" sz="1900" dirty="0" smtClean="0"/>
              <a:t>Wann: meistens im Winterhalbjahr</a:t>
            </a:r>
            <a:endParaRPr lang="de-CH" sz="1900" dirty="0"/>
          </a:p>
        </p:txBody>
      </p:sp>
      <p:pic>
        <p:nvPicPr>
          <p:cNvPr id="2051" name="Picture 3" descr="C:\Users\bi6ham\Pictures\csm_martin_klein2_web_af60129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88" y="2492896"/>
            <a:ext cx="3456384" cy="26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Wintersporttag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70" y="1412776"/>
            <a:ext cx="3456383" cy="259228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70" y="3789040"/>
            <a:ext cx="3456384" cy="2592288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301752" y="1527048"/>
            <a:ext cx="5029817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 smtClean="0"/>
              <a:t>Im Winter wird ein Sporttag organisiert für alle Sekundarschüler</a:t>
            </a:r>
          </a:p>
          <a:p>
            <a:r>
              <a:rPr lang="de-CH" sz="1800" dirty="0" smtClean="0"/>
              <a:t>Spielturnier, Ballsportart</a:t>
            </a:r>
          </a:p>
          <a:p>
            <a:r>
              <a:rPr lang="de-CH" sz="1800" dirty="0" smtClean="0"/>
              <a:t>Die Mädchen und Jungen sind getrennt (je einen Vor- oder Nachmittag)</a:t>
            </a:r>
          </a:p>
          <a:p>
            <a:r>
              <a:rPr lang="de-CH" sz="1800" dirty="0" smtClean="0"/>
              <a:t>Optional andere – auch externe – sportliche Tätigkeiten möglich (Judo, Bowling, etc.)</a:t>
            </a:r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r>
              <a:rPr lang="de-CH" sz="1800" dirty="0" smtClean="0"/>
              <a:t>Wann: Vor den Weihnachtsferien</a:t>
            </a:r>
          </a:p>
          <a:p>
            <a:pPr marL="0" indent="0">
              <a:buFont typeface="Wingdings 2"/>
              <a:buNone/>
            </a:pPr>
            <a:r>
              <a:rPr lang="de-CH" sz="1800" dirty="0" smtClean="0"/>
              <a:t>Wer: Schüler/innen der Sekundarschule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406192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Weihnachtsfenster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CH" sz="1800" dirty="0" smtClean="0"/>
              <a:t>Das Schulhaus zeigt sich dem Quartier 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weihnächtlich geschmückt.</a:t>
            </a:r>
          </a:p>
          <a:p>
            <a:r>
              <a:rPr lang="de-CH" sz="1800" dirty="0" smtClean="0"/>
              <a:t>Die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gestalten ein grosses, </a:t>
            </a:r>
          </a:p>
          <a:p>
            <a:pPr marL="0" indent="0">
              <a:buNone/>
            </a:pPr>
            <a:r>
              <a:rPr lang="de-CH" sz="1800" dirty="0" smtClean="0"/>
              <a:t>     weit sichtbares Weihnachtsfenster und</a:t>
            </a:r>
          </a:p>
          <a:p>
            <a:pPr marL="0" indent="0">
              <a:buNone/>
            </a:pPr>
            <a:r>
              <a:rPr lang="de-CH" sz="1800" dirty="0" smtClean="0"/>
              <a:t>     lernen mit transparentem Papier zu arbeiten.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r>
              <a:rPr lang="de-CH" sz="1800" dirty="0" smtClean="0"/>
              <a:t>Wann: Adventszeit bis Neujahr</a:t>
            </a:r>
          </a:p>
          <a:p>
            <a:pPr marL="0" indent="0">
              <a:buNone/>
            </a:pPr>
            <a:r>
              <a:rPr lang="de-CH" sz="1800" dirty="0" smtClean="0"/>
              <a:t>Wer: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der Primarschule</a:t>
            </a:r>
            <a:endParaRPr lang="de-CH" sz="1800" dirty="0"/>
          </a:p>
        </p:txBody>
      </p:sp>
      <p:pic>
        <p:nvPicPr>
          <p:cNvPr id="4" name="Picture 2" descr="C:\Users\bi6ham\Desktop\Weihnachtsfenster Im Birch 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30634"/>
            <a:ext cx="3505556" cy="47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301752" y="1527048"/>
            <a:ext cx="5233121" cy="47822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 smtClean="0"/>
              <a:t>Die </a:t>
            </a:r>
            <a:r>
              <a:rPr lang="de-CH" sz="1800" dirty="0" err="1" smtClean="0"/>
              <a:t>Sekschüler</a:t>
            </a:r>
            <a:r>
              <a:rPr lang="de-CH" sz="1800" dirty="0" smtClean="0"/>
              <a:t>/innen der 3. Klasse organisieren eine </a:t>
            </a:r>
            <a:r>
              <a:rPr lang="de-CH" sz="1800" dirty="0" err="1" smtClean="0"/>
              <a:t>Galanight</a:t>
            </a:r>
            <a:r>
              <a:rPr lang="de-CH" sz="1800" dirty="0" smtClean="0"/>
              <a:t> zu einem bestimmten Thema</a:t>
            </a:r>
          </a:p>
          <a:p>
            <a:endParaRPr lang="de-CH" sz="1800" dirty="0"/>
          </a:p>
          <a:p>
            <a:r>
              <a:rPr lang="de-CH" sz="1800" dirty="0" smtClean="0"/>
              <a:t>Snacks und Bar</a:t>
            </a:r>
          </a:p>
          <a:p>
            <a:r>
              <a:rPr lang="de-CH" sz="1800" dirty="0" smtClean="0"/>
              <a:t>Disco</a:t>
            </a:r>
          </a:p>
          <a:p>
            <a:r>
              <a:rPr lang="de-CH" sz="1800" dirty="0" smtClean="0"/>
              <a:t>«Casino»</a:t>
            </a:r>
          </a:p>
          <a:p>
            <a:r>
              <a:rPr lang="de-CH" sz="1800" dirty="0" smtClean="0"/>
              <a:t>Foto-Shootings</a:t>
            </a:r>
          </a:p>
          <a:p>
            <a:r>
              <a:rPr lang="de-CH" sz="1800" dirty="0" smtClean="0"/>
              <a:t>Miss und Mister Gala-</a:t>
            </a:r>
            <a:r>
              <a:rPr lang="de-CH" sz="1800" dirty="0" err="1" smtClean="0"/>
              <a:t>Night</a:t>
            </a: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r>
              <a:rPr lang="de-CH" sz="1800" dirty="0" smtClean="0"/>
              <a:t>Wann: Am letzten Donnerstag vor den Weihnachtsferien</a:t>
            </a:r>
          </a:p>
          <a:p>
            <a:pPr marL="0" indent="0">
              <a:buFont typeface="Wingdings 2"/>
              <a:buNone/>
            </a:pPr>
            <a:r>
              <a:rPr lang="de-CH" sz="1800" dirty="0" smtClean="0"/>
              <a:t>Wer: 3. </a:t>
            </a:r>
            <a:r>
              <a:rPr lang="de-CH" sz="1800" dirty="0" err="1" smtClean="0"/>
              <a:t>Sekschüler</a:t>
            </a:r>
            <a:r>
              <a:rPr lang="de-CH" sz="1800" dirty="0" smtClean="0"/>
              <a:t>/innen (Organisation) </a:t>
            </a:r>
          </a:p>
          <a:p>
            <a:pPr marL="0" indent="0">
              <a:buFont typeface="Wingdings 2"/>
              <a:buNone/>
            </a:pPr>
            <a:r>
              <a:rPr lang="de-CH" sz="1800" dirty="0" smtClean="0"/>
              <a:t>alle Schüler/innen der Sekundarschule (Teilnahme am Event)</a:t>
            </a:r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Galanight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73" y="1527048"/>
            <a:ext cx="3270415" cy="216611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74" y="3918184"/>
            <a:ext cx="3270414" cy="21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3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Weihnachtskonzert der Primarschule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sz="1800" dirty="0" smtClean="0"/>
              <a:t>Gemeinsam auf einen grossen Auftritt hin arbeiten, auf der Bühne stehen, gemeinsam Erfolg haben fördert das Selbstvertrauen der Kinder.</a:t>
            </a:r>
          </a:p>
          <a:p>
            <a:r>
              <a:rPr lang="de-CH" sz="1800" dirty="0" smtClean="0"/>
              <a:t>Das Singen und das Musizieren im Orchester ist ein Markenzeichen der Schule und begeistert in zwei Konzerten eine grosse Zuhörerschaft.</a:t>
            </a:r>
          </a:p>
          <a:p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/>
          </a:p>
          <a:p>
            <a:endParaRPr lang="de-CH" sz="1800" dirty="0" smtClean="0"/>
          </a:p>
          <a:p>
            <a:r>
              <a:rPr lang="de-CH" sz="1800" dirty="0" smtClean="0"/>
              <a:t>Wann: 2 Konzerte am letzten Montag vor Weihnachten</a:t>
            </a:r>
          </a:p>
          <a:p>
            <a:r>
              <a:rPr lang="de-CH" sz="1800" dirty="0" smtClean="0"/>
              <a:t>Wer: die ganze Primarschule inkl. Kindergarten und alle Lehrpersonen</a:t>
            </a:r>
            <a:endParaRPr lang="de-CH" sz="1800" dirty="0"/>
          </a:p>
        </p:txBody>
      </p:sp>
      <p:pic>
        <p:nvPicPr>
          <p:cNvPr id="1026" name="Picture 2" descr="C:\Users\bi6ham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463416" cy="25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6ham\Desktop\Weihnachtskonzert Im Birch 2013 - Gerry Stegmeier - Arbeitskopi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93144"/>
            <a:ext cx="3278990" cy="25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Schneesporttag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082256" cy="2296269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700808"/>
            <a:ext cx="8512624" cy="45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 smtClean="0"/>
              <a:t>Der sportliche Anlass im Schnee bietet den Schüler/innen der Sekundarschule Gelegenheit, entweder eine neue Schneesportart kennen zu lernen oder bereits bekannte zu vertiefen und verbessern.</a:t>
            </a:r>
          </a:p>
          <a:p>
            <a:r>
              <a:rPr lang="de-CH" sz="1800" dirty="0" smtClean="0"/>
              <a:t>Es werden Kurse in folgenden Sportarten angeboten:</a:t>
            </a:r>
          </a:p>
          <a:p>
            <a:pPr lvl="1"/>
            <a:r>
              <a:rPr lang="de-CH" sz="1300" dirty="0" smtClean="0"/>
              <a:t>Snowboard</a:t>
            </a:r>
          </a:p>
          <a:p>
            <a:pPr lvl="1"/>
            <a:r>
              <a:rPr lang="de-CH" sz="1300" dirty="0" smtClean="0"/>
              <a:t>Ski</a:t>
            </a:r>
          </a:p>
          <a:p>
            <a:pPr lvl="1"/>
            <a:r>
              <a:rPr lang="de-CH" sz="1300" dirty="0" smtClean="0"/>
              <a:t>(Schneeschuhlaufen)</a:t>
            </a:r>
            <a:endParaRPr lang="de-CH" sz="1300" dirty="0"/>
          </a:p>
          <a:p>
            <a:r>
              <a:rPr lang="de-CH" sz="2300" dirty="0" smtClean="0"/>
              <a:t>A</a:t>
            </a:r>
            <a:r>
              <a:rPr lang="de-CH" sz="1800" dirty="0" smtClean="0"/>
              <a:t>lternativ ist aber auch Schlitteln</a:t>
            </a:r>
          </a:p>
          <a:p>
            <a:pPr marL="0" indent="0">
              <a:buNone/>
            </a:pPr>
            <a:r>
              <a:rPr lang="de-CH" sz="1800" dirty="0" smtClean="0"/>
              <a:t>     möglich</a:t>
            </a:r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r>
              <a:rPr lang="de-CH" sz="1800" dirty="0" smtClean="0"/>
              <a:t>Wer: Sekundarschule</a:t>
            </a:r>
          </a:p>
          <a:p>
            <a:r>
              <a:rPr lang="de-CH" sz="1800" dirty="0" smtClean="0"/>
              <a:t>Wann: im Januar</a:t>
            </a:r>
          </a:p>
          <a:p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81232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Lesenacht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CH" sz="1800" dirty="0" smtClean="0"/>
              <a:t>Zuhören und geniessen in einem ungewohnten Rahmen machen Lust und motivieren die Kinder zum selber Lesen.</a:t>
            </a:r>
          </a:p>
          <a:p>
            <a:r>
              <a:rPr lang="de-CH" sz="1800" dirty="0" smtClean="0"/>
              <a:t>Der Elternrat organisiert diesen Anlass in Eigenregie.</a:t>
            </a:r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r>
              <a:rPr lang="de-CH" sz="1800" dirty="0" smtClean="0"/>
              <a:t>Wann: Freitagabend Ende Januar</a:t>
            </a:r>
          </a:p>
          <a:p>
            <a:r>
              <a:rPr lang="de-CH" sz="1800" dirty="0" smtClean="0"/>
              <a:t>Wer: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der Primarschule und interessierte Eltern</a:t>
            </a:r>
            <a:endParaRPr lang="de-CH" sz="1800" dirty="0"/>
          </a:p>
        </p:txBody>
      </p:sp>
      <p:pic>
        <p:nvPicPr>
          <p:cNvPr id="2050" name="Picture 2" descr="C:\Users\bi6ham\Desktop\erzaehlnach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06" y="2598730"/>
            <a:ext cx="4655840" cy="26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CH" dirty="0" smtClean="0"/>
              <a:t>Sporttage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>
            <a:noAutofit/>
          </a:bodyPr>
          <a:lstStyle/>
          <a:p>
            <a:r>
              <a:rPr lang="de-CH" sz="1800" dirty="0" smtClean="0"/>
              <a:t>Die sportlichen Anlässe bieten Gelegenheit, eigene Leistungen in einer Wettkampfform mit Gleichaltrigen zu messen und gemeinsam sportliche Leistungen zu vollbringen.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r>
              <a:rPr lang="de-CH" sz="1800" dirty="0" smtClean="0"/>
              <a:t>Wer: Primarschule und Sekundarschule</a:t>
            </a:r>
            <a:endParaRPr lang="de-CH" sz="1800" dirty="0"/>
          </a:p>
          <a:p>
            <a:r>
              <a:rPr lang="de-CH" sz="1800" dirty="0" smtClean="0"/>
              <a:t>Wann: meist ein Winter- sowie ein Frühsommersporttag in den einzelnen Abteilungen</a:t>
            </a:r>
            <a:endParaRPr lang="de-CH" sz="1800" dirty="0"/>
          </a:p>
          <a:p>
            <a:endParaRPr lang="de-CH" sz="1800" dirty="0"/>
          </a:p>
        </p:txBody>
      </p:sp>
      <p:pic>
        <p:nvPicPr>
          <p:cNvPr id="3074" name="Picture 2" descr="C:\Users\bi6ham\Desktop\IMG_0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184576" cy="24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Begrüssung der </a:t>
            </a:r>
            <a:r>
              <a:rPr lang="de-CH" dirty="0" err="1" smtClean="0"/>
              <a:t>1.Klassen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1800" dirty="0" smtClean="0"/>
              <a:t>Die neuen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und deren Eltern fühlen sich in der Schule Im </a:t>
            </a:r>
            <a:r>
              <a:rPr lang="de-CH" sz="1800" dirty="0" err="1" smtClean="0"/>
              <a:t>Birch</a:t>
            </a:r>
            <a:r>
              <a:rPr lang="de-CH" sz="1800" dirty="0" smtClean="0"/>
              <a:t> willkommen und erleben ein Stück Schulkultur.</a:t>
            </a:r>
          </a:p>
          <a:p>
            <a:r>
              <a:rPr lang="de-CH" sz="1800" dirty="0" smtClean="0"/>
              <a:t>Die bisherigen Klassen der Primarschule singen Lieder zur Begrüssung.</a:t>
            </a:r>
          </a:p>
          <a:p>
            <a:r>
              <a:rPr lang="de-CH" sz="1800" dirty="0" smtClean="0"/>
              <a:t>Begrüssung durch Abteilungsleiter Primarschule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und Schulleiterin</a:t>
            </a:r>
          </a:p>
          <a:p>
            <a:r>
              <a:rPr lang="de-CH" sz="1800" dirty="0" err="1" smtClean="0"/>
              <a:t>Pausenbrötli</a:t>
            </a:r>
            <a:r>
              <a:rPr lang="de-CH" sz="1800" dirty="0" smtClean="0"/>
              <a:t> für alle </a:t>
            </a:r>
            <a:r>
              <a:rPr lang="de-CH" sz="1800" dirty="0" err="1" smtClean="0"/>
              <a:t>SchülerInnen</a:t>
            </a:r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r>
              <a:rPr lang="de-CH" sz="1800" dirty="0" smtClean="0"/>
              <a:t>Wann: am </a:t>
            </a:r>
            <a:r>
              <a:rPr lang="de-CH" sz="1800" dirty="0" err="1" smtClean="0"/>
              <a:t>1.Schultag</a:t>
            </a:r>
            <a:r>
              <a:rPr lang="de-CH" sz="1800" dirty="0" smtClean="0"/>
              <a:t> um 9.30 Uhr im </a:t>
            </a:r>
            <a:r>
              <a:rPr lang="de-CH" sz="1800" dirty="0" err="1" smtClean="0"/>
              <a:t>Singsaal</a:t>
            </a:r>
            <a:endParaRPr lang="de-CH" sz="1800" dirty="0" smtClean="0"/>
          </a:p>
          <a:p>
            <a:r>
              <a:rPr lang="de-CH" sz="1800" dirty="0" smtClean="0"/>
              <a:t>Wer: neue und </a:t>
            </a:r>
            <a:r>
              <a:rPr lang="de-CH" sz="1800" dirty="0" err="1" smtClean="0"/>
              <a:t>bisherigePrimarschülerInnen</a:t>
            </a:r>
            <a:r>
              <a:rPr lang="de-CH" sz="1800" dirty="0" smtClean="0"/>
              <a:t>, Eltern der </a:t>
            </a:r>
            <a:r>
              <a:rPr lang="de-CH" sz="1800" dirty="0" err="1" smtClean="0"/>
              <a:t>1.KlässlerInnen</a:t>
            </a:r>
            <a:r>
              <a:rPr lang="de-CH" sz="1800" dirty="0" smtClean="0"/>
              <a:t>, alle Lehrpersonen</a:t>
            </a:r>
            <a:endParaRPr lang="de-CH" sz="1800" dirty="0"/>
          </a:p>
        </p:txBody>
      </p:sp>
      <p:pic>
        <p:nvPicPr>
          <p:cNvPr id="3074" name="Picture 2" descr="C:\Users\bi6ham\Pictures\ErsterSchul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7"/>
            <a:ext cx="3027662" cy="30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Veloprüfung für 5.Klassen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1800" dirty="0" smtClean="0"/>
              <a:t>An einem Donnerstag im Juni absolvieren alle </a:t>
            </a:r>
            <a:r>
              <a:rPr lang="de-CH" sz="1800" dirty="0" err="1" smtClean="0"/>
              <a:t>FünftklässlerInnen</a:t>
            </a:r>
            <a:r>
              <a:rPr lang="de-CH" sz="1800" dirty="0" smtClean="0"/>
              <a:t> einen Prüfungsparcours mit dem eigenen Velo.</a:t>
            </a:r>
          </a:p>
          <a:p>
            <a:r>
              <a:rPr lang="de-CH" sz="1800" dirty="0" smtClean="0"/>
              <a:t>Verbesserung der Verkehrssicherheit, Selbstvertrauen fördern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r>
              <a:rPr lang="de-CH" sz="1800" dirty="0" smtClean="0"/>
              <a:t>Wann: an einem Donnerstag im Juni </a:t>
            </a:r>
          </a:p>
          <a:p>
            <a:r>
              <a:rPr lang="de-CH" sz="1800" dirty="0" smtClean="0"/>
              <a:t>Wer: alle </a:t>
            </a:r>
            <a:r>
              <a:rPr lang="de-CH" sz="1800" dirty="0" err="1" smtClean="0"/>
              <a:t>FünftklässlerInnen</a:t>
            </a:r>
            <a:endParaRPr lang="de-CH" sz="1800" dirty="0"/>
          </a:p>
        </p:txBody>
      </p:sp>
      <p:pic>
        <p:nvPicPr>
          <p:cNvPr id="5122" name="Picture 2" descr="C:\Users\bi6ham\Desktop\13371796772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Projektwochen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3565788" cy="237626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-147" r="-364" b="147"/>
          <a:stretch/>
        </p:blipFill>
        <p:spPr>
          <a:xfrm>
            <a:off x="6156176" y="1561458"/>
            <a:ext cx="2679976" cy="468741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01752" y="1484783"/>
            <a:ext cx="5854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Die Schüler/innen der Schule im Birch können sich aus verschiedenen Kursen, welche von den Lehrer/innen angeboten werden, einen auswählen. Sie beschäftigen sich eine Woche mit dem Thema und präsentieren am Ende der Woche im Rahmen eines Abschlussfestes ihre Arbeiten.</a:t>
            </a:r>
            <a:endParaRPr lang="de-CH" dirty="0"/>
          </a:p>
          <a:p>
            <a:r>
              <a:rPr lang="de-CH" dirty="0"/>
              <a:t>Wann: </a:t>
            </a:r>
            <a:r>
              <a:rPr lang="de-CH" dirty="0" smtClean="0"/>
              <a:t>nach den Frühlingsferien</a:t>
            </a:r>
            <a:endParaRPr lang="de-CH" dirty="0"/>
          </a:p>
          <a:p>
            <a:r>
              <a:rPr lang="de-CH" dirty="0"/>
              <a:t>Wer: </a:t>
            </a:r>
            <a:r>
              <a:rPr lang="de-CH" dirty="0" smtClean="0"/>
              <a:t>alle Schüler/innen, z. T. in durchmischten Gruppen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41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Modulwochen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14464" cy="4572000"/>
          </a:xfrm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In der 3. Sek werden die Modulwochen (meistens 5 – 7 verschiedene Wochen) durchgeführt</a:t>
            </a:r>
          </a:p>
          <a:p>
            <a:r>
              <a:rPr lang="de-CH" dirty="0" smtClean="0"/>
              <a:t>Beispiel für solche Wochen:</a:t>
            </a:r>
          </a:p>
          <a:p>
            <a:pPr marL="788670" lvl="1" indent="-514350">
              <a:buFont typeface="+mj-lt"/>
              <a:buAutoNum type="arabicPeriod"/>
            </a:pPr>
            <a:r>
              <a:rPr lang="de-CH" dirty="0" smtClean="0"/>
              <a:t>Berufswahl (Bewerbungen, Lebenslauf, Vorstellungsgespräch)</a:t>
            </a:r>
          </a:p>
          <a:p>
            <a:pPr marL="788670" lvl="1" indent="-514350">
              <a:buFont typeface="+mj-lt"/>
              <a:buAutoNum type="arabicPeriod"/>
            </a:pPr>
            <a:r>
              <a:rPr lang="de-CH" dirty="0" smtClean="0"/>
              <a:t>Stellwerk (Test, Aufarbeitung der Defizite)</a:t>
            </a:r>
          </a:p>
          <a:p>
            <a:pPr marL="788670" lvl="1" indent="-514350">
              <a:buFont typeface="+mj-lt"/>
              <a:buAutoNum type="arabicPeriod"/>
            </a:pPr>
            <a:r>
              <a:rPr lang="de-CH" dirty="0" smtClean="0"/>
              <a:t>Gruppenprojekt</a:t>
            </a:r>
          </a:p>
          <a:p>
            <a:pPr marL="788670" lvl="1" indent="-514350">
              <a:buFont typeface="+mj-lt"/>
              <a:buAutoNum type="arabicPeriod"/>
            </a:pPr>
            <a:r>
              <a:rPr lang="de-CH" dirty="0" smtClean="0"/>
              <a:t>Abschlussprojekt (Einzelprojekt)</a:t>
            </a:r>
          </a:p>
          <a:p>
            <a:pPr marL="788670" lvl="1" indent="-514350">
              <a:buFont typeface="+mj-lt"/>
              <a:buAutoNum type="arabicPeriod"/>
            </a:pPr>
            <a:r>
              <a:rPr lang="de-CH" dirty="0" smtClean="0"/>
              <a:t>Klassenlager</a:t>
            </a:r>
          </a:p>
          <a:p>
            <a:pPr marL="788670" lvl="1" indent="-514350">
              <a:buFont typeface="+mj-lt"/>
              <a:buAutoNum type="arabicPeriod"/>
            </a:pPr>
            <a:r>
              <a:rPr lang="de-CH" dirty="0" err="1" smtClean="0"/>
              <a:t>Solzialprojekte</a:t>
            </a:r>
            <a:r>
              <a:rPr lang="de-CH" dirty="0" smtClean="0"/>
              <a:t> (Arbeit suchen z. Bsp. im Altersheim)</a:t>
            </a:r>
          </a:p>
          <a:p>
            <a:r>
              <a:rPr lang="de-CH" dirty="0" smtClean="0"/>
              <a:t>Wer: Schüler/innen der 3. Sek</a:t>
            </a:r>
          </a:p>
          <a:p>
            <a:r>
              <a:rPr lang="de-CH" dirty="0" smtClean="0"/>
              <a:t>Wann: während des ganzen Jahres der 3. Sek</a:t>
            </a:r>
          </a:p>
          <a:p>
            <a:r>
              <a:rPr lang="de-CH" dirty="0" smtClean="0"/>
              <a:t>Die terminliche und inhaltliche Planung der Modulwochen erfolgt in der 2. Sek 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80112" y="1628800"/>
            <a:ext cx="3428149" cy="257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3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Verabschiedung der </a:t>
            </a:r>
            <a:r>
              <a:rPr lang="de-CH" dirty="0" err="1" smtClean="0"/>
              <a:t>6.Klassen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CH" sz="1800" dirty="0" smtClean="0"/>
              <a:t>Das Ritual macht allen Beteiligten deutlich, dass die </a:t>
            </a:r>
            <a:r>
              <a:rPr lang="de-CH" sz="1800" dirty="0" err="1" smtClean="0"/>
              <a:t>6.KlässlerInnen</a:t>
            </a:r>
            <a:r>
              <a:rPr lang="de-CH" sz="1800" dirty="0" smtClean="0"/>
              <a:t> bereit sind für einen neuen Lebensabschnitt. </a:t>
            </a:r>
          </a:p>
          <a:p>
            <a:r>
              <a:rPr lang="de-CH" sz="1800" dirty="0" smtClean="0"/>
              <a:t>Sie hinterlassen einen farbigen Handabdruck beim Eingang der Primarschule. </a:t>
            </a:r>
          </a:p>
          <a:p>
            <a:r>
              <a:rPr lang="de-CH" sz="1800" dirty="0" smtClean="0"/>
              <a:t>Die </a:t>
            </a:r>
            <a:r>
              <a:rPr lang="de-CH" sz="1800" dirty="0" err="1" smtClean="0"/>
              <a:t>PrimarschülerInnen</a:t>
            </a:r>
            <a:r>
              <a:rPr lang="de-CH" sz="1800" dirty="0" smtClean="0"/>
              <a:t> verabschieden sie mit einem Spaliersingen im Treppenhaus.</a:t>
            </a:r>
          </a:p>
          <a:p>
            <a:r>
              <a:rPr lang="de-CH" sz="1800" dirty="0" smtClean="0"/>
              <a:t>Klassenlehrpersonen und Schulleitung stossen auf das Ende der Primarzeit an.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r>
              <a:rPr lang="de-CH" sz="1800" dirty="0" smtClean="0"/>
              <a:t>Wann: am zweitletzten Schultag vor den Sommerferien</a:t>
            </a:r>
          </a:p>
          <a:p>
            <a:r>
              <a:rPr lang="de-CH" sz="1800" dirty="0" smtClean="0"/>
              <a:t>Wer: alle </a:t>
            </a:r>
            <a:r>
              <a:rPr lang="de-CH" sz="1800" dirty="0" err="1" smtClean="0"/>
              <a:t>SechstklässlerInnen</a:t>
            </a:r>
            <a:r>
              <a:rPr lang="de-CH" sz="1800" dirty="0" smtClean="0"/>
              <a:t>, ihre Lehrpersonen und die Schulleitung</a:t>
            </a:r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/>
          </a:p>
        </p:txBody>
      </p:sp>
      <p:pic>
        <p:nvPicPr>
          <p:cNvPr id="4100" name="Picture 4" descr="C:\Users\bi6ham\Desktop\P1220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33165"/>
            <a:ext cx="4806381" cy="194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Verabschiedung der 3. Sek Klassen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24" y="2780928"/>
            <a:ext cx="3813416" cy="2544492"/>
          </a:xfrm>
        </p:spPr>
      </p:pic>
      <p:sp>
        <p:nvSpPr>
          <p:cNvPr id="5" name="Rechteck 4"/>
          <p:cNvSpPr/>
          <p:nvPr/>
        </p:nvSpPr>
        <p:spPr>
          <a:xfrm>
            <a:off x="467544" y="1484783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de-CH" dirty="0" smtClean="0"/>
              <a:t>Der Morgen des letzten Schultages wird von den 2. Sek Klassen für die Schüler/innen der 3. Klassen organisiert. </a:t>
            </a: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de-CH" dirty="0" smtClean="0"/>
              <a:t>Es wird (ausser von der verabschiedenden Klasse nicht gewünscht) einen Postenlauf organisiert, bei dem sich die Schüler/innen noch ein letztes Mal unter Beweis stellen müssen.</a:t>
            </a: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de-CH" dirty="0" smtClean="0"/>
              <a:t>Danach treffen sich alle in der Turnhalle,</a:t>
            </a:r>
          </a:p>
          <a:p>
            <a:pPr>
              <a:buClr>
                <a:schemeClr val="accent1"/>
              </a:buClr>
              <a:buSzPct val="110000"/>
            </a:pPr>
            <a:r>
              <a:rPr lang="de-CH" dirty="0" smtClean="0"/>
              <a:t>     die Schüler/innen werden einzeln </a:t>
            </a:r>
          </a:p>
          <a:p>
            <a:pPr>
              <a:buClr>
                <a:schemeClr val="accent1"/>
              </a:buClr>
              <a:buSzPct val="110000"/>
            </a:pPr>
            <a:r>
              <a:rPr lang="de-CH" dirty="0"/>
              <a:t> </a:t>
            </a:r>
            <a:r>
              <a:rPr lang="de-CH" dirty="0" smtClean="0"/>
              <a:t>    verabschiedet, es wir eine Rose übergeben</a:t>
            </a:r>
          </a:p>
          <a:p>
            <a:pPr>
              <a:buClr>
                <a:schemeClr val="accent1"/>
              </a:buClr>
              <a:buSzPct val="110000"/>
            </a:pPr>
            <a:r>
              <a:rPr lang="de-CH" dirty="0" smtClean="0"/>
              <a:t>     und ein Foto gemacht</a:t>
            </a: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de-CH" dirty="0" smtClean="0"/>
              <a:t>Nach der Verabschiedung treffen sich</a:t>
            </a:r>
          </a:p>
          <a:p>
            <a:pPr>
              <a:buClr>
                <a:schemeClr val="accent1"/>
              </a:buClr>
              <a:buSzPct val="110000"/>
            </a:pPr>
            <a:r>
              <a:rPr lang="de-CH" dirty="0" smtClean="0"/>
              <a:t>     die 1. und 2. </a:t>
            </a:r>
            <a:r>
              <a:rPr lang="de-CH" dirty="0" err="1" smtClean="0"/>
              <a:t>Klässler</a:t>
            </a:r>
            <a:r>
              <a:rPr lang="de-CH" dirty="0" smtClean="0"/>
              <a:t> zu einer Grillade</a:t>
            </a:r>
          </a:p>
          <a:p>
            <a:pPr>
              <a:buClr>
                <a:schemeClr val="accent1"/>
              </a:buClr>
              <a:buSzPct val="110000"/>
            </a:pPr>
            <a:r>
              <a:rPr lang="de-CH" dirty="0" smtClean="0"/>
              <a:t>     im Park</a:t>
            </a:r>
          </a:p>
          <a:p>
            <a:pPr marL="285750" indent="-285750"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de-CH" dirty="0" smtClean="0"/>
              <a:t>Die Schüler/innen der 3. Klassen treffen</a:t>
            </a:r>
          </a:p>
          <a:p>
            <a:pPr>
              <a:buClr>
                <a:schemeClr val="accent1"/>
              </a:buClr>
              <a:buSzPct val="110000"/>
            </a:pPr>
            <a:r>
              <a:rPr lang="de-CH" dirty="0" smtClean="0"/>
              <a:t>     sich in den jeweiligen Cluster</a:t>
            </a:r>
          </a:p>
          <a:p>
            <a:endParaRPr lang="de-CH" dirty="0"/>
          </a:p>
          <a:p>
            <a:r>
              <a:rPr lang="de-CH" dirty="0" smtClean="0"/>
              <a:t>Wann</a:t>
            </a:r>
            <a:r>
              <a:rPr lang="de-CH" dirty="0"/>
              <a:t>: am </a:t>
            </a:r>
            <a:r>
              <a:rPr lang="de-CH" dirty="0" smtClean="0"/>
              <a:t>letzten </a:t>
            </a:r>
            <a:r>
              <a:rPr lang="de-CH" dirty="0"/>
              <a:t>Schultag vor den Sommerferien</a:t>
            </a:r>
          </a:p>
          <a:p>
            <a:r>
              <a:rPr lang="de-CH" dirty="0"/>
              <a:t>Wer: alle </a:t>
            </a:r>
            <a:r>
              <a:rPr lang="de-CH" dirty="0" err="1" smtClean="0"/>
              <a:t>Sekschüler</a:t>
            </a:r>
            <a:r>
              <a:rPr lang="de-CH" dirty="0" smtClean="0"/>
              <a:t>/innen, </a:t>
            </a:r>
            <a:r>
              <a:rPr lang="de-CH" dirty="0"/>
              <a:t>ihre Lehrpersonen und die Schulleitung</a:t>
            </a:r>
          </a:p>
        </p:txBody>
      </p:sp>
    </p:spTree>
    <p:extLst>
      <p:ext uri="{BB962C8B-B14F-4D97-AF65-F5344CB8AC3E}">
        <p14:creationId xmlns:p14="http://schemas.microsoft.com/office/powerpoint/2010/main" val="323038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PFADE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1800" dirty="0"/>
              <a:t>Das </a:t>
            </a:r>
            <a:r>
              <a:rPr lang="de-CH" sz="1800" dirty="0" smtClean="0"/>
              <a:t>«</a:t>
            </a:r>
            <a:r>
              <a:rPr lang="de-CH" sz="1800" b="1" dirty="0" smtClean="0"/>
              <a:t>P</a:t>
            </a:r>
            <a:r>
              <a:rPr lang="de-CH" sz="1800" dirty="0" smtClean="0"/>
              <a:t>rogramm </a:t>
            </a:r>
            <a:r>
              <a:rPr lang="de-CH" sz="1800" dirty="0"/>
              <a:t>zur </a:t>
            </a:r>
            <a:r>
              <a:rPr lang="de-CH" sz="1800" b="1" dirty="0" smtClean="0"/>
              <a:t>F</a:t>
            </a:r>
            <a:r>
              <a:rPr lang="de-CH" sz="1800" dirty="0" smtClean="0"/>
              <a:t>örderung </a:t>
            </a:r>
            <a:r>
              <a:rPr lang="de-CH" sz="1800" b="1" dirty="0"/>
              <a:t>A</a:t>
            </a:r>
            <a:r>
              <a:rPr lang="de-CH" sz="1800" dirty="0"/>
              <a:t>lternativer </a:t>
            </a:r>
            <a:r>
              <a:rPr lang="de-CH" sz="1800" b="1" dirty="0" smtClean="0"/>
              <a:t>De</a:t>
            </a:r>
            <a:r>
              <a:rPr lang="de-CH" sz="1800" dirty="0" smtClean="0"/>
              <a:t>nkstrategien» dient zur nachhaltigen Förderung von sozialen Kompetenzen. </a:t>
            </a:r>
          </a:p>
          <a:p>
            <a:r>
              <a:rPr lang="de-CH" sz="1800" dirty="0" smtClean="0"/>
              <a:t>Es unterstützt eine gesunde und erwünschte Entwicklung der Kinder.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r>
              <a:rPr lang="de-CH" sz="1800" dirty="0" smtClean="0"/>
              <a:t>Wann: während </a:t>
            </a:r>
            <a:r>
              <a:rPr lang="de-CH" sz="1800" smtClean="0"/>
              <a:t>der ganzen Unterstufe</a:t>
            </a:r>
            <a:endParaRPr lang="de-CH" sz="1800" dirty="0" smtClean="0"/>
          </a:p>
          <a:p>
            <a:r>
              <a:rPr lang="de-CH" sz="1800" dirty="0" smtClean="0"/>
              <a:t>Wer: alle Akteure der Unterstufenklassen –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, Lehrpersonen, Eltern</a:t>
            </a:r>
            <a:endParaRPr lang="de-CH" sz="1800" dirty="0"/>
          </a:p>
        </p:txBody>
      </p:sp>
      <p:pic>
        <p:nvPicPr>
          <p:cNvPr id="5123" name="Picture 3" descr="C:\Users\bi6ham\Desktop\P1220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54791"/>
            <a:ext cx="5544616" cy="293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Evakuationsübung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sz="1800" dirty="0" smtClean="0"/>
              <a:t>Alle Mitarbeitenden und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wissen, wie sie bei einer Evakuation reagieren müssen. 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r>
              <a:rPr lang="de-CH" sz="1800" dirty="0" smtClean="0"/>
              <a:t>Wann: einmal jährlich</a:t>
            </a:r>
          </a:p>
          <a:p>
            <a:r>
              <a:rPr lang="de-CH" sz="1800" dirty="0" smtClean="0"/>
              <a:t>Wer: alle Personen im Schulhaus</a:t>
            </a:r>
            <a:endParaRPr lang="de-CH" sz="1800" dirty="0"/>
          </a:p>
        </p:txBody>
      </p:sp>
      <p:pic>
        <p:nvPicPr>
          <p:cNvPr id="6147" name="Picture 3" descr="C:\Users\bi6ham\Desktop\imagesP8MAEM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376264" cy="23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Jubiläumsfest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1800" dirty="0" smtClean="0"/>
              <a:t>Sich freuen an einem runden Geburtstag </a:t>
            </a:r>
          </a:p>
          <a:p>
            <a:r>
              <a:rPr lang="de-CH" sz="1800" dirty="0" smtClean="0"/>
              <a:t>Stolz zurück und mutig nach vorne schauen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/>
          </a:p>
          <a:p>
            <a:pPr marL="0" indent="0">
              <a:buNone/>
            </a:pPr>
            <a:r>
              <a:rPr lang="de-CH" sz="1800" dirty="0" smtClean="0"/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de-CH" sz="1800" dirty="0"/>
              <a:t>	</a:t>
            </a:r>
            <a:r>
              <a:rPr lang="de-CH" sz="1800" dirty="0" smtClean="0"/>
              <a:t>					       Wann: alle 10 Jahre	                                                                                                  						       Wer: Schule und Quartier</a:t>
            </a:r>
            <a:endParaRPr lang="de-CH" sz="1800" dirty="0"/>
          </a:p>
        </p:txBody>
      </p:sp>
      <p:pic>
        <p:nvPicPr>
          <p:cNvPr id="1026" name="Picture 2" descr="C:\Users\bi6ham\Desktop\Ines_Zorn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2903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7232848" cy="3528392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Wir aktuell ergänzt mit Anlässen der Sekundarschule:</a:t>
            </a:r>
          </a:p>
          <a:p>
            <a:pPr algn="l"/>
            <a:endParaRPr lang="de-CH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CH" dirty="0" smtClean="0"/>
              <a:t>Begrüssung 1. Sek zum Schuljahresbeginn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CH" dirty="0" smtClean="0"/>
              <a:t>Herbstwanderung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CH" dirty="0" smtClean="0"/>
              <a:t>Wintersporttag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CH" dirty="0" smtClean="0"/>
              <a:t>Gala-</a:t>
            </a:r>
            <a:r>
              <a:rPr lang="de-CH" dirty="0" err="1" smtClean="0"/>
              <a:t>night</a:t>
            </a:r>
            <a:endParaRPr lang="de-CH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CH" dirty="0" smtClean="0"/>
              <a:t>Modulwochen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CH" dirty="0" smtClean="0"/>
              <a:t>Verabschiedung 3.-Sek-Schüler/Innen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CH" dirty="0"/>
          </a:p>
          <a:p>
            <a:pPr algn="l"/>
            <a:endParaRPr lang="de-CH" dirty="0" smtClean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In Arbeit</a:t>
            </a:r>
            <a:br>
              <a:rPr lang="de-CH" dirty="0" smtClean="0"/>
            </a:br>
            <a:r>
              <a:rPr lang="de-CH" sz="1400" dirty="0" smtClean="0"/>
              <a:t>siehe Jahresplanung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360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Göttiklassen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CH" sz="1800" dirty="0" smtClean="0"/>
              <a:t>Die </a:t>
            </a:r>
            <a:r>
              <a:rPr lang="de-CH" sz="1800" dirty="0" err="1" smtClean="0"/>
              <a:t>ErstklässlerInnen</a:t>
            </a:r>
            <a:r>
              <a:rPr lang="de-CH" sz="1800" dirty="0" smtClean="0"/>
              <a:t> haben eine persönliche Ansprechperson und fühlen sich auf dem Schulgelände sicher.</a:t>
            </a:r>
          </a:p>
          <a:p>
            <a:r>
              <a:rPr lang="de-CH" sz="1800" dirty="0" smtClean="0"/>
              <a:t>Sie lernen den persönlichen Götti oder die Gotte aus der </a:t>
            </a:r>
            <a:r>
              <a:rPr lang="de-CH" sz="1800" dirty="0" err="1" smtClean="0"/>
              <a:t>4.Klasse</a:t>
            </a:r>
            <a:r>
              <a:rPr lang="de-CH" sz="1800" dirty="0" smtClean="0"/>
              <a:t> im Begrüssungsanlass am </a:t>
            </a:r>
            <a:r>
              <a:rPr lang="de-CH" sz="1800" dirty="0" err="1" smtClean="0"/>
              <a:t>1.Schultag</a:t>
            </a:r>
            <a:r>
              <a:rPr lang="de-CH" sz="1800" dirty="0" smtClean="0"/>
              <a:t> kennen und erhalten ein Geschenk.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r>
              <a:rPr lang="de-CH" sz="1800" dirty="0" smtClean="0"/>
              <a:t>Wann: am </a:t>
            </a:r>
            <a:r>
              <a:rPr lang="de-CH" sz="1800" dirty="0" err="1" smtClean="0"/>
              <a:t>1.Schultag</a:t>
            </a:r>
            <a:r>
              <a:rPr lang="de-CH" sz="1800" dirty="0" smtClean="0"/>
              <a:t> </a:t>
            </a:r>
          </a:p>
          <a:p>
            <a:pPr marL="0" indent="0">
              <a:buNone/>
            </a:pPr>
            <a:r>
              <a:rPr lang="de-CH" sz="1800" dirty="0" smtClean="0"/>
              <a:t>     im Begrüssungsanlass</a:t>
            </a:r>
          </a:p>
          <a:p>
            <a:r>
              <a:rPr lang="de-CH" sz="1800" dirty="0" smtClean="0"/>
              <a:t>Wer: alle neuen</a:t>
            </a:r>
          </a:p>
          <a:p>
            <a:pPr marL="0" indent="0">
              <a:buNone/>
            </a:pPr>
            <a:r>
              <a:rPr lang="de-CH" sz="1800" dirty="0" smtClean="0"/>
              <a:t>     </a:t>
            </a:r>
            <a:r>
              <a:rPr lang="de-CH" sz="1800" dirty="0" err="1" smtClean="0"/>
              <a:t>ErstklässlerInnen</a:t>
            </a:r>
            <a:endParaRPr lang="de-CH" sz="1800" dirty="0"/>
          </a:p>
        </p:txBody>
      </p:sp>
      <p:pic>
        <p:nvPicPr>
          <p:cNvPr id="1026" name="Picture 2" descr="C:\Users\bi6ham\Desktop\P1220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71" y="2924944"/>
            <a:ext cx="5036627" cy="27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 smtClean="0"/>
              <a:t>Am Morgen (um 7:30 Uhr) treffen sich alle Klassen im Klassenzimmer</a:t>
            </a:r>
          </a:p>
          <a:p>
            <a:r>
              <a:rPr lang="de-CH" sz="1800" dirty="0" smtClean="0"/>
              <a:t>Danach gehen alle zusammen in den </a:t>
            </a:r>
            <a:r>
              <a:rPr lang="de-CH" sz="1800" dirty="0" err="1" smtClean="0"/>
              <a:t>Singsaal</a:t>
            </a:r>
            <a:r>
              <a:rPr lang="de-CH" sz="1800" dirty="0" smtClean="0"/>
              <a:t> wo eine Begrüssung der Schulleitung folgt</a:t>
            </a:r>
          </a:p>
          <a:p>
            <a:r>
              <a:rPr lang="de-CH" sz="1800" dirty="0" smtClean="0"/>
              <a:t>Alle neuen Schüler/innen erhalten</a:t>
            </a:r>
          </a:p>
          <a:p>
            <a:pPr marL="0" indent="0">
              <a:buNone/>
            </a:pPr>
            <a:r>
              <a:rPr lang="de-CH" sz="1800" dirty="0" smtClean="0"/>
              <a:t>     eine Sonnenblume</a:t>
            </a:r>
          </a:p>
          <a:p>
            <a:r>
              <a:rPr lang="de-CH" sz="1800" dirty="0" smtClean="0"/>
              <a:t>Die 2. Sek (ehemals 1. Sek) hat vor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den Sommerferien Pakete gemacht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(mit Geodreiecken etc.) welche den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neuen Schüler/innen übergeben werden</a:t>
            </a:r>
          </a:p>
          <a:p>
            <a:r>
              <a:rPr lang="de-CH" sz="1800" dirty="0" smtClean="0"/>
              <a:t>Nach der 10-Uhr-Pause erfolgt einen von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der 2. Sek durchgeführten Rundlauf</a:t>
            </a:r>
          </a:p>
          <a:p>
            <a:r>
              <a:rPr lang="de-CH" sz="1800" dirty="0" smtClean="0"/>
              <a:t>Um 11:30 Uhr versammeln sich alle Klassen</a:t>
            </a:r>
          </a:p>
          <a:p>
            <a:pPr marL="0" indent="0">
              <a:buNone/>
            </a:pPr>
            <a:r>
              <a:rPr lang="de-CH" sz="1800" dirty="0" smtClean="0"/>
              <a:t>      auf dem Schulhausplatz für das </a:t>
            </a:r>
          </a:p>
          <a:p>
            <a:pPr marL="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 Gesamtfoto</a:t>
            </a:r>
          </a:p>
          <a:p>
            <a:endParaRPr lang="de-CH" sz="1800" dirty="0"/>
          </a:p>
          <a:p>
            <a:endParaRPr lang="de-CH" sz="1800" dirty="0" smtClean="0"/>
          </a:p>
          <a:p>
            <a:r>
              <a:rPr lang="de-CH" sz="1800" dirty="0" smtClean="0"/>
              <a:t>Wann: 1. Schultag (Vormittag)</a:t>
            </a:r>
          </a:p>
          <a:p>
            <a:r>
              <a:rPr lang="de-CH" sz="1800" dirty="0" smtClean="0"/>
              <a:t>Wer: neue und bisherige Sekundarschüler/innen, Eltern, alle Lehrpersonen</a:t>
            </a:r>
            <a:endParaRPr lang="de-CH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Begrüssung der 1. Sek Klassen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6" y="2204864"/>
            <a:ext cx="4115296" cy="3086472"/>
          </a:xfrm>
        </p:spPr>
      </p:pic>
    </p:spTree>
    <p:extLst>
      <p:ext uri="{BB962C8B-B14F-4D97-AF65-F5344CB8AC3E}">
        <p14:creationId xmlns:p14="http://schemas.microsoft.com/office/powerpoint/2010/main" val="133331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CH" dirty="0" err="1" smtClean="0"/>
              <a:t>Kodexmorgen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de-CH" sz="1800" dirty="0" smtClean="0"/>
              <a:t>Gemäss unserem Kodex wird unsere Schulkultur erlebt und gefestigt.</a:t>
            </a:r>
          </a:p>
          <a:p>
            <a:r>
              <a:rPr lang="de-CH" sz="1800" dirty="0" smtClean="0"/>
              <a:t>Die </a:t>
            </a:r>
            <a:r>
              <a:rPr lang="de-CH" sz="1800" dirty="0" err="1" smtClean="0"/>
              <a:t>Kodexleitsätze</a:t>
            </a:r>
            <a:r>
              <a:rPr lang="de-CH" sz="1800" dirty="0" smtClean="0"/>
              <a:t> werden auf spielerische Weise umgesetzt. Die Durchmischung der Gruppen von Kindergarten bis zur 3.Sekundarschule wirkt der Anonymität der Schule entgegen. 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r>
              <a:rPr lang="de-CH" sz="1800" dirty="0" smtClean="0"/>
              <a:t>Wer: ganze Schule Im </a:t>
            </a:r>
            <a:r>
              <a:rPr lang="de-CH" sz="1800" dirty="0" err="1" smtClean="0"/>
              <a:t>Birch</a:t>
            </a:r>
            <a:r>
              <a:rPr lang="de-CH" sz="1800" dirty="0" smtClean="0"/>
              <a:t> und Kunst- und Sportschule</a:t>
            </a:r>
            <a:endParaRPr lang="de-CH" sz="1800" dirty="0"/>
          </a:p>
          <a:p>
            <a:r>
              <a:rPr lang="de-CH" sz="1800" dirty="0" smtClean="0"/>
              <a:t>Wann: an einem Mittwochvormittag im September</a:t>
            </a:r>
            <a:endParaRPr lang="de-CH" sz="1800" dirty="0"/>
          </a:p>
          <a:p>
            <a:endParaRPr lang="de-CH" sz="1800" dirty="0"/>
          </a:p>
        </p:txBody>
      </p:sp>
      <p:pic>
        <p:nvPicPr>
          <p:cNvPr id="1026" name="Picture 2" descr="C:\Users\bi6ham\Desktop\Kodexmorgen 25.9.13, Foto M.Haupt - 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5799"/>
            <a:ext cx="3578870" cy="23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6ham\Desktop\Kodexmorgen 25.9.13, Foto M.Haupt - 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5798"/>
            <a:ext cx="3744416" cy="24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65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Herbstwanderung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52936"/>
            <a:ext cx="4263958" cy="3197969"/>
          </a:xfr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700808"/>
            <a:ext cx="8503920" cy="457200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 smtClean="0"/>
              <a:t>Die </a:t>
            </a:r>
            <a:r>
              <a:rPr lang="de-CH" sz="1800" dirty="0" err="1" smtClean="0"/>
              <a:t>Sekschüler</a:t>
            </a:r>
            <a:r>
              <a:rPr lang="de-CH" sz="1800" dirty="0" smtClean="0"/>
              <a:t>/innen und ihre Lehrpersonen unternehmen im Herbst gemeinsam eine Wanderung.</a:t>
            </a:r>
          </a:p>
          <a:p>
            <a:r>
              <a:rPr lang="de-CH" sz="1800" dirty="0" smtClean="0"/>
              <a:t>Dies fördert den Zusammenhalt und den Austausch abseits der Schulbank sowohl bei den Schüler/innen,</a:t>
            </a:r>
            <a:br>
              <a:rPr lang="de-CH" sz="1800" dirty="0" smtClean="0"/>
            </a:br>
            <a:r>
              <a:rPr lang="de-CH" sz="1800" dirty="0" smtClean="0"/>
              <a:t>als auch bei den Lehrpersonen.</a:t>
            </a:r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endParaRPr lang="de-CH" sz="1800" dirty="0" smtClean="0"/>
          </a:p>
          <a:p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pPr marL="0" indent="0">
              <a:buFont typeface="Wingdings 2"/>
              <a:buNone/>
            </a:pPr>
            <a:endParaRPr lang="de-CH" sz="1800" dirty="0" smtClean="0"/>
          </a:p>
          <a:p>
            <a:r>
              <a:rPr lang="de-CH" sz="1800" dirty="0" smtClean="0"/>
              <a:t>Wer: </a:t>
            </a:r>
            <a:r>
              <a:rPr lang="de-CH" sz="1800" dirty="0" err="1" smtClean="0"/>
              <a:t>Sekschüler</a:t>
            </a:r>
            <a:r>
              <a:rPr lang="de-CH" sz="1800" dirty="0" smtClean="0"/>
              <a:t>/innen</a:t>
            </a:r>
          </a:p>
          <a:p>
            <a:r>
              <a:rPr lang="de-CH" sz="1800" dirty="0" smtClean="0"/>
              <a:t>Wann: nach den Herbstferien</a:t>
            </a:r>
          </a:p>
          <a:p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6651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CH" dirty="0" smtClean="0"/>
              <a:t>Flohmarkt der Primarschule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de-CH" sz="1800" dirty="0" smtClean="0"/>
              <a:t>Wir machen Erfahrungen mit der praktischen Anwendung beim Thema «Geld». </a:t>
            </a:r>
          </a:p>
          <a:p>
            <a:r>
              <a:rPr lang="de-CH" sz="1800" dirty="0" smtClean="0"/>
              <a:t>Der Anlass bietet Gelegenheit für Begegnungen zwischen Eltern, Schülerinnen und Schülern und den Mitarbeitenden des Schulteams.</a:t>
            </a:r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r>
              <a:rPr lang="de-CH" sz="1800" dirty="0" smtClean="0"/>
              <a:t>Wer: ganze Primarschule mit Kindergarten</a:t>
            </a:r>
            <a:endParaRPr lang="de-CH" sz="1800" dirty="0"/>
          </a:p>
          <a:p>
            <a:r>
              <a:rPr lang="de-CH" sz="1800" dirty="0" smtClean="0"/>
              <a:t>Wann: immer am letzten Freitag vor den Herbstferien                                          von 10 bis 11.30 Uhr im Foyer und im </a:t>
            </a:r>
            <a:r>
              <a:rPr lang="de-CH" sz="1800" dirty="0" err="1" smtClean="0"/>
              <a:t>Singsaal</a:t>
            </a:r>
            <a:endParaRPr lang="de-CH" sz="1800" dirty="0"/>
          </a:p>
          <a:p>
            <a:endParaRPr lang="de-CH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4968552" cy="21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bi6ham\Desktop\Bilder Flohmarkt 2012\P1610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57745"/>
            <a:ext cx="231865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269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Bibliothek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1800" dirty="0" smtClean="0"/>
              <a:t>Die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haben Gelegenheit, die Bibliothek als Ort der Musse und des Lernens zu erleben.  </a:t>
            </a:r>
          </a:p>
          <a:p>
            <a:r>
              <a:rPr lang="de-CH" sz="1800" dirty="0" smtClean="0"/>
              <a:t>Sie haben ein niederschwelliges und nahes Angebot für die Ausleihe von Medien. </a:t>
            </a:r>
          </a:p>
          <a:p>
            <a:r>
              <a:rPr lang="de-CH" sz="1800" dirty="0" smtClean="0"/>
              <a:t>Regelmässige Bibliotheksbesuche mit der ganzen Klasse machen die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mit der Organisation und dem Bestand der Bibliothek bekannt.</a:t>
            </a:r>
          </a:p>
          <a:p>
            <a:r>
              <a:rPr lang="de-CH" sz="1800" dirty="0" smtClean="0"/>
              <a:t>Kundenfreundliche Öffnungszeiten ermöglichen allen </a:t>
            </a:r>
            <a:r>
              <a:rPr lang="de-CH" sz="1800" dirty="0" err="1" smtClean="0"/>
              <a:t>SchülerInnen</a:t>
            </a:r>
            <a:r>
              <a:rPr lang="de-CH" sz="1800" dirty="0" smtClean="0"/>
              <a:t> jeden Tag einen Besuch.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sz="1800" dirty="0" smtClean="0"/>
              <a:t>Wer: AG Bibliothek, Elternrat, </a:t>
            </a:r>
          </a:p>
          <a:p>
            <a:pPr marL="0" indent="0">
              <a:buNone/>
            </a:pPr>
            <a:r>
              <a:rPr lang="de-CH" sz="1800" dirty="0" smtClean="0"/>
              <a:t>      Lehrpersonen</a:t>
            </a:r>
          </a:p>
          <a:p>
            <a:r>
              <a:rPr lang="de-CH" sz="1800" dirty="0" smtClean="0"/>
              <a:t>Wann: Mo, Di, Do, Fr 15.30  - 16.00;</a:t>
            </a:r>
          </a:p>
          <a:p>
            <a:pPr marL="0" indent="0">
              <a:buNone/>
            </a:pPr>
            <a:r>
              <a:rPr lang="de-CH" sz="1800" dirty="0" smtClean="0"/>
              <a:t>      Mi 9.55 – 10.20</a:t>
            </a:r>
            <a:endParaRPr lang="de-CH" sz="1800" dirty="0"/>
          </a:p>
        </p:txBody>
      </p:sp>
      <p:pic>
        <p:nvPicPr>
          <p:cNvPr id="3074" name="Picture 2" descr="C:\Users\bi6ham\Desktop\P1090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2190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Montagssingen Unterstufe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1800" dirty="0" smtClean="0"/>
              <a:t>Das gemeinsame Singen fördert den Zusammenhalt, kurbelt das körpereigene Motivationssystem an und ist ein Ritual zu Beginn der neuen Schulwoche.</a:t>
            </a:r>
          </a:p>
          <a:p>
            <a:r>
              <a:rPr lang="de-CH" sz="1800" dirty="0" smtClean="0"/>
              <a:t>Das Kulturgut «Singen» wird selbstverständlich in die Schule integriert.</a:t>
            </a:r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/>
          </a:p>
          <a:p>
            <a:endParaRPr lang="de-CH" sz="1800" dirty="0" smtClean="0"/>
          </a:p>
          <a:p>
            <a:endParaRPr lang="de-CH" sz="1800" dirty="0" smtClean="0"/>
          </a:p>
          <a:p>
            <a:endParaRPr lang="de-CH" sz="1800" dirty="0"/>
          </a:p>
          <a:p>
            <a:r>
              <a:rPr lang="de-CH" sz="1800" dirty="0" smtClean="0"/>
              <a:t>Wann: jeden Montagmorgen in der </a:t>
            </a:r>
            <a:r>
              <a:rPr lang="de-CH" sz="1800" dirty="0" err="1" smtClean="0"/>
              <a:t>1.Lektion</a:t>
            </a:r>
            <a:endParaRPr lang="de-CH" sz="1800" dirty="0" smtClean="0"/>
          </a:p>
          <a:p>
            <a:r>
              <a:rPr lang="de-CH" sz="1800" dirty="0" smtClean="0"/>
              <a:t>Wer: die ganze Unterstufe der Primarschule</a:t>
            </a:r>
          </a:p>
          <a:p>
            <a:endParaRPr lang="de-CH" sz="1800" dirty="0"/>
          </a:p>
        </p:txBody>
      </p:sp>
      <p:pic>
        <p:nvPicPr>
          <p:cNvPr id="1026" name="Picture 2" descr="C:\Users\bi6ham\Desktop\P1040309 (900x5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91173"/>
            <a:ext cx="5256583" cy="30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1489</Words>
  <Application>Microsoft Office PowerPoint</Application>
  <PresentationFormat>Bildschirmpräsentation (4:3)</PresentationFormat>
  <Paragraphs>371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Wingdings</vt:lpstr>
      <vt:lpstr>Wingdings 2</vt:lpstr>
      <vt:lpstr>Cronus</vt:lpstr>
      <vt:lpstr>Karussell Im Birch</vt:lpstr>
      <vt:lpstr>Begrüssung der 1.Klassen</vt:lpstr>
      <vt:lpstr>Göttiklassen</vt:lpstr>
      <vt:lpstr>Begrüssung der 1. Sek Klassen</vt:lpstr>
      <vt:lpstr>Kodexmorgen</vt:lpstr>
      <vt:lpstr>Herbstwanderung</vt:lpstr>
      <vt:lpstr>Flohmarkt der Primarschule</vt:lpstr>
      <vt:lpstr>Bibliothek</vt:lpstr>
      <vt:lpstr>Montagssingen Unterstufe</vt:lpstr>
      <vt:lpstr>Milchtag </vt:lpstr>
      <vt:lpstr>Apfelwoche</vt:lpstr>
      <vt:lpstr>Autorenlesung</vt:lpstr>
      <vt:lpstr>Wintersporttag</vt:lpstr>
      <vt:lpstr>Weihnachtsfenster</vt:lpstr>
      <vt:lpstr>Galanight</vt:lpstr>
      <vt:lpstr>Weihnachtskonzert der Primarschule</vt:lpstr>
      <vt:lpstr>Schneesporttag</vt:lpstr>
      <vt:lpstr>Lesenacht</vt:lpstr>
      <vt:lpstr>Sporttage</vt:lpstr>
      <vt:lpstr>Veloprüfung für 5.Klassen</vt:lpstr>
      <vt:lpstr>Projektwochen</vt:lpstr>
      <vt:lpstr>Modulwochen</vt:lpstr>
      <vt:lpstr>Verabschiedung der 6.Klassen</vt:lpstr>
      <vt:lpstr>Verabschiedung der 3. Sek Klassen</vt:lpstr>
      <vt:lpstr>PFADE</vt:lpstr>
      <vt:lpstr>Evakuationsübung</vt:lpstr>
      <vt:lpstr>Jubiläumsfest</vt:lpstr>
      <vt:lpstr>In Arbeit siehe Jahresplanung</vt:lpstr>
    </vt:vector>
  </TitlesOfParts>
  <Company>Stadt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Karussell Im Birch</dc:title>
  <dc:creator>Haupt Matthias (KfK)</dc:creator>
  <cp:lastModifiedBy>Rechsteiner Lucie (KfK)</cp:lastModifiedBy>
  <cp:revision>132</cp:revision>
  <cp:lastPrinted>2018-02-08T08:10:58Z</cp:lastPrinted>
  <dcterms:created xsi:type="dcterms:W3CDTF">2013-10-29T13:25:47Z</dcterms:created>
  <dcterms:modified xsi:type="dcterms:W3CDTF">2022-04-07T08:54:35Z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1919746236</vt:i4>
  </property>
  <property fmtid="{D5CDD505-2E9C-101B-9397-08002B2CF9AE}" pid="3" name="_NewReviewCycle">
    <vt:lpwstr/>
  </property>
  <property fmtid="{D5CDD505-2E9C-101B-9397-08002B2CF9AE}" pid="4" name="_EmailSubject">
    <vt:lpwstr>Karussell</vt:lpwstr>
  </property>
  <property fmtid="{D5CDD505-2E9C-101B-9397-08002B2CF9AE}" pid="5" name="_AuthorEmail">
    <vt:lpwstr>Lucie.Rechsteiner@schulen.zuerich.ch</vt:lpwstr>
  </property>
  <property fmtid="{D5CDD505-2E9C-101B-9397-08002B2CF9AE}" pid="6" name="_AuthorEmailDisplayName">
    <vt:lpwstr>Rechsteiner Lucie (KfK)</vt:lpwstr>
  </property>
  <property fmtid="{D5CDD505-2E9C-101B-9397-08002B2CF9AE}" pid="7" name="_PreviousAdHocReviewCycleID">
    <vt:i4>416326958</vt:i4>
  </property>
</Properties>
</file>