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0"/>
  </p:notesMasterIdLst>
  <p:sldIdLst>
    <p:sldId id="256" r:id="rId2"/>
    <p:sldId id="275" r:id="rId3"/>
    <p:sldId id="258" r:id="rId4"/>
    <p:sldId id="257" r:id="rId5"/>
    <p:sldId id="261" r:id="rId6"/>
    <p:sldId id="265" r:id="rId7"/>
    <p:sldId id="259" r:id="rId8"/>
    <p:sldId id="260" r:id="rId9"/>
    <p:sldId id="262" r:id="rId10"/>
    <p:sldId id="263" r:id="rId11"/>
    <p:sldId id="264" r:id="rId12"/>
    <p:sldId id="266" r:id="rId13"/>
    <p:sldId id="269" r:id="rId14"/>
    <p:sldId id="268" r:id="rId15"/>
    <p:sldId id="270" r:id="rId16"/>
    <p:sldId id="271" r:id="rId17"/>
    <p:sldId id="272" r:id="rId18"/>
    <p:sldId id="273" r:id="rId19"/>
    <p:sldId id="274" r:id="rId20"/>
    <p:sldId id="276" r:id="rId21"/>
    <p:sldId id="277" r:id="rId22"/>
    <p:sldId id="284" r:id="rId23"/>
    <p:sldId id="285" r:id="rId24"/>
    <p:sldId id="286" r:id="rId25"/>
    <p:sldId id="278" r:id="rId26"/>
    <p:sldId id="287" r:id="rId27"/>
    <p:sldId id="288" r:id="rId28"/>
    <p:sldId id="291" r:id="rId29"/>
    <p:sldId id="289" r:id="rId30"/>
    <p:sldId id="279" r:id="rId31"/>
    <p:sldId id="293" r:id="rId32"/>
    <p:sldId id="290" r:id="rId33"/>
    <p:sldId id="292" r:id="rId34"/>
    <p:sldId id="280" r:id="rId35"/>
    <p:sldId id="306" r:id="rId36"/>
    <p:sldId id="296" r:id="rId37"/>
    <p:sldId id="297" r:id="rId38"/>
    <p:sldId id="298" r:id="rId39"/>
    <p:sldId id="281" r:id="rId40"/>
    <p:sldId id="299" r:id="rId41"/>
    <p:sldId id="300" r:id="rId42"/>
    <p:sldId id="301" r:id="rId43"/>
    <p:sldId id="282" r:id="rId44"/>
    <p:sldId id="302" r:id="rId45"/>
    <p:sldId id="283" r:id="rId46"/>
    <p:sldId id="303" r:id="rId47"/>
    <p:sldId id="304" r:id="rId48"/>
    <p:sldId id="305" r:id="rId4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87" autoAdjust="0"/>
  </p:normalViewPr>
  <p:slideViewPr>
    <p:cSldViewPr>
      <p:cViewPr>
        <p:scale>
          <a:sx n="77" d="100"/>
          <a:sy n="77" d="100"/>
        </p:scale>
        <p:origin x="-1884" y="-528"/>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9635279965004364E-2"/>
          <c:y val="2.0227557365830505E-2"/>
        </c:manualLayout>
      </c:layout>
      <c:overlay val="0"/>
    </c:title>
    <c:autoTitleDeleted val="0"/>
    <c:plotArea>
      <c:layout>
        <c:manualLayout>
          <c:layoutTarget val="inner"/>
          <c:xMode val="edge"/>
          <c:yMode val="edge"/>
          <c:x val="0.12088227252843398"/>
          <c:y val="0.20836905895138433"/>
          <c:w val="0.82356217191601022"/>
          <c:h val="0.60329937475080564"/>
        </c:manualLayout>
      </c:layout>
      <c:scatterChart>
        <c:scatterStyle val="lineMarker"/>
        <c:varyColors val="0"/>
        <c:ser>
          <c:idx val="0"/>
          <c:order val="0"/>
          <c:tx>
            <c:strRef>
              <c:f>Tabelle1!$B$1</c:f>
              <c:strCache>
                <c:ptCount val="1"/>
                <c:pt idx="0">
                  <c:v>Präsenz</c:v>
                </c:pt>
              </c:strCache>
            </c:strRef>
          </c:tx>
          <c:spPr>
            <a:ln w="47625">
              <a:noFill/>
            </a:ln>
          </c:spPr>
          <c:xVal>
            <c:numRef>
              <c:f>Tabelle1!$A$2:$A$8</c:f>
              <c:numCache>
                <c:formatCode>General</c:formatCode>
                <c:ptCount val="7"/>
                <c:pt idx="0">
                  <c:v>1</c:v>
                </c:pt>
                <c:pt idx="1">
                  <c:v>2</c:v>
                </c:pt>
                <c:pt idx="2">
                  <c:v>3</c:v>
                </c:pt>
                <c:pt idx="3">
                  <c:v>4</c:v>
                </c:pt>
                <c:pt idx="4">
                  <c:v>5</c:v>
                </c:pt>
                <c:pt idx="5">
                  <c:v>6</c:v>
                </c:pt>
                <c:pt idx="6">
                  <c:v>7</c:v>
                </c:pt>
              </c:numCache>
            </c:numRef>
          </c:xVal>
          <c:yVal>
            <c:numRef>
              <c:f>Tabelle1!$B$2:$B$8</c:f>
              <c:numCache>
                <c:formatCode>General</c:formatCode>
                <c:ptCount val="7"/>
                <c:pt idx="0">
                  <c:v>7</c:v>
                </c:pt>
                <c:pt idx="1">
                  <c:v>6</c:v>
                </c:pt>
                <c:pt idx="2">
                  <c:v>5</c:v>
                </c:pt>
                <c:pt idx="3">
                  <c:v>4</c:v>
                </c:pt>
                <c:pt idx="4">
                  <c:v>3</c:v>
                </c:pt>
                <c:pt idx="5">
                  <c:v>2</c:v>
                </c:pt>
                <c:pt idx="6">
                  <c:v>1</c:v>
                </c:pt>
              </c:numCache>
            </c:numRef>
          </c:yVal>
          <c:smooth val="0"/>
        </c:ser>
        <c:dLbls>
          <c:showLegendKey val="0"/>
          <c:showVal val="0"/>
          <c:showCatName val="0"/>
          <c:showSerName val="0"/>
          <c:showPercent val="0"/>
          <c:showBubbleSize val="0"/>
        </c:dLbls>
        <c:axId val="87934848"/>
        <c:axId val="87936384"/>
      </c:scatterChart>
      <c:valAx>
        <c:axId val="87934848"/>
        <c:scaling>
          <c:orientation val="minMax"/>
        </c:scaling>
        <c:delete val="0"/>
        <c:axPos val="b"/>
        <c:majorGridlines/>
        <c:numFmt formatCode="General" sourceLinked="1"/>
        <c:majorTickMark val="none"/>
        <c:minorTickMark val="none"/>
        <c:tickLblPos val="nextTo"/>
        <c:crossAx val="87936384"/>
        <c:crosses val="autoZero"/>
        <c:crossBetween val="midCat"/>
      </c:valAx>
      <c:valAx>
        <c:axId val="87936384"/>
        <c:scaling>
          <c:orientation val="minMax"/>
        </c:scaling>
        <c:delete val="0"/>
        <c:axPos val="l"/>
        <c:majorGridlines/>
        <c:numFmt formatCode="General" sourceLinked="1"/>
        <c:majorTickMark val="none"/>
        <c:minorTickMark val="none"/>
        <c:tickLblPos val="nextTo"/>
        <c:crossAx val="87934848"/>
        <c:crosses val="autoZero"/>
        <c:crossBetween val="midCat"/>
      </c:valAx>
    </c:plotArea>
    <c:legend>
      <c:legendPos val="b"/>
      <c:layout>
        <c:manualLayout>
          <c:xMode val="edge"/>
          <c:yMode val="edge"/>
          <c:x val="0.60988571741032382"/>
          <c:y val="6.030997537122345E-2"/>
          <c:w val="0.30800634295713036"/>
          <c:h val="8.6761355702923579E-2"/>
        </c:manualLayout>
      </c:layout>
      <c:overlay val="0"/>
    </c:legend>
    <c:plotVisOnly val="1"/>
    <c:dispBlanksAs val="gap"/>
    <c:showDLblsOverMax val="0"/>
  </c:chart>
  <c:txPr>
    <a:bodyPr/>
    <a:lstStyle/>
    <a:p>
      <a:pPr>
        <a:defRPr sz="1800"/>
      </a:pPr>
      <a:endParaRPr lang="de-D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1BFE8-1200-4768-AEDA-DE685FC9D4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CH"/>
        </a:p>
      </dgm:t>
    </dgm:pt>
    <dgm:pt modelId="{B8649708-89DC-41BA-81A3-9D87FB4CFFB7}">
      <dgm:prSet phldrT="[Text]"/>
      <dgm:spPr/>
      <dgm:t>
        <a:bodyPr/>
        <a:lstStyle/>
        <a:p>
          <a:r>
            <a:rPr lang="de-CH" dirty="0" smtClean="0"/>
            <a:t>Wiederherstellung von Beziehungen innerhalb der Familie</a:t>
          </a:r>
          <a:endParaRPr lang="de-CH" dirty="0"/>
        </a:p>
      </dgm:t>
    </dgm:pt>
    <dgm:pt modelId="{0B10E3D6-F4D1-437C-B084-6012E4D6D9B4}" type="parTrans" cxnId="{99DAA99B-262E-44BF-9653-8B0F75316F1D}">
      <dgm:prSet/>
      <dgm:spPr/>
      <dgm:t>
        <a:bodyPr/>
        <a:lstStyle/>
        <a:p>
          <a:endParaRPr lang="de-CH"/>
        </a:p>
      </dgm:t>
    </dgm:pt>
    <dgm:pt modelId="{01879159-684C-4B78-B69E-6EDBB734E875}" type="sibTrans" cxnId="{99DAA99B-262E-44BF-9653-8B0F75316F1D}">
      <dgm:prSet/>
      <dgm:spPr/>
      <dgm:t>
        <a:bodyPr/>
        <a:lstStyle/>
        <a:p>
          <a:endParaRPr lang="de-CH"/>
        </a:p>
      </dgm:t>
    </dgm:pt>
    <dgm:pt modelId="{DED84C9C-D73B-477E-9AF6-D2698E864EA7}">
      <dgm:prSet phldrT="[Text]"/>
      <dgm:spPr/>
      <dgm:t>
        <a:bodyPr/>
        <a:lstStyle/>
        <a:p>
          <a:r>
            <a:rPr lang="de-CH" dirty="0" smtClean="0"/>
            <a:t>Präsenz und Interesse gegenüber Kindern und Jugendlichen</a:t>
          </a:r>
          <a:endParaRPr lang="de-CH" dirty="0"/>
        </a:p>
      </dgm:t>
    </dgm:pt>
    <dgm:pt modelId="{97F1E23E-29A7-40EF-B436-CB1AD5619D03}" type="parTrans" cxnId="{3E1A7682-E9E0-47A7-AB81-765E557D3647}">
      <dgm:prSet/>
      <dgm:spPr/>
      <dgm:t>
        <a:bodyPr/>
        <a:lstStyle/>
        <a:p>
          <a:endParaRPr lang="de-CH"/>
        </a:p>
      </dgm:t>
    </dgm:pt>
    <dgm:pt modelId="{B568AE93-66B8-4161-9595-506D2B449920}" type="sibTrans" cxnId="{3E1A7682-E9E0-47A7-AB81-765E557D3647}">
      <dgm:prSet/>
      <dgm:spPr/>
      <dgm:t>
        <a:bodyPr/>
        <a:lstStyle/>
        <a:p>
          <a:endParaRPr lang="de-CH"/>
        </a:p>
      </dgm:t>
    </dgm:pt>
    <dgm:pt modelId="{896422B2-AF7B-4763-9111-2B337B904E92}">
      <dgm:prSet phldrT="[Text]"/>
      <dgm:spPr/>
      <dgm:t>
        <a:bodyPr/>
        <a:lstStyle/>
        <a:p>
          <a:r>
            <a:rPr lang="de-CH" dirty="0" smtClean="0"/>
            <a:t>Immer Widerstand zum Schutz des Kindes leisten</a:t>
          </a:r>
          <a:endParaRPr lang="de-CH" dirty="0"/>
        </a:p>
      </dgm:t>
    </dgm:pt>
    <dgm:pt modelId="{8C9DC3CA-B78C-4DFF-B8AC-3471A0026CA9}" type="sibTrans" cxnId="{CD177670-2437-463B-A216-FE8765EAE912}">
      <dgm:prSet/>
      <dgm:spPr/>
      <dgm:t>
        <a:bodyPr/>
        <a:lstStyle/>
        <a:p>
          <a:endParaRPr lang="de-CH"/>
        </a:p>
      </dgm:t>
    </dgm:pt>
    <dgm:pt modelId="{C57628C8-88F7-469D-B600-55B8F9AE420F}" type="parTrans" cxnId="{CD177670-2437-463B-A216-FE8765EAE912}">
      <dgm:prSet/>
      <dgm:spPr/>
      <dgm:t>
        <a:bodyPr/>
        <a:lstStyle/>
        <a:p>
          <a:endParaRPr lang="de-CH"/>
        </a:p>
      </dgm:t>
    </dgm:pt>
    <dgm:pt modelId="{3C5DCA56-B6E7-488F-8995-BCAA9926ACFF}">
      <dgm:prSet phldrT="[Text]"/>
      <dgm:spPr/>
      <dgm:t>
        <a:bodyPr/>
        <a:lstStyle/>
        <a:p>
          <a:r>
            <a:rPr lang="de-CH" dirty="0" smtClean="0"/>
            <a:t>Die wachsame Sorge um das Kind ist elterliche Pflicht</a:t>
          </a:r>
          <a:endParaRPr lang="de-CH" dirty="0"/>
        </a:p>
      </dgm:t>
    </dgm:pt>
    <dgm:pt modelId="{4754871B-F668-47F7-BB9D-B25DAC31C8B1}" type="parTrans" cxnId="{78B68016-50AA-450F-9D18-AB7CF435E257}">
      <dgm:prSet/>
      <dgm:spPr/>
      <dgm:t>
        <a:bodyPr/>
        <a:lstStyle/>
        <a:p>
          <a:endParaRPr lang="de-CH"/>
        </a:p>
      </dgm:t>
    </dgm:pt>
    <dgm:pt modelId="{AEDD6CFF-B50D-46CC-8CE6-7B0D1E7B3CBD}" type="sibTrans" cxnId="{78B68016-50AA-450F-9D18-AB7CF435E257}">
      <dgm:prSet/>
      <dgm:spPr/>
      <dgm:t>
        <a:bodyPr/>
        <a:lstStyle/>
        <a:p>
          <a:endParaRPr lang="de-CH"/>
        </a:p>
      </dgm:t>
    </dgm:pt>
    <dgm:pt modelId="{8D91B23A-D80D-4773-AA69-0FB1C86F76F2}" type="pres">
      <dgm:prSet presAssocID="{5BB1BFE8-1200-4768-AEDA-DE685FC9D46E}" presName="linear" presStyleCnt="0">
        <dgm:presLayoutVars>
          <dgm:dir/>
          <dgm:animLvl val="lvl"/>
          <dgm:resizeHandles val="exact"/>
        </dgm:presLayoutVars>
      </dgm:prSet>
      <dgm:spPr/>
      <dgm:t>
        <a:bodyPr/>
        <a:lstStyle/>
        <a:p>
          <a:endParaRPr lang="de-CH"/>
        </a:p>
      </dgm:t>
    </dgm:pt>
    <dgm:pt modelId="{75D5ED86-5D24-49F2-89A1-52906C82193B}" type="pres">
      <dgm:prSet presAssocID="{B8649708-89DC-41BA-81A3-9D87FB4CFFB7}" presName="parentLin" presStyleCnt="0"/>
      <dgm:spPr/>
    </dgm:pt>
    <dgm:pt modelId="{4FF68AD9-8043-4EBF-AADD-2F537820B66E}" type="pres">
      <dgm:prSet presAssocID="{B8649708-89DC-41BA-81A3-9D87FB4CFFB7}" presName="parentLeftMargin" presStyleLbl="node1" presStyleIdx="0" presStyleCnt="4"/>
      <dgm:spPr/>
      <dgm:t>
        <a:bodyPr/>
        <a:lstStyle/>
        <a:p>
          <a:endParaRPr lang="de-CH"/>
        </a:p>
      </dgm:t>
    </dgm:pt>
    <dgm:pt modelId="{108ED667-1BB8-42B6-8409-468174B633EF}" type="pres">
      <dgm:prSet presAssocID="{B8649708-89DC-41BA-81A3-9D87FB4CFFB7}" presName="parentText" presStyleLbl="node1" presStyleIdx="0" presStyleCnt="4">
        <dgm:presLayoutVars>
          <dgm:chMax val="0"/>
          <dgm:bulletEnabled val="1"/>
        </dgm:presLayoutVars>
      </dgm:prSet>
      <dgm:spPr/>
      <dgm:t>
        <a:bodyPr/>
        <a:lstStyle/>
        <a:p>
          <a:endParaRPr lang="de-CH"/>
        </a:p>
      </dgm:t>
    </dgm:pt>
    <dgm:pt modelId="{7C8B2676-F541-4FED-BB3A-10CB1DE0A6E4}" type="pres">
      <dgm:prSet presAssocID="{B8649708-89DC-41BA-81A3-9D87FB4CFFB7}" presName="negativeSpace" presStyleCnt="0"/>
      <dgm:spPr/>
    </dgm:pt>
    <dgm:pt modelId="{EAEF2C07-7A9C-47CE-948D-244E4615B283}" type="pres">
      <dgm:prSet presAssocID="{B8649708-89DC-41BA-81A3-9D87FB4CFFB7}" presName="childText" presStyleLbl="conFgAcc1" presStyleIdx="0" presStyleCnt="4">
        <dgm:presLayoutVars>
          <dgm:bulletEnabled val="1"/>
        </dgm:presLayoutVars>
      </dgm:prSet>
      <dgm:spPr/>
    </dgm:pt>
    <dgm:pt modelId="{1D11D88D-0D01-4802-8C67-BF7A485451E4}" type="pres">
      <dgm:prSet presAssocID="{01879159-684C-4B78-B69E-6EDBB734E875}" presName="spaceBetweenRectangles" presStyleCnt="0"/>
      <dgm:spPr/>
    </dgm:pt>
    <dgm:pt modelId="{929122CF-354C-4BE3-ADB5-6A3D96AECD29}" type="pres">
      <dgm:prSet presAssocID="{DED84C9C-D73B-477E-9AF6-D2698E864EA7}" presName="parentLin" presStyleCnt="0"/>
      <dgm:spPr/>
    </dgm:pt>
    <dgm:pt modelId="{B1AE29E6-2F85-47C6-965C-BD6289ABD666}" type="pres">
      <dgm:prSet presAssocID="{DED84C9C-D73B-477E-9AF6-D2698E864EA7}" presName="parentLeftMargin" presStyleLbl="node1" presStyleIdx="0" presStyleCnt="4"/>
      <dgm:spPr/>
      <dgm:t>
        <a:bodyPr/>
        <a:lstStyle/>
        <a:p>
          <a:endParaRPr lang="de-CH"/>
        </a:p>
      </dgm:t>
    </dgm:pt>
    <dgm:pt modelId="{1E9EB923-EB11-4885-86E7-6D66D2CE44A5}" type="pres">
      <dgm:prSet presAssocID="{DED84C9C-D73B-477E-9AF6-D2698E864EA7}" presName="parentText" presStyleLbl="node1" presStyleIdx="1" presStyleCnt="4">
        <dgm:presLayoutVars>
          <dgm:chMax val="0"/>
          <dgm:bulletEnabled val="1"/>
        </dgm:presLayoutVars>
      </dgm:prSet>
      <dgm:spPr/>
      <dgm:t>
        <a:bodyPr/>
        <a:lstStyle/>
        <a:p>
          <a:endParaRPr lang="de-CH"/>
        </a:p>
      </dgm:t>
    </dgm:pt>
    <dgm:pt modelId="{70BE1A35-F559-4C68-8C4D-5D5F9AD17C02}" type="pres">
      <dgm:prSet presAssocID="{DED84C9C-D73B-477E-9AF6-D2698E864EA7}" presName="negativeSpace" presStyleCnt="0"/>
      <dgm:spPr/>
    </dgm:pt>
    <dgm:pt modelId="{A5153AE7-EC1E-475E-B02F-C004A462FEEA}" type="pres">
      <dgm:prSet presAssocID="{DED84C9C-D73B-477E-9AF6-D2698E864EA7}" presName="childText" presStyleLbl="conFgAcc1" presStyleIdx="1" presStyleCnt="4">
        <dgm:presLayoutVars>
          <dgm:bulletEnabled val="1"/>
        </dgm:presLayoutVars>
      </dgm:prSet>
      <dgm:spPr/>
    </dgm:pt>
    <dgm:pt modelId="{F0D43768-0339-4769-9B35-8CA3A2FB32A5}" type="pres">
      <dgm:prSet presAssocID="{B568AE93-66B8-4161-9595-506D2B449920}" presName="spaceBetweenRectangles" presStyleCnt="0"/>
      <dgm:spPr/>
    </dgm:pt>
    <dgm:pt modelId="{1BE52912-4F36-4A68-8936-EFED09AB31AD}" type="pres">
      <dgm:prSet presAssocID="{896422B2-AF7B-4763-9111-2B337B904E92}" presName="parentLin" presStyleCnt="0"/>
      <dgm:spPr/>
    </dgm:pt>
    <dgm:pt modelId="{3AB9513C-00B0-4E7B-9145-D6223BE0DE4C}" type="pres">
      <dgm:prSet presAssocID="{896422B2-AF7B-4763-9111-2B337B904E92}" presName="parentLeftMargin" presStyleLbl="node1" presStyleIdx="1" presStyleCnt="4"/>
      <dgm:spPr/>
      <dgm:t>
        <a:bodyPr/>
        <a:lstStyle/>
        <a:p>
          <a:endParaRPr lang="de-CH"/>
        </a:p>
      </dgm:t>
    </dgm:pt>
    <dgm:pt modelId="{1F6731FB-D760-48A7-BDED-3B31CDCC7712}" type="pres">
      <dgm:prSet presAssocID="{896422B2-AF7B-4763-9111-2B337B904E92}" presName="parentText" presStyleLbl="node1" presStyleIdx="2" presStyleCnt="4">
        <dgm:presLayoutVars>
          <dgm:chMax val="0"/>
          <dgm:bulletEnabled val="1"/>
        </dgm:presLayoutVars>
      </dgm:prSet>
      <dgm:spPr/>
      <dgm:t>
        <a:bodyPr/>
        <a:lstStyle/>
        <a:p>
          <a:endParaRPr lang="de-CH"/>
        </a:p>
      </dgm:t>
    </dgm:pt>
    <dgm:pt modelId="{933CD35F-04D1-426E-B6D2-7FE320A336E6}" type="pres">
      <dgm:prSet presAssocID="{896422B2-AF7B-4763-9111-2B337B904E92}" presName="negativeSpace" presStyleCnt="0"/>
      <dgm:spPr/>
    </dgm:pt>
    <dgm:pt modelId="{62F02E96-7FDA-4858-B575-EB1B0D00D2C0}" type="pres">
      <dgm:prSet presAssocID="{896422B2-AF7B-4763-9111-2B337B904E92}" presName="childText" presStyleLbl="conFgAcc1" presStyleIdx="2" presStyleCnt="4">
        <dgm:presLayoutVars>
          <dgm:bulletEnabled val="1"/>
        </dgm:presLayoutVars>
      </dgm:prSet>
      <dgm:spPr/>
      <dgm:t>
        <a:bodyPr/>
        <a:lstStyle/>
        <a:p>
          <a:endParaRPr lang="de-CH"/>
        </a:p>
      </dgm:t>
    </dgm:pt>
    <dgm:pt modelId="{E818CBC2-C2DA-4218-B8E5-D6D28A75F7AA}" type="pres">
      <dgm:prSet presAssocID="{8C9DC3CA-B78C-4DFF-B8AC-3471A0026CA9}" presName="spaceBetweenRectangles" presStyleCnt="0"/>
      <dgm:spPr/>
    </dgm:pt>
    <dgm:pt modelId="{6554C1E2-30E9-4A91-BE89-916B0C8E0F11}" type="pres">
      <dgm:prSet presAssocID="{3C5DCA56-B6E7-488F-8995-BCAA9926ACFF}" presName="parentLin" presStyleCnt="0"/>
      <dgm:spPr/>
    </dgm:pt>
    <dgm:pt modelId="{5ABEA61B-FD57-428A-ABB4-7FC691EF08C0}" type="pres">
      <dgm:prSet presAssocID="{3C5DCA56-B6E7-488F-8995-BCAA9926ACFF}" presName="parentLeftMargin" presStyleLbl="node1" presStyleIdx="2" presStyleCnt="4"/>
      <dgm:spPr/>
      <dgm:t>
        <a:bodyPr/>
        <a:lstStyle/>
        <a:p>
          <a:endParaRPr lang="de-CH"/>
        </a:p>
      </dgm:t>
    </dgm:pt>
    <dgm:pt modelId="{E631AE3C-1474-4DAA-AAFD-AC615DCF5D6C}" type="pres">
      <dgm:prSet presAssocID="{3C5DCA56-B6E7-488F-8995-BCAA9926ACFF}" presName="parentText" presStyleLbl="node1" presStyleIdx="3" presStyleCnt="4">
        <dgm:presLayoutVars>
          <dgm:chMax val="0"/>
          <dgm:bulletEnabled val="1"/>
        </dgm:presLayoutVars>
      </dgm:prSet>
      <dgm:spPr/>
      <dgm:t>
        <a:bodyPr/>
        <a:lstStyle/>
        <a:p>
          <a:endParaRPr lang="de-CH"/>
        </a:p>
      </dgm:t>
    </dgm:pt>
    <dgm:pt modelId="{29009A74-5655-4CA5-AFF6-B01D07AA30BE}" type="pres">
      <dgm:prSet presAssocID="{3C5DCA56-B6E7-488F-8995-BCAA9926ACFF}" presName="negativeSpace" presStyleCnt="0"/>
      <dgm:spPr/>
    </dgm:pt>
    <dgm:pt modelId="{D1F4B31B-415F-4584-B02F-6ADEC5AF3D1C}" type="pres">
      <dgm:prSet presAssocID="{3C5DCA56-B6E7-488F-8995-BCAA9926ACFF}" presName="childText" presStyleLbl="conFgAcc1" presStyleIdx="3" presStyleCnt="4">
        <dgm:presLayoutVars>
          <dgm:bulletEnabled val="1"/>
        </dgm:presLayoutVars>
      </dgm:prSet>
      <dgm:spPr/>
    </dgm:pt>
  </dgm:ptLst>
  <dgm:cxnLst>
    <dgm:cxn modelId="{F3DD1F86-02A9-45AA-8901-E6AF6AA20D02}" type="presOf" srcId="{5BB1BFE8-1200-4768-AEDA-DE685FC9D46E}" destId="{8D91B23A-D80D-4773-AA69-0FB1C86F76F2}" srcOrd="0" destOrd="0" presId="urn:microsoft.com/office/officeart/2005/8/layout/list1"/>
    <dgm:cxn modelId="{CD177670-2437-463B-A216-FE8765EAE912}" srcId="{5BB1BFE8-1200-4768-AEDA-DE685FC9D46E}" destId="{896422B2-AF7B-4763-9111-2B337B904E92}" srcOrd="2" destOrd="0" parTransId="{C57628C8-88F7-469D-B600-55B8F9AE420F}" sibTransId="{8C9DC3CA-B78C-4DFF-B8AC-3471A0026CA9}"/>
    <dgm:cxn modelId="{78B68016-50AA-450F-9D18-AB7CF435E257}" srcId="{5BB1BFE8-1200-4768-AEDA-DE685FC9D46E}" destId="{3C5DCA56-B6E7-488F-8995-BCAA9926ACFF}" srcOrd="3" destOrd="0" parTransId="{4754871B-F668-47F7-BB9D-B25DAC31C8B1}" sibTransId="{AEDD6CFF-B50D-46CC-8CE6-7B0D1E7B3CBD}"/>
    <dgm:cxn modelId="{01FBDB08-5610-45D2-B422-C370AC650E6C}" type="presOf" srcId="{896422B2-AF7B-4763-9111-2B337B904E92}" destId="{3AB9513C-00B0-4E7B-9145-D6223BE0DE4C}" srcOrd="0" destOrd="0" presId="urn:microsoft.com/office/officeart/2005/8/layout/list1"/>
    <dgm:cxn modelId="{2E7CDA68-052D-4169-A188-6B52F54FC210}" type="presOf" srcId="{B8649708-89DC-41BA-81A3-9D87FB4CFFB7}" destId="{4FF68AD9-8043-4EBF-AADD-2F537820B66E}" srcOrd="0" destOrd="0" presId="urn:microsoft.com/office/officeart/2005/8/layout/list1"/>
    <dgm:cxn modelId="{3E1A7682-E9E0-47A7-AB81-765E557D3647}" srcId="{5BB1BFE8-1200-4768-AEDA-DE685FC9D46E}" destId="{DED84C9C-D73B-477E-9AF6-D2698E864EA7}" srcOrd="1" destOrd="0" parTransId="{97F1E23E-29A7-40EF-B436-CB1AD5619D03}" sibTransId="{B568AE93-66B8-4161-9595-506D2B449920}"/>
    <dgm:cxn modelId="{70FEE5E4-A14E-4FC0-98D2-7D202A1D30DC}" type="presOf" srcId="{896422B2-AF7B-4763-9111-2B337B904E92}" destId="{1F6731FB-D760-48A7-BDED-3B31CDCC7712}" srcOrd="1" destOrd="0" presId="urn:microsoft.com/office/officeart/2005/8/layout/list1"/>
    <dgm:cxn modelId="{1AF24E67-0F7F-4DA2-81E3-B2AB3809852D}" type="presOf" srcId="{3C5DCA56-B6E7-488F-8995-BCAA9926ACFF}" destId="{E631AE3C-1474-4DAA-AAFD-AC615DCF5D6C}" srcOrd="1" destOrd="0" presId="urn:microsoft.com/office/officeart/2005/8/layout/list1"/>
    <dgm:cxn modelId="{F0AD39A0-F183-44CE-88A7-0CFE035885EF}" type="presOf" srcId="{3C5DCA56-B6E7-488F-8995-BCAA9926ACFF}" destId="{5ABEA61B-FD57-428A-ABB4-7FC691EF08C0}" srcOrd="0" destOrd="0" presId="urn:microsoft.com/office/officeart/2005/8/layout/list1"/>
    <dgm:cxn modelId="{B64FBDFA-EBE0-4FB9-AD23-777965A3A3B1}" type="presOf" srcId="{DED84C9C-D73B-477E-9AF6-D2698E864EA7}" destId="{B1AE29E6-2F85-47C6-965C-BD6289ABD666}" srcOrd="0" destOrd="0" presId="urn:microsoft.com/office/officeart/2005/8/layout/list1"/>
    <dgm:cxn modelId="{0883666F-EF25-43AE-A521-85FE54522D75}" type="presOf" srcId="{DED84C9C-D73B-477E-9AF6-D2698E864EA7}" destId="{1E9EB923-EB11-4885-86E7-6D66D2CE44A5}" srcOrd="1" destOrd="0" presId="urn:microsoft.com/office/officeart/2005/8/layout/list1"/>
    <dgm:cxn modelId="{99DAA99B-262E-44BF-9653-8B0F75316F1D}" srcId="{5BB1BFE8-1200-4768-AEDA-DE685FC9D46E}" destId="{B8649708-89DC-41BA-81A3-9D87FB4CFFB7}" srcOrd="0" destOrd="0" parTransId="{0B10E3D6-F4D1-437C-B084-6012E4D6D9B4}" sibTransId="{01879159-684C-4B78-B69E-6EDBB734E875}"/>
    <dgm:cxn modelId="{05A6CF56-4926-4689-8A45-DCA13DDC215F}" type="presOf" srcId="{B8649708-89DC-41BA-81A3-9D87FB4CFFB7}" destId="{108ED667-1BB8-42B6-8409-468174B633EF}" srcOrd="1" destOrd="0" presId="urn:microsoft.com/office/officeart/2005/8/layout/list1"/>
    <dgm:cxn modelId="{23EBFFED-F42A-4F8E-9997-79FD7B8D69DA}" type="presParOf" srcId="{8D91B23A-D80D-4773-AA69-0FB1C86F76F2}" destId="{75D5ED86-5D24-49F2-89A1-52906C82193B}" srcOrd="0" destOrd="0" presId="urn:microsoft.com/office/officeart/2005/8/layout/list1"/>
    <dgm:cxn modelId="{B9A26592-0242-4934-A8AE-63C7679D36A2}" type="presParOf" srcId="{75D5ED86-5D24-49F2-89A1-52906C82193B}" destId="{4FF68AD9-8043-4EBF-AADD-2F537820B66E}" srcOrd="0" destOrd="0" presId="urn:microsoft.com/office/officeart/2005/8/layout/list1"/>
    <dgm:cxn modelId="{B041EC68-E16D-41C9-B628-4BF34B5CA3DB}" type="presParOf" srcId="{75D5ED86-5D24-49F2-89A1-52906C82193B}" destId="{108ED667-1BB8-42B6-8409-468174B633EF}" srcOrd="1" destOrd="0" presId="urn:microsoft.com/office/officeart/2005/8/layout/list1"/>
    <dgm:cxn modelId="{6245DAE5-B5DF-4ADC-AD8E-31B5C37D07E0}" type="presParOf" srcId="{8D91B23A-D80D-4773-AA69-0FB1C86F76F2}" destId="{7C8B2676-F541-4FED-BB3A-10CB1DE0A6E4}" srcOrd="1" destOrd="0" presId="urn:microsoft.com/office/officeart/2005/8/layout/list1"/>
    <dgm:cxn modelId="{A876B050-76C2-4870-BA1E-DE8A7917BB56}" type="presParOf" srcId="{8D91B23A-D80D-4773-AA69-0FB1C86F76F2}" destId="{EAEF2C07-7A9C-47CE-948D-244E4615B283}" srcOrd="2" destOrd="0" presId="urn:microsoft.com/office/officeart/2005/8/layout/list1"/>
    <dgm:cxn modelId="{AC10650A-14AB-4223-9257-C7952E5EBB1E}" type="presParOf" srcId="{8D91B23A-D80D-4773-AA69-0FB1C86F76F2}" destId="{1D11D88D-0D01-4802-8C67-BF7A485451E4}" srcOrd="3" destOrd="0" presId="urn:microsoft.com/office/officeart/2005/8/layout/list1"/>
    <dgm:cxn modelId="{E61FDF6A-CD9B-4B9E-8E83-BE39F92A9133}" type="presParOf" srcId="{8D91B23A-D80D-4773-AA69-0FB1C86F76F2}" destId="{929122CF-354C-4BE3-ADB5-6A3D96AECD29}" srcOrd="4" destOrd="0" presId="urn:microsoft.com/office/officeart/2005/8/layout/list1"/>
    <dgm:cxn modelId="{7D085F7B-8AEB-452A-B75B-FEB2472F67C3}" type="presParOf" srcId="{929122CF-354C-4BE3-ADB5-6A3D96AECD29}" destId="{B1AE29E6-2F85-47C6-965C-BD6289ABD666}" srcOrd="0" destOrd="0" presId="urn:microsoft.com/office/officeart/2005/8/layout/list1"/>
    <dgm:cxn modelId="{C5550F4B-39C5-41C7-ADC1-C2CDDC0C5DBD}" type="presParOf" srcId="{929122CF-354C-4BE3-ADB5-6A3D96AECD29}" destId="{1E9EB923-EB11-4885-86E7-6D66D2CE44A5}" srcOrd="1" destOrd="0" presId="urn:microsoft.com/office/officeart/2005/8/layout/list1"/>
    <dgm:cxn modelId="{A3B3AAF7-6965-4ECD-AD8C-6D2C35ECB479}" type="presParOf" srcId="{8D91B23A-D80D-4773-AA69-0FB1C86F76F2}" destId="{70BE1A35-F559-4C68-8C4D-5D5F9AD17C02}" srcOrd="5" destOrd="0" presId="urn:microsoft.com/office/officeart/2005/8/layout/list1"/>
    <dgm:cxn modelId="{A3282BDD-53C7-41F9-83D0-F31AAFBB069E}" type="presParOf" srcId="{8D91B23A-D80D-4773-AA69-0FB1C86F76F2}" destId="{A5153AE7-EC1E-475E-B02F-C004A462FEEA}" srcOrd="6" destOrd="0" presId="urn:microsoft.com/office/officeart/2005/8/layout/list1"/>
    <dgm:cxn modelId="{7B232D46-24DE-4CEB-94FD-51AA00AFD0E5}" type="presParOf" srcId="{8D91B23A-D80D-4773-AA69-0FB1C86F76F2}" destId="{F0D43768-0339-4769-9B35-8CA3A2FB32A5}" srcOrd="7" destOrd="0" presId="urn:microsoft.com/office/officeart/2005/8/layout/list1"/>
    <dgm:cxn modelId="{F3265430-A974-4E14-BE26-1354FC5448E3}" type="presParOf" srcId="{8D91B23A-D80D-4773-AA69-0FB1C86F76F2}" destId="{1BE52912-4F36-4A68-8936-EFED09AB31AD}" srcOrd="8" destOrd="0" presId="urn:microsoft.com/office/officeart/2005/8/layout/list1"/>
    <dgm:cxn modelId="{B925E118-2352-4578-9B4B-3E18237C6E95}" type="presParOf" srcId="{1BE52912-4F36-4A68-8936-EFED09AB31AD}" destId="{3AB9513C-00B0-4E7B-9145-D6223BE0DE4C}" srcOrd="0" destOrd="0" presId="urn:microsoft.com/office/officeart/2005/8/layout/list1"/>
    <dgm:cxn modelId="{1E8DBC99-B92B-4503-9F3E-33630A8D664E}" type="presParOf" srcId="{1BE52912-4F36-4A68-8936-EFED09AB31AD}" destId="{1F6731FB-D760-48A7-BDED-3B31CDCC7712}" srcOrd="1" destOrd="0" presId="urn:microsoft.com/office/officeart/2005/8/layout/list1"/>
    <dgm:cxn modelId="{B1F96666-832F-4BEB-9DFE-B5D68E292986}" type="presParOf" srcId="{8D91B23A-D80D-4773-AA69-0FB1C86F76F2}" destId="{933CD35F-04D1-426E-B6D2-7FE320A336E6}" srcOrd="9" destOrd="0" presId="urn:microsoft.com/office/officeart/2005/8/layout/list1"/>
    <dgm:cxn modelId="{37772AC3-8091-46BB-B4EB-FD918EAB1E04}" type="presParOf" srcId="{8D91B23A-D80D-4773-AA69-0FB1C86F76F2}" destId="{62F02E96-7FDA-4858-B575-EB1B0D00D2C0}" srcOrd="10" destOrd="0" presId="urn:microsoft.com/office/officeart/2005/8/layout/list1"/>
    <dgm:cxn modelId="{AEC256E6-5495-46B8-BACC-28A224F391ED}" type="presParOf" srcId="{8D91B23A-D80D-4773-AA69-0FB1C86F76F2}" destId="{E818CBC2-C2DA-4218-B8E5-D6D28A75F7AA}" srcOrd="11" destOrd="0" presId="urn:microsoft.com/office/officeart/2005/8/layout/list1"/>
    <dgm:cxn modelId="{03B30EA9-9A2D-41BD-BCC9-79F2A06B60B4}" type="presParOf" srcId="{8D91B23A-D80D-4773-AA69-0FB1C86F76F2}" destId="{6554C1E2-30E9-4A91-BE89-916B0C8E0F11}" srcOrd="12" destOrd="0" presId="urn:microsoft.com/office/officeart/2005/8/layout/list1"/>
    <dgm:cxn modelId="{05EE8401-15D4-4F25-B1D0-817609146ABE}" type="presParOf" srcId="{6554C1E2-30E9-4A91-BE89-916B0C8E0F11}" destId="{5ABEA61B-FD57-428A-ABB4-7FC691EF08C0}" srcOrd="0" destOrd="0" presId="urn:microsoft.com/office/officeart/2005/8/layout/list1"/>
    <dgm:cxn modelId="{193EDF97-005B-4F7F-8ED1-DC98F9FD6DA4}" type="presParOf" srcId="{6554C1E2-30E9-4A91-BE89-916B0C8E0F11}" destId="{E631AE3C-1474-4DAA-AAFD-AC615DCF5D6C}" srcOrd="1" destOrd="0" presId="urn:microsoft.com/office/officeart/2005/8/layout/list1"/>
    <dgm:cxn modelId="{A5F41345-AA56-45AD-A8C7-1219A70F1628}" type="presParOf" srcId="{8D91B23A-D80D-4773-AA69-0FB1C86F76F2}" destId="{29009A74-5655-4CA5-AFF6-B01D07AA30BE}" srcOrd="13" destOrd="0" presId="urn:microsoft.com/office/officeart/2005/8/layout/list1"/>
    <dgm:cxn modelId="{CE75FD2A-A28C-491C-B626-8EBE222E544D}" type="presParOf" srcId="{8D91B23A-D80D-4773-AA69-0FB1C86F76F2}" destId="{D1F4B31B-415F-4584-B02F-6ADEC5AF3D1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2F554-D0E2-47F0-82B4-C84BB03B00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CH"/>
        </a:p>
      </dgm:t>
    </dgm:pt>
    <dgm:pt modelId="{82FC2195-D50C-4158-9B3F-3ED86CEBA622}">
      <dgm:prSet phldrT="[Text]"/>
      <dgm:spPr/>
      <dgm:t>
        <a:bodyPr/>
        <a:lstStyle/>
        <a:p>
          <a:r>
            <a:rPr lang="de-CH" dirty="0" smtClean="0"/>
            <a:t>Offener Dialog</a:t>
          </a:r>
          <a:endParaRPr lang="de-CH" dirty="0"/>
        </a:p>
      </dgm:t>
    </dgm:pt>
    <dgm:pt modelId="{309513DB-4DDE-4055-8A5B-439CDA61C59C}" type="parTrans" cxnId="{22B84F33-1255-4729-ADEC-3F661E63E3C3}">
      <dgm:prSet/>
      <dgm:spPr/>
      <dgm:t>
        <a:bodyPr/>
        <a:lstStyle/>
        <a:p>
          <a:endParaRPr lang="de-CH"/>
        </a:p>
      </dgm:t>
    </dgm:pt>
    <dgm:pt modelId="{A7BB4DDA-B0C9-447E-A3C9-816CB76119E4}" type="sibTrans" cxnId="{22B84F33-1255-4729-ADEC-3F661E63E3C3}">
      <dgm:prSet/>
      <dgm:spPr/>
      <dgm:t>
        <a:bodyPr/>
        <a:lstStyle/>
        <a:p>
          <a:endParaRPr lang="de-CH"/>
        </a:p>
      </dgm:t>
    </dgm:pt>
    <dgm:pt modelId="{F5AD8A36-4326-48A4-9F7A-EFAE8CF41861}">
      <dgm:prSet phldrT="[Text]"/>
      <dgm:spPr/>
      <dgm:t>
        <a:bodyPr/>
        <a:lstStyle/>
        <a:p>
          <a:r>
            <a:rPr lang="de-CH" dirty="0" smtClean="0"/>
            <a:t>Direkte Befragung</a:t>
          </a:r>
          <a:endParaRPr lang="de-CH" dirty="0"/>
        </a:p>
      </dgm:t>
    </dgm:pt>
    <dgm:pt modelId="{B0B6E554-7CE6-4A1C-8624-683171F844EC}" type="parTrans" cxnId="{16ED37E8-E2F6-40E0-852A-5F8E099E42F2}">
      <dgm:prSet/>
      <dgm:spPr/>
      <dgm:t>
        <a:bodyPr/>
        <a:lstStyle/>
        <a:p>
          <a:endParaRPr lang="de-CH"/>
        </a:p>
      </dgm:t>
    </dgm:pt>
    <dgm:pt modelId="{1F01FFC4-A889-489B-87CF-1FCE0E8C8299}" type="sibTrans" cxnId="{16ED37E8-E2F6-40E0-852A-5F8E099E42F2}">
      <dgm:prSet/>
      <dgm:spPr/>
      <dgm:t>
        <a:bodyPr/>
        <a:lstStyle/>
        <a:p>
          <a:endParaRPr lang="de-CH"/>
        </a:p>
      </dgm:t>
    </dgm:pt>
    <dgm:pt modelId="{3E0B48E3-327F-4FF2-B21A-1189EB10110E}">
      <dgm:prSet phldrT="[Text]"/>
      <dgm:spPr/>
      <dgm:t>
        <a:bodyPr/>
        <a:lstStyle/>
        <a:p>
          <a:r>
            <a:rPr lang="de-CH" dirty="0" smtClean="0"/>
            <a:t>Einseitige elterliche Massnahmen (immer angekündigt)</a:t>
          </a:r>
          <a:endParaRPr lang="de-CH" dirty="0"/>
        </a:p>
      </dgm:t>
    </dgm:pt>
    <dgm:pt modelId="{DA447170-09F7-44A2-AAF3-7D5CCB6EA906}" type="parTrans" cxnId="{EE7D73B1-4D56-4BBC-89DF-B6A9D77318EF}">
      <dgm:prSet/>
      <dgm:spPr/>
      <dgm:t>
        <a:bodyPr/>
        <a:lstStyle/>
        <a:p>
          <a:endParaRPr lang="de-CH"/>
        </a:p>
      </dgm:t>
    </dgm:pt>
    <dgm:pt modelId="{B7F64BD6-3CEC-4878-BCB5-007DC443257F}" type="sibTrans" cxnId="{EE7D73B1-4D56-4BBC-89DF-B6A9D77318EF}">
      <dgm:prSet/>
      <dgm:spPr/>
      <dgm:t>
        <a:bodyPr/>
        <a:lstStyle/>
        <a:p>
          <a:endParaRPr lang="de-CH"/>
        </a:p>
      </dgm:t>
    </dgm:pt>
    <dgm:pt modelId="{176A8451-A04F-40F2-8005-62DFA5052D62}" type="pres">
      <dgm:prSet presAssocID="{3CB2F554-D0E2-47F0-82B4-C84BB03B00AC}" presName="linear" presStyleCnt="0">
        <dgm:presLayoutVars>
          <dgm:dir/>
          <dgm:animLvl val="lvl"/>
          <dgm:resizeHandles val="exact"/>
        </dgm:presLayoutVars>
      </dgm:prSet>
      <dgm:spPr/>
      <dgm:t>
        <a:bodyPr/>
        <a:lstStyle/>
        <a:p>
          <a:endParaRPr lang="de-CH"/>
        </a:p>
      </dgm:t>
    </dgm:pt>
    <dgm:pt modelId="{9658B80D-330E-428F-A1BC-8FBE7456291A}" type="pres">
      <dgm:prSet presAssocID="{82FC2195-D50C-4158-9B3F-3ED86CEBA622}" presName="parentLin" presStyleCnt="0"/>
      <dgm:spPr/>
    </dgm:pt>
    <dgm:pt modelId="{D994B2BD-4F99-4968-BEDF-165C4CAA97CB}" type="pres">
      <dgm:prSet presAssocID="{82FC2195-D50C-4158-9B3F-3ED86CEBA622}" presName="parentLeftMargin" presStyleLbl="node1" presStyleIdx="0" presStyleCnt="3"/>
      <dgm:spPr/>
      <dgm:t>
        <a:bodyPr/>
        <a:lstStyle/>
        <a:p>
          <a:endParaRPr lang="de-CH"/>
        </a:p>
      </dgm:t>
    </dgm:pt>
    <dgm:pt modelId="{E7376A2A-A9BA-4744-B196-3C1393C65F59}" type="pres">
      <dgm:prSet presAssocID="{82FC2195-D50C-4158-9B3F-3ED86CEBA622}" presName="parentText" presStyleLbl="node1" presStyleIdx="0" presStyleCnt="3" custLinFactNeighborX="3093" custLinFactNeighborY="-12831">
        <dgm:presLayoutVars>
          <dgm:chMax val="0"/>
          <dgm:bulletEnabled val="1"/>
        </dgm:presLayoutVars>
      </dgm:prSet>
      <dgm:spPr/>
      <dgm:t>
        <a:bodyPr/>
        <a:lstStyle/>
        <a:p>
          <a:endParaRPr lang="de-CH"/>
        </a:p>
      </dgm:t>
    </dgm:pt>
    <dgm:pt modelId="{286128D5-8B1C-49A3-AFE8-33A55F2E7FCB}" type="pres">
      <dgm:prSet presAssocID="{82FC2195-D50C-4158-9B3F-3ED86CEBA622}" presName="negativeSpace" presStyleCnt="0"/>
      <dgm:spPr/>
    </dgm:pt>
    <dgm:pt modelId="{9D0546B0-5363-4531-A90E-574125598FBD}" type="pres">
      <dgm:prSet presAssocID="{82FC2195-D50C-4158-9B3F-3ED86CEBA622}" presName="childText" presStyleLbl="conFgAcc1" presStyleIdx="0" presStyleCnt="3" custLinFactY="-40743" custLinFactNeighborY="-100000">
        <dgm:presLayoutVars>
          <dgm:bulletEnabled val="1"/>
        </dgm:presLayoutVars>
      </dgm:prSet>
      <dgm:spPr/>
    </dgm:pt>
    <dgm:pt modelId="{D06B4DF1-3EEA-45F5-B230-404590AF64FC}" type="pres">
      <dgm:prSet presAssocID="{A7BB4DDA-B0C9-447E-A3C9-816CB76119E4}" presName="spaceBetweenRectangles" presStyleCnt="0"/>
      <dgm:spPr/>
    </dgm:pt>
    <dgm:pt modelId="{AFD07CCE-C681-4829-BC70-D81959E9E1B1}" type="pres">
      <dgm:prSet presAssocID="{F5AD8A36-4326-48A4-9F7A-EFAE8CF41861}" presName="parentLin" presStyleCnt="0"/>
      <dgm:spPr/>
    </dgm:pt>
    <dgm:pt modelId="{615E71D7-0467-4A8B-94C0-82E9541FDBB0}" type="pres">
      <dgm:prSet presAssocID="{F5AD8A36-4326-48A4-9F7A-EFAE8CF41861}" presName="parentLeftMargin" presStyleLbl="node1" presStyleIdx="0" presStyleCnt="3"/>
      <dgm:spPr/>
      <dgm:t>
        <a:bodyPr/>
        <a:lstStyle/>
        <a:p>
          <a:endParaRPr lang="de-CH"/>
        </a:p>
      </dgm:t>
    </dgm:pt>
    <dgm:pt modelId="{C3F7725D-5225-43AF-9674-1C1AA8EFF088}" type="pres">
      <dgm:prSet presAssocID="{F5AD8A36-4326-48A4-9F7A-EFAE8CF41861}" presName="parentText" presStyleLbl="node1" presStyleIdx="1" presStyleCnt="3" custLinFactNeighborX="3093" custLinFactNeighborY="18897">
        <dgm:presLayoutVars>
          <dgm:chMax val="0"/>
          <dgm:bulletEnabled val="1"/>
        </dgm:presLayoutVars>
      </dgm:prSet>
      <dgm:spPr/>
      <dgm:t>
        <a:bodyPr/>
        <a:lstStyle/>
        <a:p>
          <a:endParaRPr lang="de-CH"/>
        </a:p>
      </dgm:t>
    </dgm:pt>
    <dgm:pt modelId="{9E3359D2-80CD-4C1D-8078-81D11DDDCDBE}" type="pres">
      <dgm:prSet presAssocID="{F5AD8A36-4326-48A4-9F7A-EFAE8CF41861}" presName="negativeSpace" presStyleCnt="0"/>
      <dgm:spPr/>
    </dgm:pt>
    <dgm:pt modelId="{D242296D-BE77-48B2-96B0-A016D9063CB4}" type="pres">
      <dgm:prSet presAssocID="{F5AD8A36-4326-48A4-9F7A-EFAE8CF41861}" presName="childText" presStyleLbl="conFgAcc1" presStyleIdx="1" presStyleCnt="3" custLinFactY="-3576" custLinFactNeighborY="-100000">
        <dgm:presLayoutVars>
          <dgm:bulletEnabled val="1"/>
        </dgm:presLayoutVars>
      </dgm:prSet>
      <dgm:spPr/>
    </dgm:pt>
    <dgm:pt modelId="{21289FA2-C6C3-4AD8-B4B5-A3AF734AA4D8}" type="pres">
      <dgm:prSet presAssocID="{1F01FFC4-A889-489B-87CF-1FCE0E8C8299}" presName="spaceBetweenRectangles" presStyleCnt="0"/>
      <dgm:spPr/>
    </dgm:pt>
    <dgm:pt modelId="{F22B413D-1520-45CE-B235-8F0231E6445F}" type="pres">
      <dgm:prSet presAssocID="{3E0B48E3-327F-4FF2-B21A-1189EB10110E}" presName="parentLin" presStyleCnt="0"/>
      <dgm:spPr/>
    </dgm:pt>
    <dgm:pt modelId="{C8CFAD67-74D2-447B-8CED-5C38AB023A47}" type="pres">
      <dgm:prSet presAssocID="{3E0B48E3-327F-4FF2-B21A-1189EB10110E}" presName="parentLeftMargin" presStyleLbl="node1" presStyleIdx="1" presStyleCnt="3"/>
      <dgm:spPr/>
      <dgm:t>
        <a:bodyPr/>
        <a:lstStyle/>
        <a:p>
          <a:endParaRPr lang="de-CH"/>
        </a:p>
      </dgm:t>
    </dgm:pt>
    <dgm:pt modelId="{FD320403-15DB-44F1-A229-FA4046A742E0}" type="pres">
      <dgm:prSet presAssocID="{3E0B48E3-327F-4FF2-B21A-1189EB10110E}" presName="parentText" presStyleLbl="node1" presStyleIdx="2" presStyleCnt="3" custLinFactNeighborX="3093" custLinFactNeighborY="40868">
        <dgm:presLayoutVars>
          <dgm:chMax val="0"/>
          <dgm:bulletEnabled val="1"/>
        </dgm:presLayoutVars>
      </dgm:prSet>
      <dgm:spPr/>
      <dgm:t>
        <a:bodyPr/>
        <a:lstStyle/>
        <a:p>
          <a:endParaRPr lang="de-CH"/>
        </a:p>
      </dgm:t>
    </dgm:pt>
    <dgm:pt modelId="{8E717538-87E1-4831-B908-B726B26E1F1D}" type="pres">
      <dgm:prSet presAssocID="{3E0B48E3-327F-4FF2-B21A-1189EB10110E}" presName="negativeSpace" presStyleCnt="0"/>
      <dgm:spPr/>
    </dgm:pt>
    <dgm:pt modelId="{B4AB205F-62D3-43B7-A7DC-6063EE327576}" type="pres">
      <dgm:prSet presAssocID="{3E0B48E3-327F-4FF2-B21A-1189EB10110E}" presName="childText" presStyleLbl="conFgAcc1" presStyleIdx="2" presStyleCnt="3">
        <dgm:presLayoutVars>
          <dgm:bulletEnabled val="1"/>
        </dgm:presLayoutVars>
      </dgm:prSet>
      <dgm:spPr/>
    </dgm:pt>
  </dgm:ptLst>
  <dgm:cxnLst>
    <dgm:cxn modelId="{2ECE8ED4-CC09-4FC9-8313-F14A411FFE25}" type="presOf" srcId="{3CB2F554-D0E2-47F0-82B4-C84BB03B00AC}" destId="{176A8451-A04F-40F2-8005-62DFA5052D62}" srcOrd="0" destOrd="0" presId="urn:microsoft.com/office/officeart/2005/8/layout/list1"/>
    <dgm:cxn modelId="{22B84F33-1255-4729-ADEC-3F661E63E3C3}" srcId="{3CB2F554-D0E2-47F0-82B4-C84BB03B00AC}" destId="{82FC2195-D50C-4158-9B3F-3ED86CEBA622}" srcOrd="0" destOrd="0" parTransId="{309513DB-4DDE-4055-8A5B-439CDA61C59C}" sibTransId="{A7BB4DDA-B0C9-447E-A3C9-816CB76119E4}"/>
    <dgm:cxn modelId="{5371300D-5D2F-4FB2-B788-00C2A20D1B43}" type="presOf" srcId="{82FC2195-D50C-4158-9B3F-3ED86CEBA622}" destId="{D994B2BD-4F99-4968-BEDF-165C4CAA97CB}" srcOrd="0" destOrd="0" presId="urn:microsoft.com/office/officeart/2005/8/layout/list1"/>
    <dgm:cxn modelId="{EE7D73B1-4D56-4BBC-89DF-B6A9D77318EF}" srcId="{3CB2F554-D0E2-47F0-82B4-C84BB03B00AC}" destId="{3E0B48E3-327F-4FF2-B21A-1189EB10110E}" srcOrd="2" destOrd="0" parTransId="{DA447170-09F7-44A2-AAF3-7D5CCB6EA906}" sibTransId="{B7F64BD6-3CEC-4878-BCB5-007DC443257F}"/>
    <dgm:cxn modelId="{0D36D424-2504-44BB-B6E2-D41E9EDF4550}" type="presOf" srcId="{F5AD8A36-4326-48A4-9F7A-EFAE8CF41861}" destId="{615E71D7-0467-4A8B-94C0-82E9541FDBB0}" srcOrd="0" destOrd="0" presId="urn:microsoft.com/office/officeart/2005/8/layout/list1"/>
    <dgm:cxn modelId="{15920D16-5FC1-4A7C-9DC3-CBAFA201497F}" type="presOf" srcId="{3E0B48E3-327F-4FF2-B21A-1189EB10110E}" destId="{FD320403-15DB-44F1-A229-FA4046A742E0}" srcOrd="1" destOrd="0" presId="urn:microsoft.com/office/officeart/2005/8/layout/list1"/>
    <dgm:cxn modelId="{89F6A95A-4023-409E-BCD1-276C821A9411}" type="presOf" srcId="{3E0B48E3-327F-4FF2-B21A-1189EB10110E}" destId="{C8CFAD67-74D2-447B-8CED-5C38AB023A47}" srcOrd="0" destOrd="0" presId="urn:microsoft.com/office/officeart/2005/8/layout/list1"/>
    <dgm:cxn modelId="{16ED37E8-E2F6-40E0-852A-5F8E099E42F2}" srcId="{3CB2F554-D0E2-47F0-82B4-C84BB03B00AC}" destId="{F5AD8A36-4326-48A4-9F7A-EFAE8CF41861}" srcOrd="1" destOrd="0" parTransId="{B0B6E554-7CE6-4A1C-8624-683171F844EC}" sibTransId="{1F01FFC4-A889-489B-87CF-1FCE0E8C8299}"/>
    <dgm:cxn modelId="{D4F92C54-8FB8-4F22-B1B2-C8D181626DDF}" type="presOf" srcId="{82FC2195-D50C-4158-9B3F-3ED86CEBA622}" destId="{E7376A2A-A9BA-4744-B196-3C1393C65F59}" srcOrd="1" destOrd="0" presId="urn:microsoft.com/office/officeart/2005/8/layout/list1"/>
    <dgm:cxn modelId="{4B324988-280C-407E-9021-4176FA545832}" type="presOf" srcId="{F5AD8A36-4326-48A4-9F7A-EFAE8CF41861}" destId="{C3F7725D-5225-43AF-9674-1C1AA8EFF088}" srcOrd="1" destOrd="0" presId="urn:microsoft.com/office/officeart/2005/8/layout/list1"/>
    <dgm:cxn modelId="{BE97763C-949A-4F57-A7F3-2E2E2CC67795}" type="presParOf" srcId="{176A8451-A04F-40F2-8005-62DFA5052D62}" destId="{9658B80D-330E-428F-A1BC-8FBE7456291A}" srcOrd="0" destOrd="0" presId="urn:microsoft.com/office/officeart/2005/8/layout/list1"/>
    <dgm:cxn modelId="{B91F9989-0936-452E-8282-0B63952C66C8}" type="presParOf" srcId="{9658B80D-330E-428F-A1BC-8FBE7456291A}" destId="{D994B2BD-4F99-4968-BEDF-165C4CAA97CB}" srcOrd="0" destOrd="0" presId="urn:microsoft.com/office/officeart/2005/8/layout/list1"/>
    <dgm:cxn modelId="{21FA0417-89A5-4817-B6B0-15DF6FAF778A}" type="presParOf" srcId="{9658B80D-330E-428F-A1BC-8FBE7456291A}" destId="{E7376A2A-A9BA-4744-B196-3C1393C65F59}" srcOrd="1" destOrd="0" presId="urn:microsoft.com/office/officeart/2005/8/layout/list1"/>
    <dgm:cxn modelId="{109DD4ED-0C4D-4C8E-B3AF-68BEA7C563D7}" type="presParOf" srcId="{176A8451-A04F-40F2-8005-62DFA5052D62}" destId="{286128D5-8B1C-49A3-AFE8-33A55F2E7FCB}" srcOrd="1" destOrd="0" presId="urn:microsoft.com/office/officeart/2005/8/layout/list1"/>
    <dgm:cxn modelId="{FDDEAE6F-60FA-49BB-A5A4-2B4623EA144E}" type="presParOf" srcId="{176A8451-A04F-40F2-8005-62DFA5052D62}" destId="{9D0546B0-5363-4531-A90E-574125598FBD}" srcOrd="2" destOrd="0" presId="urn:microsoft.com/office/officeart/2005/8/layout/list1"/>
    <dgm:cxn modelId="{E8D7DBE8-DA98-4923-8453-2133D6535799}" type="presParOf" srcId="{176A8451-A04F-40F2-8005-62DFA5052D62}" destId="{D06B4DF1-3EEA-45F5-B230-404590AF64FC}" srcOrd="3" destOrd="0" presId="urn:microsoft.com/office/officeart/2005/8/layout/list1"/>
    <dgm:cxn modelId="{3EBFE143-36A3-4AEB-B0BE-0D72031C319E}" type="presParOf" srcId="{176A8451-A04F-40F2-8005-62DFA5052D62}" destId="{AFD07CCE-C681-4829-BC70-D81959E9E1B1}" srcOrd="4" destOrd="0" presId="urn:microsoft.com/office/officeart/2005/8/layout/list1"/>
    <dgm:cxn modelId="{2AEAD1A4-D442-49C3-A938-A4CFADC2728F}" type="presParOf" srcId="{AFD07CCE-C681-4829-BC70-D81959E9E1B1}" destId="{615E71D7-0467-4A8B-94C0-82E9541FDBB0}" srcOrd="0" destOrd="0" presId="urn:microsoft.com/office/officeart/2005/8/layout/list1"/>
    <dgm:cxn modelId="{7DB674EA-42CC-4C82-BE64-960E41C70B44}" type="presParOf" srcId="{AFD07CCE-C681-4829-BC70-D81959E9E1B1}" destId="{C3F7725D-5225-43AF-9674-1C1AA8EFF088}" srcOrd="1" destOrd="0" presId="urn:microsoft.com/office/officeart/2005/8/layout/list1"/>
    <dgm:cxn modelId="{8B1401EC-B2D9-4550-8380-C71BBF1F82E4}" type="presParOf" srcId="{176A8451-A04F-40F2-8005-62DFA5052D62}" destId="{9E3359D2-80CD-4C1D-8078-81D11DDDCDBE}" srcOrd="5" destOrd="0" presId="urn:microsoft.com/office/officeart/2005/8/layout/list1"/>
    <dgm:cxn modelId="{AB6A5D34-A102-402D-A77B-C66FA396C722}" type="presParOf" srcId="{176A8451-A04F-40F2-8005-62DFA5052D62}" destId="{D242296D-BE77-48B2-96B0-A016D9063CB4}" srcOrd="6" destOrd="0" presId="urn:microsoft.com/office/officeart/2005/8/layout/list1"/>
    <dgm:cxn modelId="{8508FF4C-9FAD-45BC-B130-F40AC8F023FF}" type="presParOf" srcId="{176A8451-A04F-40F2-8005-62DFA5052D62}" destId="{21289FA2-C6C3-4AD8-B4B5-A3AF734AA4D8}" srcOrd="7" destOrd="0" presId="urn:microsoft.com/office/officeart/2005/8/layout/list1"/>
    <dgm:cxn modelId="{730A7249-6A4B-41F7-851B-550130F89D6A}" type="presParOf" srcId="{176A8451-A04F-40F2-8005-62DFA5052D62}" destId="{F22B413D-1520-45CE-B235-8F0231E6445F}" srcOrd="8" destOrd="0" presId="urn:microsoft.com/office/officeart/2005/8/layout/list1"/>
    <dgm:cxn modelId="{99D00D80-6A8C-48F1-BF1C-C529E71DE75B}" type="presParOf" srcId="{F22B413D-1520-45CE-B235-8F0231E6445F}" destId="{C8CFAD67-74D2-447B-8CED-5C38AB023A47}" srcOrd="0" destOrd="0" presId="urn:microsoft.com/office/officeart/2005/8/layout/list1"/>
    <dgm:cxn modelId="{55881560-F31E-448E-9A73-593B15437C46}" type="presParOf" srcId="{F22B413D-1520-45CE-B235-8F0231E6445F}" destId="{FD320403-15DB-44F1-A229-FA4046A742E0}" srcOrd="1" destOrd="0" presId="urn:microsoft.com/office/officeart/2005/8/layout/list1"/>
    <dgm:cxn modelId="{C35F03A8-8B4D-445A-8020-C43A5EE48A66}" type="presParOf" srcId="{176A8451-A04F-40F2-8005-62DFA5052D62}" destId="{8E717538-87E1-4831-B908-B726B26E1F1D}" srcOrd="9" destOrd="0" presId="urn:microsoft.com/office/officeart/2005/8/layout/list1"/>
    <dgm:cxn modelId="{13CDDD27-4F05-47AA-AEA3-2F28791BF3FC}" type="presParOf" srcId="{176A8451-A04F-40F2-8005-62DFA5052D62}" destId="{B4AB205F-62D3-43B7-A7DC-6063EE3275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E97719-F148-450C-B973-80D4CA2D31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CH"/>
        </a:p>
      </dgm:t>
    </dgm:pt>
    <dgm:pt modelId="{94192557-ED9E-4951-9FCF-F17A8BA261BA}">
      <dgm:prSet phldrT="[Text]"/>
      <dgm:spPr/>
      <dgm:t>
        <a:bodyPr/>
        <a:lstStyle/>
        <a:p>
          <a:r>
            <a:rPr lang="de-CH" dirty="0" smtClean="0"/>
            <a:t>Emotionale und praktische Vorbereitung durch Aufschub</a:t>
          </a:r>
          <a:endParaRPr lang="de-CH" dirty="0"/>
        </a:p>
      </dgm:t>
    </dgm:pt>
    <dgm:pt modelId="{4A8D845F-FD37-4637-82C5-D1A4D44E0F83}" type="parTrans" cxnId="{EAA8E63E-7382-40BB-BCC2-097D9DA8F361}">
      <dgm:prSet/>
      <dgm:spPr/>
      <dgm:t>
        <a:bodyPr/>
        <a:lstStyle/>
        <a:p>
          <a:endParaRPr lang="de-CH"/>
        </a:p>
      </dgm:t>
    </dgm:pt>
    <dgm:pt modelId="{53F89BF0-E935-4450-A71D-27A15E2373EB}" type="sibTrans" cxnId="{EAA8E63E-7382-40BB-BCC2-097D9DA8F361}">
      <dgm:prSet/>
      <dgm:spPr/>
      <dgm:t>
        <a:bodyPr/>
        <a:lstStyle/>
        <a:p>
          <a:endParaRPr lang="de-CH"/>
        </a:p>
      </dgm:t>
    </dgm:pt>
    <dgm:pt modelId="{46CC8709-89A7-4554-A18C-9B5F269F8E86}">
      <dgm:prSet phldrT="[Text]"/>
      <dgm:spPr/>
      <dgm:t>
        <a:bodyPr/>
        <a:lstStyle/>
        <a:p>
          <a:r>
            <a:rPr lang="de-CH" dirty="0" smtClean="0"/>
            <a:t>Keine Anonymisierung und Verheimlichung (Scham) </a:t>
          </a:r>
          <a:endParaRPr lang="de-CH" dirty="0"/>
        </a:p>
      </dgm:t>
    </dgm:pt>
    <dgm:pt modelId="{B1137BC6-BB06-43E5-9C87-82D928330E86}" type="parTrans" cxnId="{997FC5A3-D11E-4455-844E-2F69FBB87479}">
      <dgm:prSet/>
      <dgm:spPr/>
      <dgm:t>
        <a:bodyPr/>
        <a:lstStyle/>
        <a:p>
          <a:endParaRPr lang="de-CH"/>
        </a:p>
      </dgm:t>
    </dgm:pt>
    <dgm:pt modelId="{3C3D7D42-FD7B-46A2-8FF6-3BD339991727}" type="sibTrans" cxnId="{997FC5A3-D11E-4455-844E-2F69FBB87479}">
      <dgm:prSet/>
      <dgm:spPr/>
      <dgm:t>
        <a:bodyPr/>
        <a:lstStyle/>
        <a:p>
          <a:endParaRPr lang="de-CH"/>
        </a:p>
      </dgm:t>
    </dgm:pt>
    <dgm:pt modelId="{BFED042D-7BF5-4CF6-81F8-34D98C18838F}">
      <dgm:prSet phldrT="[Text]"/>
      <dgm:spPr/>
      <dgm:t>
        <a:bodyPr/>
        <a:lstStyle/>
        <a:p>
          <a:endParaRPr lang="de-CH" dirty="0" smtClean="0"/>
        </a:p>
        <a:p>
          <a:r>
            <a:rPr lang="de-CH" dirty="0" smtClean="0"/>
            <a:t>Widerstand und Beharrlichkeit</a:t>
          </a:r>
        </a:p>
        <a:p>
          <a:endParaRPr lang="de-CH" dirty="0" smtClean="0"/>
        </a:p>
      </dgm:t>
    </dgm:pt>
    <dgm:pt modelId="{1CE33E59-A3C2-494E-B641-66092384ECE9}" type="parTrans" cxnId="{E29883D9-44F6-414D-92F3-5DCB6AA2E78C}">
      <dgm:prSet/>
      <dgm:spPr/>
      <dgm:t>
        <a:bodyPr/>
        <a:lstStyle/>
        <a:p>
          <a:endParaRPr lang="de-CH"/>
        </a:p>
      </dgm:t>
    </dgm:pt>
    <dgm:pt modelId="{BB6CA738-2AB2-48D9-924F-EE0F2F5F1833}" type="sibTrans" cxnId="{E29883D9-44F6-414D-92F3-5DCB6AA2E78C}">
      <dgm:prSet/>
      <dgm:spPr/>
      <dgm:t>
        <a:bodyPr/>
        <a:lstStyle/>
        <a:p>
          <a:endParaRPr lang="de-CH"/>
        </a:p>
      </dgm:t>
    </dgm:pt>
    <dgm:pt modelId="{E3EC283E-1D60-46E6-B4E7-5F46FFA3DDCA}">
      <dgm:prSet phldrT="[Text]"/>
      <dgm:spPr/>
      <dgm:t>
        <a:bodyPr/>
        <a:lstStyle/>
        <a:p>
          <a:r>
            <a:rPr lang="de-CH" dirty="0" smtClean="0"/>
            <a:t>Hilfe holen ist eine Stärke</a:t>
          </a:r>
          <a:endParaRPr lang="de-CH" dirty="0"/>
        </a:p>
      </dgm:t>
    </dgm:pt>
    <dgm:pt modelId="{292E20E8-6B0B-4EC2-B15F-7525EC238E21}" type="parTrans" cxnId="{5FE78843-7AF6-4430-AF45-E3BCB1536553}">
      <dgm:prSet/>
      <dgm:spPr/>
      <dgm:t>
        <a:bodyPr/>
        <a:lstStyle/>
        <a:p>
          <a:endParaRPr lang="de-CH"/>
        </a:p>
      </dgm:t>
    </dgm:pt>
    <dgm:pt modelId="{99C046B5-91F0-48AD-8567-8F4C15D3464A}" type="sibTrans" cxnId="{5FE78843-7AF6-4430-AF45-E3BCB1536553}">
      <dgm:prSet/>
      <dgm:spPr/>
      <dgm:t>
        <a:bodyPr/>
        <a:lstStyle/>
        <a:p>
          <a:endParaRPr lang="de-CH"/>
        </a:p>
      </dgm:t>
    </dgm:pt>
    <dgm:pt modelId="{D43CE178-C532-4DC0-AB88-34418C8BDA1D}">
      <dgm:prSet/>
      <dgm:spPr/>
      <dgm:t>
        <a:bodyPr/>
        <a:lstStyle/>
        <a:p>
          <a:r>
            <a:rPr lang="de-CH" smtClean="0"/>
            <a:t>Aufbau eines Unterstützernetzes</a:t>
          </a:r>
          <a:endParaRPr lang="de-CH" dirty="0"/>
        </a:p>
      </dgm:t>
    </dgm:pt>
    <dgm:pt modelId="{7E961E28-D362-4B87-83C0-B8170D23A4B7}" type="parTrans" cxnId="{DB0EC86C-85F9-479B-8276-1D1CF5D1C3A3}">
      <dgm:prSet/>
      <dgm:spPr/>
      <dgm:t>
        <a:bodyPr/>
        <a:lstStyle/>
        <a:p>
          <a:endParaRPr lang="de-CH"/>
        </a:p>
      </dgm:t>
    </dgm:pt>
    <dgm:pt modelId="{68E44CDB-B185-40C1-A424-08956D2306BA}" type="sibTrans" cxnId="{DB0EC86C-85F9-479B-8276-1D1CF5D1C3A3}">
      <dgm:prSet/>
      <dgm:spPr/>
      <dgm:t>
        <a:bodyPr/>
        <a:lstStyle/>
        <a:p>
          <a:endParaRPr lang="de-CH"/>
        </a:p>
      </dgm:t>
    </dgm:pt>
    <dgm:pt modelId="{CDA3CB0E-D756-49AC-A612-22C1165D9D88}" type="pres">
      <dgm:prSet presAssocID="{BFE97719-F148-450C-B973-80D4CA2D31D8}" presName="linear" presStyleCnt="0">
        <dgm:presLayoutVars>
          <dgm:dir/>
          <dgm:animLvl val="lvl"/>
          <dgm:resizeHandles val="exact"/>
        </dgm:presLayoutVars>
      </dgm:prSet>
      <dgm:spPr/>
      <dgm:t>
        <a:bodyPr/>
        <a:lstStyle/>
        <a:p>
          <a:endParaRPr lang="de-CH"/>
        </a:p>
      </dgm:t>
    </dgm:pt>
    <dgm:pt modelId="{A12C0DF1-BCA6-4969-A288-DDE8ECF1AC2B}" type="pres">
      <dgm:prSet presAssocID="{94192557-ED9E-4951-9FCF-F17A8BA261BA}" presName="parentLin" presStyleCnt="0"/>
      <dgm:spPr/>
    </dgm:pt>
    <dgm:pt modelId="{447A5495-193D-49F9-93C3-301B6AF822CB}" type="pres">
      <dgm:prSet presAssocID="{94192557-ED9E-4951-9FCF-F17A8BA261BA}" presName="parentLeftMargin" presStyleLbl="node1" presStyleIdx="0" presStyleCnt="5"/>
      <dgm:spPr/>
      <dgm:t>
        <a:bodyPr/>
        <a:lstStyle/>
        <a:p>
          <a:endParaRPr lang="de-CH"/>
        </a:p>
      </dgm:t>
    </dgm:pt>
    <dgm:pt modelId="{74DAFEFE-644C-45CE-BCFE-CCD820774593}" type="pres">
      <dgm:prSet presAssocID="{94192557-ED9E-4951-9FCF-F17A8BA261BA}" presName="parentText" presStyleLbl="node1" presStyleIdx="0" presStyleCnt="5">
        <dgm:presLayoutVars>
          <dgm:chMax val="0"/>
          <dgm:bulletEnabled val="1"/>
        </dgm:presLayoutVars>
      </dgm:prSet>
      <dgm:spPr/>
      <dgm:t>
        <a:bodyPr/>
        <a:lstStyle/>
        <a:p>
          <a:endParaRPr lang="de-CH"/>
        </a:p>
      </dgm:t>
    </dgm:pt>
    <dgm:pt modelId="{F59CCCB4-1574-4EEE-8FA5-8F8DD2B9E0AB}" type="pres">
      <dgm:prSet presAssocID="{94192557-ED9E-4951-9FCF-F17A8BA261BA}" presName="negativeSpace" presStyleCnt="0"/>
      <dgm:spPr/>
    </dgm:pt>
    <dgm:pt modelId="{E9FC5AF2-3C87-403D-ACD4-D8222C8466BA}" type="pres">
      <dgm:prSet presAssocID="{94192557-ED9E-4951-9FCF-F17A8BA261BA}" presName="childText" presStyleLbl="conFgAcc1" presStyleIdx="0" presStyleCnt="5">
        <dgm:presLayoutVars>
          <dgm:bulletEnabled val="1"/>
        </dgm:presLayoutVars>
      </dgm:prSet>
      <dgm:spPr/>
    </dgm:pt>
    <dgm:pt modelId="{274BBCAB-C761-45B8-B6F0-A1EBF34E6D65}" type="pres">
      <dgm:prSet presAssocID="{53F89BF0-E935-4450-A71D-27A15E2373EB}" presName="spaceBetweenRectangles" presStyleCnt="0"/>
      <dgm:spPr/>
    </dgm:pt>
    <dgm:pt modelId="{CEB10C47-90AE-4C0D-B9A4-F0ED984E5DDE}" type="pres">
      <dgm:prSet presAssocID="{46CC8709-89A7-4554-A18C-9B5F269F8E86}" presName="parentLin" presStyleCnt="0"/>
      <dgm:spPr/>
    </dgm:pt>
    <dgm:pt modelId="{4D2DB661-8C97-49CB-970C-1650422475ED}" type="pres">
      <dgm:prSet presAssocID="{46CC8709-89A7-4554-A18C-9B5F269F8E86}" presName="parentLeftMargin" presStyleLbl="node1" presStyleIdx="0" presStyleCnt="5"/>
      <dgm:spPr/>
      <dgm:t>
        <a:bodyPr/>
        <a:lstStyle/>
        <a:p>
          <a:endParaRPr lang="de-CH"/>
        </a:p>
      </dgm:t>
    </dgm:pt>
    <dgm:pt modelId="{2726DDD4-4A1D-41F1-ABFC-2CFB279189C4}" type="pres">
      <dgm:prSet presAssocID="{46CC8709-89A7-4554-A18C-9B5F269F8E86}" presName="parentText" presStyleLbl="node1" presStyleIdx="1" presStyleCnt="5">
        <dgm:presLayoutVars>
          <dgm:chMax val="0"/>
          <dgm:bulletEnabled val="1"/>
        </dgm:presLayoutVars>
      </dgm:prSet>
      <dgm:spPr/>
      <dgm:t>
        <a:bodyPr/>
        <a:lstStyle/>
        <a:p>
          <a:endParaRPr lang="de-CH"/>
        </a:p>
      </dgm:t>
    </dgm:pt>
    <dgm:pt modelId="{06A0BB25-5B7D-45A7-8A37-98A24A7A40A1}" type="pres">
      <dgm:prSet presAssocID="{46CC8709-89A7-4554-A18C-9B5F269F8E86}" presName="negativeSpace" presStyleCnt="0"/>
      <dgm:spPr/>
    </dgm:pt>
    <dgm:pt modelId="{EE163A2D-859C-4894-A2E4-313A3DEC85DC}" type="pres">
      <dgm:prSet presAssocID="{46CC8709-89A7-4554-A18C-9B5F269F8E86}" presName="childText" presStyleLbl="conFgAcc1" presStyleIdx="1" presStyleCnt="5">
        <dgm:presLayoutVars>
          <dgm:bulletEnabled val="1"/>
        </dgm:presLayoutVars>
      </dgm:prSet>
      <dgm:spPr/>
    </dgm:pt>
    <dgm:pt modelId="{76DEDE1E-475C-484F-98FC-1B1E45468A11}" type="pres">
      <dgm:prSet presAssocID="{3C3D7D42-FD7B-46A2-8FF6-3BD339991727}" presName="spaceBetweenRectangles" presStyleCnt="0"/>
      <dgm:spPr/>
    </dgm:pt>
    <dgm:pt modelId="{10608205-114D-42D6-86D4-CCCBF78B8EF0}" type="pres">
      <dgm:prSet presAssocID="{E3EC283E-1D60-46E6-B4E7-5F46FFA3DDCA}" presName="parentLin" presStyleCnt="0"/>
      <dgm:spPr/>
    </dgm:pt>
    <dgm:pt modelId="{E20B0D15-7053-417F-83F3-F8D4D7D8E55E}" type="pres">
      <dgm:prSet presAssocID="{E3EC283E-1D60-46E6-B4E7-5F46FFA3DDCA}" presName="parentLeftMargin" presStyleLbl="node1" presStyleIdx="1" presStyleCnt="5"/>
      <dgm:spPr/>
      <dgm:t>
        <a:bodyPr/>
        <a:lstStyle/>
        <a:p>
          <a:endParaRPr lang="de-CH"/>
        </a:p>
      </dgm:t>
    </dgm:pt>
    <dgm:pt modelId="{FF11E829-4039-438D-A72F-75D5F5AB03B7}" type="pres">
      <dgm:prSet presAssocID="{E3EC283E-1D60-46E6-B4E7-5F46FFA3DDCA}" presName="parentText" presStyleLbl="node1" presStyleIdx="2" presStyleCnt="5">
        <dgm:presLayoutVars>
          <dgm:chMax val="0"/>
          <dgm:bulletEnabled val="1"/>
        </dgm:presLayoutVars>
      </dgm:prSet>
      <dgm:spPr/>
      <dgm:t>
        <a:bodyPr/>
        <a:lstStyle/>
        <a:p>
          <a:endParaRPr lang="de-CH"/>
        </a:p>
      </dgm:t>
    </dgm:pt>
    <dgm:pt modelId="{D55470AA-8835-421A-B55F-B012CB8A9616}" type="pres">
      <dgm:prSet presAssocID="{E3EC283E-1D60-46E6-B4E7-5F46FFA3DDCA}" presName="negativeSpace" presStyleCnt="0"/>
      <dgm:spPr/>
    </dgm:pt>
    <dgm:pt modelId="{F2A712AD-2996-4AA5-B023-F34BFEB23A34}" type="pres">
      <dgm:prSet presAssocID="{E3EC283E-1D60-46E6-B4E7-5F46FFA3DDCA}" presName="childText" presStyleLbl="conFgAcc1" presStyleIdx="2" presStyleCnt="5">
        <dgm:presLayoutVars>
          <dgm:bulletEnabled val="1"/>
        </dgm:presLayoutVars>
      </dgm:prSet>
      <dgm:spPr/>
    </dgm:pt>
    <dgm:pt modelId="{F24D1E60-1E25-4C8E-B6C9-2D37A2573DBD}" type="pres">
      <dgm:prSet presAssocID="{99C046B5-91F0-48AD-8567-8F4C15D3464A}" presName="spaceBetweenRectangles" presStyleCnt="0"/>
      <dgm:spPr/>
    </dgm:pt>
    <dgm:pt modelId="{EAD308C6-A8DC-460C-A52C-27B6D17507E5}" type="pres">
      <dgm:prSet presAssocID="{D43CE178-C532-4DC0-AB88-34418C8BDA1D}" presName="parentLin" presStyleCnt="0"/>
      <dgm:spPr/>
    </dgm:pt>
    <dgm:pt modelId="{80683ED0-6C10-4355-B8A8-BCD96791A1C3}" type="pres">
      <dgm:prSet presAssocID="{D43CE178-C532-4DC0-AB88-34418C8BDA1D}" presName="parentLeftMargin" presStyleLbl="node1" presStyleIdx="2" presStyleCnt="5"/>
      <dgm:spPr/>
      <dgm:t>
        <a:bodyPr/>
        <a:lstStyle/>
        <a:p>
          <a:endParaRPr lang="de-CH"/>
        </a:p>
      </dgm:t>
    </dgm:pt>
    <dgm:pt modelId="{5902BD2D-6F8B-4303-951E-17C6E3CD26F5}" type="pres">
      <dgm:prSet presAssocID="{D43CE178-C532-4DC0-AB88-34418C8BDA1D}" presName="parentText" presStyleLbl="node1" presStyleIdx="3" presStyleCnt="5">
        <dgm:presLayoutVars>
          <dgm:chMax val="0"/>
          <dgm:bulletEnabled val="1"/>
        </dgm:presLayoutVars>
      </dgm:prSet>
      <dgm:spPr/>
      <dgm:t>
        <a:bodyPr/>
        <a:lstStyle/>
        <a:p>
          <a:endParaRPr lang="de-CH"/>
        </a:p>
      </dgm:t>
    </dgm:pt>
    <dgm:pt modelId="{D3B81839-903F-410A-9BB9-962571F48D24}" type="pres">
      <dgm:prSet presAssocID="{D43CE178-C532-4DC0-AB88-34418C8BDA1D}" presName="negativeSpace" presStyleCnt="0"/>
      <dgm:spPr/>
    </dgm:pt>
    <dgm:pt modelId="{F2EAF57B-DEFC-4A1A-8303-1813C84231DE}" type="pres">
      <dgm:prSet presAssocID="{D43CE178-C532-4DC0-AB88-34418C8BDA1D}" presName="childText" presStyleLbl="conFgAcc1" presStyleIdx="3" presStyleCnt="5">
        <dgm:presLayoutVars>
          <dgm:bulletEnabled val="1"/>
        </dgm:presLayoutVars>
      </dgm:prSet>
      <dgm:spPr/>
    </dgm:pt>
    <dgm:pt modelId="{8C803998-8433-4AB1-933D-1AF5E8C05EB9}" type="pres">
      <dgm:prSet presAssocID="{68E44CDB-B185-40C1-A424-08956D2306BA}" presName="spaceBetweenRectangles" presStyleCnt="0"/>
      <dgm:spPr/>
    </dgm:pt>
    <dgm:pt modelId="{356A0086-C4FB-45B8-B21A-7EEE8E26450F}" type="pres">
      <dgm:prSet presAssocID="{BFED042D-7BF5-4CF6-81F8-34D98C18838F}" presName="parentLin" presStyleCnt="0"/>
      <dgm:spPr/>
    </dgm:pt>
    <dgm:pt modelId="{95DF8FE5-8B2C-4441-A743-C20C03257FEF}" type="pres">
      <dgm:prSet presAssocID="{BFED042D-7BF5-4CF6-81F8-34D98C18838F}" presName="parentLeftMargin" presStyleLbl="node1" presStyleIdx="3" presStyleCnt="5"/>
      <dgm:spPr/>
      <dgm:t>
        <a:bodyPr/>
        <a:lstStyle/>
        <a:p>
          <a:endParaRPr lang="de-CH"/>
        </a:p>
      </dgm:t>
    </dgm:pt>
    <dgm:pt modelId="{7CFC2B2F-1C18-4F48-9F8C-C81055E29DEB}" type="pres">
      <dgm:prSet presAssocID="{BFED042D-7BF5-4CF6-81F8-34D98C18838F}" presName="parentText" presStyleLbl="node1" presStyleIdx="4" presStyleCnt="5">
        <dgm:presLayoutVars>
          <dgm:chMax val="0"/>
          <dgm:bulletEnabled val="1"/>
        </dgm:presLayoutVars>
      </dgm:prSet>
      <dgm:spPr/>
      <dgm:t>
        <a:bodyPr/>
        <a:lstStyle/>
        <a:p>
          <a:endParaRPr lang="de-CH"/>
        </a:p>
      </dgm:t>
    </dgm:pt>
    <dgm:pt modelId="{0BF68E39-23E1-4327-9A46-E344660F86D5}" type="pres">
      <dgm:prSet presAssocID="{BFED042D-7BF5-4CF6-81F8-34D98C18838F}" presName="negativeSpace" presStyleCnt="0"/>
      <dgm:spPr/>
    </dgm:pt>
    <dgm:pt modelId="{18FCFE80-1778-4360-B651-949664A0EF53}" type="pres">
      <dgm:prSet presAssocID="{BFED042D-7BF5-4CF6-81F8-34D98C18838F}" presName="childText" presStyleLbl="conFgAcc1" presStyleIdx="4" presStyleCnt="5">
        <dgm:presLayoutVars>
          <dgm:bulletEnabled val="1"/>
        </dgm:presLayoutVars>
      </dgm:prSet>
      <dgm:spPr/>
    </dgm:pt>
  </dgm:ptLst>
  <dgm:cxnLst>
    <dgm:cxn modelId="{DB0EC86C-85F9-479B-8276-1D1CF5D1C3A3}" srcId="{BFE97719-F148-450C-B973-80D4CA2D31D8}" destId="{D43CE178-C532-4DC0-AB88-34418C8BDA1D}" srcOrd="3" destOrd="0" parTransId="{7E961E28-D362-4B87-83C0-B8170D23A4B7}" sibTransId="{68E44CDB-B185-40C1-A424-08956D2306BA}"/>
    <dgm:cxn modelId="{7B5B8370-DE81-4291-96B2-E02777A9281E}" type="presOf" srcId="{46CC8709-89A7-4554-A18C-9B5F269F8E86}" destId="{2726DDD4-4A1D-41F1-ABFC-2CFB279189C4}" srcOrd="1" destOrd="0" presId="urn:microsoft.com/office/officeart/2005/8/layout/list1"/>
    <dgm:cxn modelId="{FD5DD386-31CC-4FCC-810C-F259439722E7}" type="presOf" srcId="{BFE97719-F148-450C-B973-80D4CA2D31D8}" destId="{CDA3CB0E-D756-49AC-A612-22C1165D9D88}" srcOrd="0" destOrd="0" presId="urn:microsoft.com/office/officeart/2005/8/layout/list1"/>
    <dgm:cxn modelId="{EAA8E63E-7382-40BB-BCC2-097D9DA8F361}" srcId="{BFE97719-F148-450C-B973-80D4CA2D31D8}" destId="{94192557-ED9E-4951-9FCF-F17A8BA261BA}" srcOrd="0" destOrd="0" parTransId="{4A8D845F-FD37-4637-82C5-D1A4D44E0F83}" sibTransId="{53F89BF0-E935-4450-A71D-27A15E2373EB}"/>
    <dgm:cxn modelId="{02CC6DE1-9022-46C2-BB5D-504B3C1E633E}" type="presOf" srcId="{BFED042D-7BF5-4CF6-81F8-34D98C18838F}" destId="{7CFC2B2F-1C18-4F48-9F8C-C81055E29DEB}" srcOrd="1" destOrd="0" presId="urn:microsoft.com/office/officeart/2005/8/layout/list1"/>
    <dgm:cxn modelId="{B2F80832-E545-48FD-B3FB-34E0456A14EE}" type="presOf" srcId="{E3EC283E-1D60-46E6-B4E7-5F46FFA3DDCA}" destId="{FF11E829-4039-438D-A72F-75D5F5AB03B7}" srcOrd="1" destOrd="0" presId="urn:microsoft.com/office/officeart/2005/8/layout/list1"/>
    <dgm:cxn modelId="{E29883D9-44F6-414D-92F3-5DCB6AA2E78C}" srcId="{BFE97719-F148-450C-B973-80D4CA2D31D8}" destId="{BFED042D-7BF5-4CF6-81F8-34D98C18838F}" srcOrd="4" destOrd="0" parTransId="{1CE33E59-A3C2-494E-B641-66092384ECE9}" sibTransId="{BB6CA738-2AB2-48D9-924F-EE0F2F5F1833}"/>
    <dgm:cxn modelId="{DA91C125-6B29-44C7-BA4B-D5C6E35684F7}" type="presOf" srcId="{D43CE178-C532-4DC0-AB88-34418C8BDA1D}" destId="{5902BD2D-6F8B-4303-951E-17C6E3CD26F5}" srcOrd="1" destOrd="0" presId="urn:microsoft.com/office/officeart/2005/8/layout/list1"/>
    <dgm:cxn modelId="{5FE78843-7AF6-4430-AF45-E3BCB1536553}" srcId="{BFE97719-F148-450C-B973-80D4CA2D31D8}" destId="{E3EC283E-1D60-46E6-B4E7-5F46FFA3DDCA}" srcOrd="2" destOrd="0" parTransId="{292E20E8-6B0B-4EC2-B15F-7525EC238E21}" sibTransId="{99C046B5-91F0-48AD-8567-8F4C15D3464A}"/>
    <dgm:cxn modelId="{A0191A9E-88E4-4FE6-9D2F-32183009A671}" type="presOf" srcId="{94192557-ED9E-4951-9FCF-F17A8BA261BA}" destId="{447A5495-193D-49F9-93C3-301B6AF822CB}" srcOrd="0" destOrd="0" presId="urn:microsoft.com/office/officeart/2005/8/layout/list1"/>
    <dgm:cxn modelId="{060C6703-C71B-462C-99A9-D7A926801B89}" type="presOf" srcId="{BFED042D-7BF5-4CF6-81F8-34D98C18838F}" destId="{95DF8FE5-8B2C-4441-A743-C20C03257FEF}" srcOrd="0" destOrd="0" presId="urn:microsoft.com/office/officeart/2005/8/layout/list1"/>
    <dgm:cxn modelId="{A9AFFB1A-32B1-4ABD-8D2A-57ED017D0D2E}" type="presOf" srcId="{D43CE178-C532-4DC0-AB88-34418C8BDA1D}" destId="{80683ED0-6C10-4355-B8A8-BCD96791A1C3}" srcOrd="0" destOrd="0" presId="urn:microsoft.com/office/officeart/2005/8/layout/list1"/>
    <dgm:cxn modelId="{9655937D-C613-42F4-8419-ED465F7DF1B1}" type="presOf" srcId="{46CC8709-89A7-4554-A18C-9B5F269F8E86}" destId="{4D2DB661-8C97-49CB-970C-1650422475ED}" srcOrd="0" destOrd="0" presId="urn:microsoft.com/office/officeart/2005/8/layout/list1"/>
    <dgm:cxn modelId="{997FC5A3-D11E-4455-844E-2F69FBB87479}" srcId="{BFE97719-F148-450C-B973-80D4CA2D31D8}" destId="{46CC8709-89A7-4554-A18C-9B5F269F8E86}" srcOrd="1" destOrd="0" parTransId="{B1137BC6-BB06-43E5-9C87-82D928330E86}" sibTransId="{3C3D7D42-FD7B-46A2-8FF6-3BD339991727}"/>
    <dgm:cxn modelId="{632E4989-BB80-4C87-8DCE-17B7B4D9AE7F}" type="presOf" srcId="{E3EC283E-1D60-46E6-B4E7-5F46FFA3DDCA}" destId="{E20B0D15-7053-417F-83F3-F8D4D7D8E55E}" srcOrd="0" destOrd="0" presId="urn:microsoft.com/office/officeart/2005/8/layout/list1"/>
    <dgm:cxn modelId="{AD5589DA-97C4-4F2D-BBC3-00D4B42DBB5A}" type="presOf" srcId="{94192557-ED9E-4951-9FCF-F17A8BA261BA}" destId="{74DAFEFE-644C-45CE-BCFE-CCD820774593}" srcOrd="1" destOrd="0" presId="urn:microsoft.com/office/officeart/2005/8/layout/list1"/>
    <dgm:cxn modelId="{3DA98CC5-F518-4C89-A51D-7191C4AC14FB}" type="presParOf" srcId="{CDA3CB0E-D756-49AC-A612-22C1165D9D88}" destId="{A12C0DF1-BCA6-4969-A288-DDE8ECF1AC2B}" srcOrd="0" destOrd="0" presId="urn:microsoft.com/office/officeart/2005/8/layout/list1"/>
    <dgm:cxn modelId="{D1171B7D-17BE-4D56-B58C-47015D3CB45C}" type="presParOf" srcId="{A12C0DF1-BCA6-4969-A288-DDE8ECF1AC2B}" destId="{447A5495-193D-49F9-93C3-301B6AF822CB}" srcOrd="0" destOrd="0" presId="urn:microsoft.com/office/officeart/2005/8/layout/list1"/>
    <dgm:cxn modelId="{ABE5FD9B-B130-488E-913F-B4C5533A3A17}" type="presParOf" srcId="{A12C0DF1-BCA6-4969-A288-DDE8ECF1AC2B}" destId="{74DAFEFE-644C-45CE-BCFE-CCD820774593}" srcOrd="1" destOrd="0" presId="urn:microsoft.com/office/officeart/2005/8/layout/list1"/>
    <dgm:cxn modelId="{832C82D2-DAB0-464C-88BF-A953B5A0F6CE}" type="presParOf" srcId="{CDA3CB0E-D756-49AC-A612-22C1165D9D88}" destId="{F59CCCB4-1574-4EEE-8FA5-8F8DD2B9E0AB}" srcOrd="1" destOrd="0" presId="urn:microsoft.com/office/officeart/2005/8/layout/list1"/>
    <dgm:cxn modelId="{33DBA26C-FC89-4500-B0BB-6E61C5F5E871}" type="presParOf" srcId="{CDA3CB0E-D756-49AC-A612-22C1165D9D88}" destId="{E9FC5AF2-3C87-403D-ACD4-D8222C8466BA}" srcOrd="2" destOrd="0" presId="urn:microsoft.com/office/officeart/2005/8/layout/list1"/>
    <dgm:cxn modelId="{9D58927B-866D-4421-A37C-F24B891834DD}" type="presParOf" srcId="{CDA3CB0E-D756-49AC-A612-22C1165D9D88}" destId="{274BBCAB-C761-45B8-B6F0-A1EBF34E6D65}" srcOrd="3" destOrd="0" presId="urn:microsoft.com/office/officeart/2005/8/layout/list1"/>
    <dgm:cxn modelId="{05569378-DB20-4D7A-926D-08749FA49E42}" type="presParOf" srcId="{CDA3CB0E-D756-49AC-A612-22C1165D9D88}" destId="{CEB10C47-90AE-4C0D-B9A4-F0ED984E5DDE}" srcOrd="4" destOrd="0" presId="urn:microsoft.com/office/officeart/2005/8/layout/list1"/>
    <dgm:cxn modelId="{10DB684E-5E07-4826-8C48-C77E13331AF2}" type="presParOf" srcId="{CEB10C47-90AE-4C0D-B9A4-F0ED984E5DDE}" destId="{4D2DB661-8C97-49CB-970C-1650422475ED}" srcOrd="0" destOrd="0" presId="urn:microsoft.com/office/officeart/2005/8/layout/list1"/>
    <dgm:cxn modelId="{0243E805-4DA3-479B-A3DC-7A6AC28FFB5A}" type="presParOf" srcId="{CEB10C47-90AE-4C0D-B9A4-F0ED984E5DDE}" destId="{2726DDD4-4A1D-41F1-ABFC-2CFB279189C4}" srcOrd="1" destOrd="0" presId="urn:microsoft.com/office/officeart/2005/8/layout/list1"/>
    <dgm:cxn modelId="{101A570F-757B-42DB-9C3F-97967A1EBECB}" type="presParOf" srcId="{CDA3CB0E-D756-49AC-A612-22C1165D9D88}" destId="{06A0BB25-5B7D-45A7-8A37-98A24A7A40A1}" srcOrd="5" destOrd="0" presId="urn:microsoft.com/office/officeart/2005/8/layout/list1"/>
    <dgm:cxn modelId="{74B68B25-35A1-4CDB-B1E9-7A5847DFFD8C}" type="presParOf" srcId="{CDA3CB0E-D756-49AC-A612-22C1165D9D88}" destId="{EE163A2D-859C-4894-A2E4-313A3DEC85DC}" srcOrd="6" destOrd="0" presId="urn:microsoft.com/office/officeart/2005/8/layout/list1"/>
    <dgm:cxn modelId="{DC7E53E8-E726-47EF-9FE7-C62260554D69}" type="presParOf" srcId="{CDA3CB0E-D756-49AC-A612-22C1165D9D88}" destId="{76DEDE1E-475C-484F-98FC-1B1E45468A11}" srcOrd="7" destOrd="0" presId="urn:microsoft.com/office/officeart/2005/8/layout/list1"/>
    <dgm:cxn modelId="{22F412BF-7F1E-4ED8-8A32-06969E5420E2}" type="presParOf" srcId="{CDA3CB0E-D756-49AC-A612-22C1165D9D88}" destId="{10608205-114D-42D6-86D4-CCCBF78B8EF0}" srcOrd="8" destOrd="0" presId="urn:microsoft.com/office/officeart/2005/8/layout/list1"/>
    <dgm:cxn modelId="{442340DF-B932-48FD-99BE-95E53A48FAC8}" type="presParOf" srcId="{10608205-114D-42D6-86D4-CCCBF78B8EF0}" destId="{E20B0D15-7053-417F-83F3-F8D4D7D8E55E}" srcOrd="0" destOrd="0" presId="urn:microsoft.com/office/officeart/2005/8/layout/list1"/>
    <dgm:cxn modelId="{5CAFEA24-B84E-43E0-B84A-2B6DABF009AB}" type="presParOf" srcId="{10608205-114D-42D6-86D4-CCCBF78B8EF0}" destId="{FF11E829-4039-438D-A72F-75D5F5AB03B7}" srcOrd="1" destOrd="0" presId="urn:microsoft.com/office/officeart/2005/8/layout/list1"/>
    <dgm:cxn modelId="{74E2B834-DA3A-48B1-AE46-D71009A270A2}" type="presParOf" srcId="{CDA3CB0E-D756-49AC-A612-22C1165D9D88}" destId="{D55470AA-8835-421A-B55F-B012CB8A9616}" srcOrd="9" destOrd="0" presId="urn:microsoft.com/office/officeart/2005/8/layout/list1"/>
    <dgm:cxn modelId="{62164726-68DD-4633-8510-837157DE1C46}" type="presParOf" srcId="{CDA3CB0E-D756-49AC-A612-22C1165D9D88}" destId="{F2A712AD-2996-4AA5-B023-F34BFEB23A34}" srcOrd="10" destOrd="0" presId="urn:microsoft.com/office/officeart/2005/8/layout/list1"/>
    <dgm:cxn modelId="{70788AE2-62BE-4BB8-A224-BBAECDD05932}" type="presParOf" srcId="{CDA3CB0E-D756-49AC-A612-22C1165D9D88}" destId="{F24D1E60-1E25-4C8E-B6C9-2D37A2573DBD}" srcOrd="11" destOrd="0" presId="urn:microsoft.com/office/officeart/2005/8/layout/list1"/>
    <dgm:cxn modelId="{93D240DF-3592-440D-A4F4-6319B4A37BDF}" type="presParOf" srcId="{CDA3CB0E-D756-49AC-A612-22C1165D9D88}" destId="{EAD308C6-A8DC-460C-A52C-27B6D17507E5}" srcOrd="12" destOrd="0" presId="urn:microsoft.com/office/officeart/2005/8/layout/list1"/>
    <dgm:cxn modelId="{EBFEBF3B-AF47-4F56-A584-FED6C67280F7}" type="presParOf" srcId="{EAD308C6-A8DC-460C-A52C-27B6D17507E5}" destId="{80683ED0-6C10-4355-B8A8-BCD96791A1C3}" srcOrd="0" destOrd="0" presId="urn:microsoft.com/office/officeart/2005/8/layout/list1"/>
    <dgm:cxn modelId="{0E441924-FBFA-4DCF-85B2-87945B0988E1}" type="presParOf" srcId="{EAD308C6-A8DC-460C-A52C-27B6D17507E5}" destId="{5902BD2D-6F8B-4303-951E-17C6E3CD26F5}" srcOrd="1" destOrd="0" presId="urn:microsoft.com/office/officeart/2005/8/layout/list1"/>
    <dgm:cxn modelId="{09E52D30-C91B-4B50-94A1-2EDD4D274E1D}" type="presParOf" srcId="{CDA3CB0E-D756-49AC-A612-22C1165D9D88}" destId="{D3B81839-903F-410A-9BB9-962571F48D24}" srcOrd="13" destOrd="0" presId="urn:microsoft.com/office/officeart/2005/8/layout/list1"/>
    <dgm:cxn modelId="{13666777-BA92-4E30-B837-D371096626CD}" type="presParOf" srcId="{CDA3CB0E-D756-49AC-A612-22C1165D9D88}" destId="{F2EAF57B-DEFC-4A1A-8303-1813C84231DE}" srcOrd="14" destOrd="0" presId="urn:microsoft.com/office/officeart/2005/8/layout/list1"/>
    <dgm:cxn modelId="{A0C7972C-5CBF-49C3-8174-4CA1D5A1C126}" type="presParOf" srcId="{CDA3CB0E-D756-49AC-A612-22C1165D9D88}" destId="{8C803998-8433-4AB1-933D-1AF5E8C05EB9}" srcOrd="15" destOrd="0" presId="urn:microsoft.com/office/officeart/2005/8/layout/list1"/>
    <dgm:cxn modelId="{05CE17DC-BDA7-4E20-A00E-F9F0FA631DCB}" type="presParOf" srcId="{CDA3CB0E-D756-49AC-A612-22C1165D9D88}" destId="{356A0086-C4FB-45B8-B21A-7EEE8E26450F}" srcOrd="16" destOrd="0" presId="urn:microsoft.com/office/officeart/2005/8/layout/list1"/>
    <dgm:cxn modelId="{D4C623A7-41D8-47DE-B31D-6699A36A82A0}" type="presParOf" srcId="{356A0086-C4FB-45B8-B21A-7EEE8E26450F}" destId="{95DF8FE5-8B2C-4441-A743-C20C03257FEF}" srcOrd="0" destOrd="0" presId="urn:microsoft.com/office/officeart/2005/8/layout/list1"/>
    <dgm:cxn modelId="{82750103-14A4-40DB-9F7E-D5072529687D}" type="presParOf" srcId="{356A0086-C4FB-45B8-B21A-7EEE8E26450F}" destId="{7CFC2B2F-1C18-4F48-9F8C-C81055E29DEB}" srcOrd="1" destOrd="0" presId="urn:microsoft.com/office/officeart/2005/8/layout/list1"/>
    <dgm:cxn modelId="{55AD2E27-8F16-4F8D-B79A-9D47D5349ED1}" type="presParOf" srcId="{CDA3CB0E-D756-49AC-A612-22C1165D9D88}" destId="{0BF68E39-23E1-4327-9A46-E344660F86D5}" srcOrd="17" destOrd="0" presId="urn:microsoft.com/office/officeart/2005/8/layout/list1"/>
    <dgm:cxn modelId="{FC800B94-170E-4345-9C35-F2C1C4122A9D}" type="presParOf" srcId="{CDA3CB0E-D756-49AC-A612-22C1165D9D88}" destId="{18FCFE80-1778-4360-B651-949664A0EF5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7823A-1E50-4D25-B3B7-EC8538E89F2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CH"/>
        </a:p>
      </dgm:t>
    </dgm:pt>
    <dgm:pt modelId="{8565E49C-37EB-4E7D-ABF5-4304CF17433C}">
      <dgm:prSet phldrT="[Text]"/>
      <dgm:spPr/>
      <dgm:t>
        <a:bodyPr/>
        <a:lstStyle/>
        <a:p>
          <a:r>
            <a:rPr lang="de-CH" dirty="0" smtClean="0"/>
            <a:t>Angst vor physischer Gewalt gegen die Eltern</a:t>
          </a:r>
          <a:endParaRPr lang="de-CH" dirty="0"/>
        </a:p>
      </dgm:t>
    </dgm:pt>
    <dgm:pt modelId="{92F73A5A-4966-49A2-841D-99F181293AC9}" type="parTrans" cxnId="{70FCD5BD-612D-4FC4-849B-6353EF6C9506}">
      <dgm:prSet/>
      <dgm:spPr/>
      <dgm:t>
        <a:bodyPr/>
        <a:lstStyle/>
        <a:p>
          <a:endParaRPr lang="de-CH"/>
        </a:p>
      </dgm:t>
    </dgm:pt>
    <dgm:pt modelId="{9CC6AB95-844E-4DB2-A60C-E317DF2C8183}" type="sibTrans" cxnId="{70FCD5BD-612D-4FC4-849B-6353EF6C9506}">
      <dgm:prSet/>
      <dgm:spPr/>
      <dgm:t>
        <a:bodyPr/>
        <a:lstStyle/>
        <a:p>
          <a:endParaRPr lang="de-CH"/>
        </a:p>
      </dgm:t>
    </dgm:pt>
    <dgm:pt modelId="{700313CB-864D-4A61-9CB2-51EBE59EE4F9}">
      <dgm:prSet phldrT="[Text]"/>
      <dgm:spPr/>
      <dgm:t>
        <a:bodyPr/>
        <a:lstStyle/>
        <a:p>
          <a:r>
            <a:rPr lang="de-CH" dirty="0" smtClean="0"/>
            <a:t>Angst vor psychischer Gewalt gegen die Eltern</a:t>
          </a:r>
          <a:endParaRPr lang="de-CH" dirty="0"/>
        </a:p>
      </dgm:t>
    </dgm:pt>
    <dgm:pt modelId="{6D626B04-E536-46C4-A0E6-C64F71348AB6}" type="parTrans" cxnId="{C982900C-46B9-4135-8E41-0A00C15EC364}">
      <dgm:prSet/>
      <dgm:spPr/>
      <dgm:t>
        <a:bodyPr/>
        <a:lstStyle/>
        <a:p>
          <a:endParaRPr lang="de-CH"/>
        </a:p>
      </dgm:t>
    </dgm:pt>
    <dgm:pt modelId="{19FF52F2-044B-4000-AD42-BFEDF13254CB}" type="sibTrans" cxnId="{C982900C-46B9-4135-8E41-0A00C15EC364}">
      <dgm:prSet/>
      <dgm:spPr/>
      <dgm:t>
        <a:bodyPr/>
        <a:lstStyle/>
        <a:p>
          <a:endParaRPr lang="de-CH"/>
        </a:p>
      </dgm:t>
    </dgm:pt>
    <dgm:pt modelId="{308FA22D-68B5-4A71-AD22-06221E1F5C58}">
      <dgm:prSet phldrT="[Text]"/>
      <dgm:spPr/>
      <dgm:t>
        <a:bodyPr/>
        <a:lstStyle/>
        <a:p>
          <a:r>
            <a:rPr lang="de-CH" dirty="0" smtClean="0"/>
            <a:t>Gewalt gegen Geschwister</a:t>
          </a:r>
          <a:endParaRPr lang="de-CH" dirty="0"/>
        </a:p>
      </dgm:t>
    </dgm:pt>
    <dgm:pt modelId="{9177C833-DAE1-4F0C-ACCD-7C87FE6B4FFA}" type="parTrans" cxnId="{769E377B-F39B-40CF-A0AD-F3FE42C4F349}">
      <dgm:prSet/>
      <dgm:spPr/>
      <dgm:t>
        <a:bodyPr/>
        <a:lstStyle/>
        <a:p>
          <a:endParaRPr lang="de-CH"/>
        </a:p>
      </dgm:t>
    </dgm:pt>
    <dgm:pt modelId="{EC0B84AD-CB66-41A4-A341-E5B6AF6AC429}" type="sibTrans" cxnId="{769E377B-F39B-40CF-A0AD-F3FE42C4F349}">
      <dgm:prSet/>
      <dgm:spPr/>
      <dgm:t>
        <a:bodyPr/>
        <a:lstStyle/>
        <a:p>
          <a:endParaRPr lang="de-CH"/>
        </a:p>
      </dgm:t>
    </dgm:pt>
    <dgm:pt modelId="{2B77F15D-528F-4AE8-9C5E-8BDFA79F2912}" type="pres">
      <dgm:prSet presAssocID="{5997823A-1E50-4D25-B3B7-EC8538E89F2A}" presName="linear" presStyleCnt="0">
        <dgm:presLayoutVars>
          <dgm:dir/>
          <dgm:animLvl val="lvl"/>
          <dgm:resizeHandles val="exact"/>
        </dgm:presLayoutVars>
      </dgm:prSet>
      <dgm:spPr/>
      <dgm:t>
        <a:bodyPr/>
        <a:lstStyle/>
        <a:p>
          <a:endParaRPr lang="de-CH"/>
        </a:p>
      </dgm:t>
    </dgm:pt>
    <dgm:pt modelId="{82CE1293-5BE5-45A6-91F7-AA7E8DE98B86}" type="pres">
      <dgm:prSet presAssocID="{8565E49C-37EB-4E7D-ABF5-4304CF17433C}" presName="parentLin" presStyleCnt="0"/>
      <dgm:spPr/>
    </dgm:pt>
    <dgm:pt modelId="{D9F1CFFF-9E3D-43EB-B745-F7553A23A6FB}" type="pres">
      <dgm:prSet presAssocID="{8565E49C-37EB-4E7D-ABF5-4304CF17433C}" presName="parentLeftMargin" presStyleLbl="node1" presStyleIdx="0" presStyleCnt="3"/>
      <dgm:spPr/>
      <dgm:t>
        <a:bodyPr/>
        <a:lstStyle/>
        <a:p>
          <a:endParaRPr lang="de-CH"/>
        </a:p>
      </dgm:t>
    </dgm:pt>
    <dgm:pt modelId="{4E673175-3271-4226-ABB8-794F7929EB62}" type="pres">
      <dgm:prSet presAssocID="{8565E49C-37EB-4E7D-ABF5-4304CF17433C}" presName="parentText" presStyleLbl="node1" presStyleIdx="0" presStyleCnt="3">
        <dgm:presLayoutVars>
          <dgm:chMax val="0"/>
          <dgm:bulletEnabled val="1"/>
        </dgm:presLayoutVars>
      </dgm:prSet>
      <dgm:spPr/>
      <dgm:t>
        <a:bodyPr/>
        <a:lstStyle/>
        <a:p>
          <a:endParaRPr lang="de-CH"/>
        </a:p>
      </dgm:t>
    </dgm:pt>
    <dgm:pt modelId="{31A59CA4-461C-4563-912C-B5099084B983}" type="pres">
      <dgm:prSet presAssocID="{8565E49C-37EB-4E7D-ABF5-4304CF17433C}" presName="negativeSpace" presStyleCnt="0"/>
      <dgm:spPr/>
    </dgm:pt>
    <dgm:pt modelId="{4795C171-9F5E-4313-8411-0494DB77092D}" type="pres">
      <dgm:prSet presAssocID="{8565E49C-37EB-4E7D-ABF5-4304CF17433C}" presName="childText" presStyleLbl="conFgAcc1" presStyleIdx="0" presStyleCnt="3">
        <dgm:presLayoutVars>
          <dgm:bulletEnabled val="1"/>
        </dgm:presLayoutVars>
      </dgm:prSet>
      <dgm:spPr/>
    </dgm:pt>
    <dgm:pt modelId="{C30F88C5-1CAA-485E-93B2-FB8B94220D93}" type="pres">
      <dgm:prSet presAssocID="{9CC6AB95-844E-4DB2-A60C-E317DF2C8183}" presName="spaceBetweenRectangles" presStyleCnt="0"/>
      <dgm:spPr/>
    </dgm:pt>
    <dgm:pt modelId="{E0635E10-348F-4061-BF52-6856F54960D4}" type="pres">
      <dgm:prSet presAssocID="{700313CB-864D-4A61-9CB2-51EBE59EE4F9}" presName="parentLin" presStyleCnt="0"/>
      <dgm:spPr/>
    </dgm:pt>
    <dgm:pt modelId="{D50BFEEC-C680-4BD9-A8F3-3A871D556B6B}" type="pres">
      <dgm:prSet presAssocID="{700313CB-864D-4A61-9CB2-51EBE59EE4F9}" presName="parentLeftMargin" presStyleLbl="node1" presStyleIdx="0" presStyleCnt="3"/>
      <dgm:spPr/>
      <dgm:t>
        <a:bodyPr/>
        <a:lstStyle/>
        <a:p>
          <a:endParaRPr lang="de-CH"/>
        </a:p>
      </dgm:t>
    </dgm:pt>
    <dgm:pt modelId="{DD2AA324-8188-4940-82C3-5ED3FD180C7E}" type="pres">
      <dgm:prSet presAssocID="{700313CB-864D-4A61-9CB2-51EBE59EE4F9}" presName="parentText" presStyleLbl="node1" presStyleIdx="1" presStyleCnt="3" custLinFactNeighborX="2262" custLinFactNeighborY="4733">
        <dgm:presLayoutVars>
          <dgm:chMax val="0"/>
          <dgm:bulletEnabled val="1"/>
        </dgm:presLayoutVars>
      </dgm:prSet>
      <dgm:spPr/>
      <dgm:t>
        <a:bodyPr/>
        <a:lstStyle/>
        <a:p>
          <a:endParaRPr lang="de-CH"/>
        </a:p>
      </dgm:t>
    </dgm:pt>
    <dgm:pt modelId="{6C616929-A87C-4300-9DD3-595ADA41A8E9}" type="pres">
      <dgm:prSet presAssocID="{700313CB-864D-4A61-9CB2-51EBE59EE4F9}" presName="negativeSpace" presStyleCnt="0"/>
      <dgm:spPr/>
    </dgm:pt>
    <dgm:pt modelId="{F43AA008-2453-4624-BA97-DC2EF4957D3A}" type="pres">
      <dgm:prSet presAssocID="{700313CB-864D-4A61-9CB2-51EBE59EE4F9}" presName="childText" presStyleLbl="conFgAcc1" presStyleIdx="1" presStyleCnt="3">
        <dgm:presLayoutVars>
          <dgm:bulletEnabled val="1"/>
        </dgm:presLayoutVars>
      </dgm:prSet>
      <dgm:spPr/>
    </dgm:pt>
    <dgm:pt modelId="{2EE66C9A-D28C-47B5-8793-0CE150052787}" type="pres">
      <dgm:prSet presAssocID="{19FF52F2-044B-4000-AD42-BFEDF13254CB}" presName="spaceBetweenRectangles" presStyleCnt="0"/>
      <dgm:spPr/>
    </dgm:pt>
    <dgm:pt modelId="{0E2BB508-A6CF-467E-9F39-14F49105773B}" type="pres">
      <dgm:prSet presAssocID="{308FA22D-68B5-4A71-AD22-06221E1F5C58}" presName="parentLin" presStyleCnt="0"/>
      <dgm:spPr/>
    </dgm:pt>
    <dgm:pt modelId="{92FDD416-15C9-4D1D-A984-BFCBD2379FB8}" type="pres">
      <dgm:prSet presAssocID="{308FA22D-68B5-4A71-AD22-06221E1F5C58}" presName="parentLeftMargin" presStyleLbl="node1" presStyleIdx="1" presStyleCnt="3"/>
      <dgm:spPr/>
      <dgm:t>
        <a:bodyPr/>
        <a:lstStyle/>
        <a:p>
          <a:endParaRPr lang="de-CH"/>
        </a:p>
      </dgm:t>
    </dgm:pt>
    <dgm:pt modelId="{00FC246B-916D-4735-81BF-EB088F0E6BDB}" type="pres">
      <dgm:prSet presAssocID="{308FA22D-68B5-4A71-AD22-06221E1F5C58}" presName="parentText" presStyleLbl="node1" presStyleIdx="2" presStyleCnt="3">
        <dgm:presLayoutVars>
          <dgm:chMax val="0"/>
          <dgm:bulletEnabled val="1"/>
        </dgm:presLayoutVars>
      </dgm:prSet>
      <dgm:spPr/>
      <dgm:t>
        <a:bodyPr/>
        <a:lstStyle/>
        <a:p>
          <a:endParaRPr lang="de-CH"/>
        </a:p>
      </dgm:t>
    </dgm:pt>
    <dgm:pt modelId="{55CC7400-5811-48DB-B272-D41D30A03F13}" type="pres">
      <dgm:prSet presAssocID="{308FA22D-68B5-4A71-AD22-06221E1F5C58}" presName="negativeSpace" presStyleCnt="0"/>
      <dgm:spPr/>
    </dgm:pt>
    <dgm:pt modelId="{7CC77F8A-91F6-4B75-9731-BDC697E599B3}" type="pres">
      <dgm:prSet presAssocID="{308FA22D-68B5-4A71-AD22-06221E1F5C58}" presName="childText" presStyleLbl="conFgAcc1" presStyleIdx="2" presStyleCnt="3">
        <dgm:presLayoutVars>
          <dgm:bulletEnabled val="1"/>
        </dgm:presLayoutVars>
      </dgm:prSet>
      <dgm:spPr/>
    </dgm:pt>
  </dgm:ptLst>
  <dgm:cxnLst>
    <dgm:cxn modelId="{769E377B-F39B-40CF-A0AD-F3FE42C4F349}" srcId="{5997823A-1E50-4D25-B3B7-EC8538E89F2A}" destId="{308FA22D-68B5-4A71-AD22-06221E1F5C58}" srcOrd="2" destOrd="0" parTransId="{9177C833-DAE1-4F0C-ACCD-7C87FE6B4FFA}" sibTransId="{EC0B84AD-CB66-41A4-A341-E5B6AF6AC429}"/>
    <dgm:cxn modelId="{70FCD5BD-612D-4FC4-849B-6353EF6C9506}" srcId="{5997823A-1E50-4D25-B3B7-EC8538E89F2A}" destId="{8565E49C-37EB-4E7D-ABF5-4304CF17433C}" srcOrd="0" destOrd="0" parTransId="{92F73A5A-4966-49A2-841D-99F181293AC9}" sibTransId="{9CC6AB95-844E-4DB2-A60C-E317DF2C8183}"/>
    <dgm:cxn modelId="{69F391FF-F03C-4D49-82A4-DAB989291EC7}" type="presOf" srcId="{5997823A-1E50-4D25-B3B7-EC8538E89F2A}" destId="{2B77F15D-528F-4AE8-9C5E-8BDFA79F2912}" srcOrd="0" destOrd="0" presId="urn:microsoft.com/office/officeart/2005/8/layout/list1"/>
    <dgm:cxn modelId="{C982900C-46B9-4135-8E41-0A00C15EC364}" srcId="{5997823A-1E50-4D25-B3B7-EC8538E89F2A}" destId="{700313CB-864D-4A61-9CB2-51EBE59EE4F9}" srcOrd="1" destOrd="0" parTransId="{6D626B04-E536-46C4-A0E6-C64F71348AB6}" sibTransId="{19FF52F2-044B-4000-AD42-BFEDF13254CB}"/>
    <dgm:cxn modelId="{9A9CCC81-D229-4CC0-B1FF-9CE163E3C140}" type="presOf" srcId="{700313CB-864D-4A61-9CB2-51EBE59EE4F9}" destId="{DD2AA324-8188-4940-82C3-5ED3FD180C7E}" srcOrd="1" destOrd="0" presId="urn:microsoft.com/office/officeart/2005/8/layout/list1"/>
    <dgm:cxn modelId="{3B0751F1-1E51-4EA0-812B-6E8AF905E28B}" type="presOf" srcId="{308FA22D-68B5-4A71-AD22-06221E1F5C58}" destId="{00FC246B-916D-4735-81BF-EB088F0E6BDB}" srcOrd="1" destOrd="0" presId="urn:microsoft.com/office/officeart/2005/8/layout/list1"/>
    <dgm:cxn modelId="{C3C64A24-F00C-4C89-A9C5-CE245E4701B6}" type="presOf" srcId="{8565E49C-37EB-4E7D-ABF5-4304CF17433C}" destId="{4E673175-3271-4226-ABB8-794F7929EB62}" srcOrd="1" destOrd="0" presId="urn:microsoft.com/office/officeart/2005/8/layout/list1"/>
    <dgm:cxn modelId="{0DF5BDD5-0C4A-43A5-865A-37B2E6291CB8}" type="presOf" srcId="{700313CB-864D-4A61-9CB2-51EBE59EE4F9}" destId="{D50BFEEC-C680-4BD9-A8F3-3A871D556B6B}" srcOrd="0" destOrd="0" presId="urn:microsoft.com/office/officeart/2005/8/layout/list1"/>
    <dgm:cxn modelId="{A9A85DCA-4233-4877-94D9-80A966F3CB69}" type="presOf" srcId="{8565E49C-37EB-4E7D-ABF5-4304CF17433C}" destId="{D9F1CFFF-9E3D-43EB-B745-F7553A23A6FB}" srcOrd="0" destOrd="0" presId="urn:microsoft.com/office/officeart/2005/8/layout/list1"/>
    <dgm:cxn modelId="{73E0471A-E8E5-477A-BEB6-53AE0CCEDE08}" type="presOf" srcId="{308FA22D-68B5-4A71-AD22-06221E1F5C58}" destId="{92FDD416-15C9-4D1D-A984-BFCBD2379FB8}" srcOrd="0" destOrd="0" presId="urn:microsoft.com/office/officeart/2005/8/layout/list1"/>
    <dgm:cxn modelId="{7E6FA6E6-7999-4514-8512-B091BF826E58}" type="presParOf" srcId="{2B77F15D-528F-4AE8-9C5E-8BDFA79F2912}" destId="{82CE1293-5BE5-45A6-91F7-AA7E8DE98B86}" srcOrd="0" destOrd="0" presId="urn:microsoft.com/office/officeart/2005/8/layout/list1"/>
    <dgm:cxn modelId="{8ACD7403-9CC3-4760-A7A3-1B6A49581144}" type="presParOf" srcId="{82CE1293-5BE5-45A6-91F7-AA7E8DE98B86}" destId="{D9F1CFFF-9E3D-43EB-B745-F7553A23A6FB}" srcOrd="0" destOrd="0" presId="urn:microsoft.com/office/officeart/2005/8/layout/list1"/>
    <dgm:cxn modelId="{DD846329-8DF5-4D6F-9D46-751049DC4C6F}" type="presParOf" srcId="{82CE1293-5BE5-45A6-91F7-AA7E8DE98B86}" destId="{4E673175-3271-4226-ABB8-794F7929EB62}" srcOrd="1" destOrd="0" presId="urn:microsoft.com/office/officeart/2005/8/layout/list1"/>
    <dgm:cxn modelId="{7D669513-D812-4C2F-B0B7-6C682C2FF4D1}" type="presParOf" srcId="{2B77F15D-528F-4AE8-9C5E-8BDFA79F2912}" destId="{31A59CA4-461C-4563-912C-B5099084B983}" srcOrd="1" destOrd="0" presId="urn:microsoft.com/office/officeart/2005/8/layout/list1"/>
    <dgm:cxn modelId="{2E5000C3-7F67-4EC0-B27F-99CB1E84A0C2}" type="presParOf" srcId="{2B77F15D-528F-4AE8-9C5E-8BDFA79F2912}" destId="{4795C171-9F5E-4313-8411-0494DB77092D}" srcOrd="2" destOrd="0" presId="urn:microsoft.com/office/officeart/2005/8/layout/list1"/>
    <dgm:cxn modelId="{37088530-05AD-4711-946B-775805D2C335}" type="presParOf" srcId="{2B77F15D-528F-4AE8-9C5E-8BDFA79F2912}" destId="{C30F88C5-1CAA-485E-93B2-FB8B94220D93}" srcOrd="3" destOrd="0" presId="urn:microsoft.com/office/officeart/2005/8/layout/list1"/>
    <dgm:cxn modelId="{49667D34-CE92-4E19-92E2-04AE4120734E}" type="presParOf" srcId="{2B77F15D-528F-4AE8-9C5E-8BDFA79F2912}" destId="{E0635E10-348F-4061-BF52-6856F54960D4}" srcOrd="4" destOrd="0" presId="urn:microsoft.com/office/officeart/2005/8/layout/list1"/>
    <dgm:cxn modelId="{F62C3382-74AE-43BC-9ECF-61A58E12B15D}" type="presParOf" srcId="{E0635E10-348F-4061-BF52-6856F54960D4}" destId="{D50BFEEC-C680-4BD9-A8F3-3A871D556B6B}" srcOrd="0" destOrd="0" presId="urn:microsoft.com/office/officeart/2005/8/layout/list1"/>
    <dgm:cxn modelId="{D0AF0D08-9C11-4118-953D-13D5425EC1A9}" type="presParOf" srcId="{E0635E10-348F-4061-BF52-6856F54960D4}" destId="{DD2AA324-8188-4940-82C3-5ED3FD180C7E}" srcOrd="1" destOrd="0" presId="urn:microsoft.com/office/officeart/2005/8/layout/list1"/>
    <dgm:cxn modelId="{6385C7A0-607F-4A30-B1FD-C1647269E276}" type="presParOf" srcId="{2B77F15D-528F-4AE8-9C5E-8BDFA79F2912}" destId="{6C616929-A87C-4300-9DD3-595ADA41A8E9}" srcOrd="5" destOrd="0" presId="urn:microsoft.com/office/officeart/2005/8/layout/list1"/>
    <dgm:cxn modelId="{21FCDC44-DCC6-4ED4-98F3-5A0F9470607C}" type="presParOf" srcId="{2B77F15D-528F-4AE8-9C5E-8BDFA79F2912}" destId="{F43AA008-2453-4624-BA97-DC2EF4957D3A}" srcOrd="6" destOrd="0" presId="urn:microsoft.com/office/officeart/2005/8/layout/list1"/>
    <dgm:cxn modelId="{7C07E021-E1A1-4ACF-818F-E5E933AEE463}" type="presParOf" srcId="{2B77F15D-528F-4AE8-9C5E-8BDFA79F2912}" destId="{2EE66C9A-D28C-47B5-8793-0CE150052787}" srcOrd="7" destOrd="0" presId="urn:microsoft.com/office/officeart/2005/8/layout/list1"/>
    <dgm:cxn modelId="{72B9CB03-88C5-4DE0-BEE3-8B10D7B69668}" type="presParOf" srcId="{2B77F15D-528F-4AE8-9C5E-8BDFA79F2912}" destId="{0E2BB508-A6CF-467E-9F39-14F49105773B}" srcOrd="8" destOrd="0" presId="urn:microsoft.com/office/officeart/2005/8/layout/list1"/>
    <dgm:cxn modelId="{81B93959-2C64-4342-8837-E3AE7487B80C}" type="presParOf" srcId="{0E2BB508-A6CF-467E-9F39-14F49105773B}" destId="{92FDD416-15C9-4D1D-A984-BFCBD2379FB8}" srcOrd="0" destOrd="0" presId="urn:microsoft.com/office/officeart/2005/8/layout/list1"/>
    <dgm:cxn modelId="{95DAF139-36A7-4CE6-AE3F-848D06CAEF14}" type="presParOf" srcId="{0E2BB508-A6CF-467E-9F39-14F49105773B}" destId="{00FC246B-916D-4735-81BF-EB088F0E6BDB}" srcOrd="1" destOrd="0" presId="urn:microsoft.com/office/officeart/2005/8/layout/list1"/>
    <dgm:cxn modelId="{37B3C140-1861-4DFF-A284-CF90169CE372}" type="presParOf" srcId="{2B77F15D-528F-4AE8-9C5E-8BDFA79F2912}" destId="{55CC7400-5811-48DB-B272-D41D30A03F13}" srcOrd="9" destOrd="0" presId="urn:microsoft.com/office/officeart/2005/8/layout/list1"/>
    <dgm:cxn modelId="{1C81099B-B605-467A-88F8-4DAA444F394E}" type="presParOf" srcId="{2B77F15D-528F-4AE8-9C5E-8BDFA79F2912}" destId="{7CC77F8A-91F6-4B75-9731-BDC697E599B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0.53156</cdr:x>
      <cdr:y>0.86016</cdr:y>
    </cdr:from>
    <cdr:to>
      <cdr:x>0.94499</cdr:x>
      <cdr:y>0.93662</cdr:y>
    </cdr:to>
    <cdr:sp macro="" textlink="">
      <cdr:nvSpPr>
        <cdr:cNvPr id="2" name="Textfeld 1"/>
        <cdr:cNvSpPr txBox="1"/>
      </cdr:nvSpPr>
      <cdr:spPr>
        <a:xfrm xmlns:a="http://schemas.openxmlformats.org/drawingml/2006/main">
          <a:off x="1944216" y="3240360"/>
          <a:ext cx="151216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CH" sz="2000" b="1" dirty="0" smtClean="0"/>
            <a:t>Vertrauen</a:t>
          </a:r>
          <a:endParaRPr lang="de-CH"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AD83F-34C6-4DF2-BCF8-9A9B86B206D1}" type="datetimeFigureOut">
              <a:rPr lang="de-CH" smtClean="0"/>
              <a:pPr/>
              <a:t>14.12.2015</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78099-5CC9-447F-BF87-A9B79BC83BB6}" type="slidenum">
              <a:rPr lang="de-CH" smtClean="0"/>
              <a:pPr/>
              <a:t>‹Nr.›</a:t>
            </a:fld>
            <a:endParaRPr lang="de-CH"/>
          </a:p>
        </p:txBody>
      </p:sp>
    </p:spTree>
    <p:extLst>
      <p:ext uri="{BB962C8B-B14F-4D97-AF65-F5344CB8AC3E}">
        <p14:creationId xmlns:p14="http://schemas.microsoft.com/office/powerpoint/2010/main" val="104128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78099-5CC9-447F-BF87-A9B79BC83BB6}" type="slidenum">
              <a:rPr lang="de-CH" smtClean="0"/>
              <a:pPr/>
              <a:t>1</a:t>
            </a:fld>
            <a:endParaRPr lang="de-CH" dirty="0"/>
          </a:p>
        </p:txBody>
      </p:sp>
    </p:spTree>
    <p:extLst>
      <p:ext uri="{BB962C8B-B14F-4D97-AF65-F5344CB8AC3E}">
        <p14:creationId xmlns:p14="http://schemas.microsoft.com/office/powerpoint/2010/main" val="180618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CA7FE0E-F790-49CA-9F8F-68F40B6D89E3}" type="datetime1">
              <a:rPr lang="de-CH" smtClean="0"/>
              <a:pPr/>
              <a:t>14.12.2015</a:t>
            </a:fld>
            <a:endParaRPr lang="de-CH"/>
          </a:p>
        </p:txBody>
      </p:sp>
      <p:sp>
        <p:nvSpPr>
          <p:cNvPr id="5" name="Footer Placeholder 4"/>
          <p:cNvSpPr>
            <a:spLocks noGrp="1"/>
          </p:cNvSpPr>
          <p:nvPr>
            <p:ph type="ftr" sz="quarter" idx="11"/>
          </p:nvPr>
        </p:nvSpPr>
        <p:spPr/>
        <p:txBody>
          <a:bodyPr/>
          <a:lstStyle/>
          <a:p>
            <a:r>
              <a:rPr lang="de-CH" smtClean="0"/>
              <a:t>Senn und Team 2012</a:t>
            </a:r>
            <a:endParaRPr lang="de-CH"/>
          </a:p>
        </p:txBody>
      </p:sp>
      <p:sp>
        <p:nvSpPr>
          <p:cNvPr id="6" name="Slide Number Placeholder 5"/>
          <p:cNvSpPr>
            <a:spLocks noGrp="1"/>
          </p:cNvSpPr>
          <p:nvPr>
            <p:ph type="sldNum" sz="quarter" idx="12"/>
          </p:nvPr>
        </p:nvSpPr>
        <p:spPr/>
        <p:txBody>
          <a:bodyPr/>
          <a:lstStyle/>
          <a:p>
            <a:fld id="{34C751E4-59D1-4C73-94F3-CF3FFEA2812F}" type="slidenum">
              <a:rPr lang="de-CH" smtClean="0"/>
              <a:pPr/>
              <a:t>‹Nr.›</a:t>
            </a:fld>
            <a:endParaRPr lang="de-CH"/>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3DD2CF5A-1F9C-4CEB-A3E5-2DE3DA551370}" type="datetime1">
              <a:rPr lang="de-CH" smtClean="0"/>
              <a:pPr/>
              <a:t>14.12.2015</a:t>
            </a:fld>
            <a:endParaRPr lang="de-CH"/>
          </a:p>
        </p:txBody>
      </p:sp>
      <p:sp>
        <p:nvSpPr>
          <p:cNvPr id="5" name="Footer Placeholder 4"/>
          <p:cNvSpPr>
            <a:spLocks noGrp="1"/>
          </p:cNvSpPr>
          <p:nvPr>
            <p:ph type="ftr" sz="quarter" idx="11"/>
          </p:nvPr>
        </p:nvSpPr>
        <p:spPr/>
        <p:txBody>
          <a:bodyPr/>
          <a:lstStyle/>
          <a:p>
            <a:r>
              <a:rPr lang="de-CH" smtClean="0"/>
              <a:t>Senn und Team 2012</a:t>
            </a:r>
            <a:endParaRPr lang="de-CH"/>
          </a:p>
        </p:txBody>
      </p:sp>
      <p:sp>
        <p:nvSpPr>
          <p:cNvPr id="6" name="Slide Number Placeholder 5"/>
          <p:cNvSpPr>
            <a:spLocks noGrp="1"/>
          </p:cNvSpPr>
          <p:nvPr>
            <p:ph type="sldNum" sz="quarter" idx="12"/>
          </p:nvPr>
        </p:nvSpPr>
        <p:spPr/>
        <p:txBody>
          <a:bodyPr/>
          <a:lstStyle/>
          <a:p>
            <a:fld id="{34C751E4-59D1-4C73-94F3-CF3FFEA2812F}"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DFA43767-0AEF-436E-A13B-86D308BFD1C1}" type="datetime1">
              <a:rPr lang="de-CH" smtClean="0"/>
              <a:pPr/>
              <a:t>14.12.2015</a:t>
            </a:fld>
            <a:endParaRPr lang="de-CH"/>
          </a:p>
        </p:txBody>
      </p:sp>
      <p:sp>
        <p:nvSpPr>
          <p:cNvPr id="5" name="Footer Placeholder 4"/>
          <p:cNvSpPr>
            <a:spLocks noGrp="1"/>
          </p:cNvSpPr>
          <p:nvPr>
            <p:ph type="ftr" sz="quarter" idx="11"/>
          </p:nvPr>
        </p:nvSpPr>
        <p:spPr/>
        <p:txBody>
          <a:bodyPr/>
          <a:lstStyle/>
          <a:p>
            <a:r>
              <a:rPr lang="de-CH" smtClean="0"/>
              <a:t>Senn und Team 2012</a:t>
            </a:r>
            <a:endParaRPr lang="de-CH"/>
          </a:p>
        </p:txBody>
      </p:sp>
      <p:sp>
        <p:nvSpPr>
          <p:cNvPr id="6" name="Slide Number Placeholder 5"/>
          <p:cNvSpPr>
            <a:spLocks noGrp="1"/>
          </p:cNvSpPr>
          <p:nvPr>
            <p:ph type="sldNum" sz="quarter" idx="12"/>
          </p:nvPr>
        </p:nvSpPr>
        <p:spPr/>
        <p:txBody>
          <a:bodyPr/>
          <a:lstStyle/>
          <a:p>
            <a:fld id="{34C751E4-59D1-4C73-94F3-CF3FFEA2812F}"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AF6C470B-2692-451C-B8A5-5A0BE26DB0F7}" type="datetime1">
              <a:rPr lang="de-CH" smtClean="0"/>
              <a:pPr/>
              <a:t>14.12.2015</a:t>
            </a:fld>
            <a:endParaRPr lang="de-CH"/>
          </a:p>
        </p:txBody>
      </p:sp>
      <p:sp>
        <p:nvSpPr>
          <p:cNvPr id="5" name="Footer Placeholder 4"/>
          <p:cNvSpPr>
            <a:spLocks noGrp="1"/>
          </p:cNvSpPr>
          <p:nvPr>
            <p:ph type="ftr" sz="quarter" idx="11"/>
          </p:nvPr>
        </p:nvSpPr>
        <p:spPr/>
        <p:txBody>
          <a:bodyPr/>
          <a:lstStyle/>
          <a:p>
            <a:r>
              <a:rPr lang="de-CH" smtClean="0"/>
              <a:t>Senn und Team 2012</a:t>
            </a:r>
            <a:endParaRPr lang="de-CH"/>
          </a:p>
        </p:txBody>
      </p:sp>
      <p:sp>
        <p:nvSpPr>
          <p:cNvPr id="6" name="Slide Number Placeholder 5"/>
          <p:cNvSpPr>
            <a:spLocks noGrp="1"/>
          </p:cNvSpPr>
          <p:nvPr>
            <p:ph type="sldNum" sz="quarter" idx="12"/>
          </p:nvPr>
        </p:nvSpPr>
        <p:spPr/>
        <p:txBody>
          <a:bodyPr/>
          <a:lstStyle/>
          <a:p>
            <a:fld id="{34C751E4-59D1-4C73-94F3-CF3FFEA2812F}"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E92BD2BE-4291-4A55-9A8A-9DEA2BD08567}" type="datetime1">
              <a:rPr lang="de-CH" smtClean="0"/>
              <a:pPr/>
              <a:t>14.12.2015</a:t>
            </a:fld>
            <a:endParaRPr lang="de-CH"/>
          </a:p>
        </p:txBody>
      </p:sp>
      <p:sp>
        <p:nvSpPr>
          <p:cNvPr id="5" name="Footer Placeholder 4"/>
          <p:cNvSpPr>
            <a:spLocks noGrp="1"/>
          </p:cNvSpPr>
          <p:nvPr>
            <p:ph type="ftr" sz="quarter" idx="11"/>
          </p:nvPr>
        </p:nvSpPr>
        <p:spPr/>
        <p:txBody>
          <a:bodyPr/>
          <a:lstStyle/>
          <a:p>
            <a:r>
              <a:rPr lang="de-CH" smtClean="0"/>
              <a:t>Senn und Team 2012</a:t>
            </a:r>
            <a:endParaRPr lang="de-CH"/>
          </a:p>
        </p:txBody>
      </p:sp>
      <p:sp>
        <p:nvSpPr>
          <p:cNvPr id="6" name="Slide Number Placeholder 5"/>
          <p:cNvSpPr>
            <a:spLocks noGrp="1"/>
          </p:cNvSpPr>
          <p:nvPr>
            <p:ph type="sldNum" sz="quarter" idx="12"/>
          </p:nvPr>
        </p:nvSpPr>
        <p:spPr/>
        <p:txBody>
          <a:bodyPr/>
          <a:lstStyle/>
          <a:p>
            <a:fld id="{34C751E4-59D1-4C73-94F3-CF3FFEA2812F}" type="slidenum">
              <a:rPr lang="de-CH" smtClean="0"/>
              <a:pPr/>
              <a:t>‹Nr.›</a:t>
            </a:fld>
            <a:endParaRPr lang="de-CH"/>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4"/>
          <p:cNvSpPr>
            <a:spLocks noGrp="1"/>
          </p:cNvSpPr>
          <p:nvPr>
            <p:ph type="dt" sz="half" idx="10"/>
          </p:nvPr>
        </p:nvSpPr>
        <p:spPr/>
        <p:txBody>
          <a:bodyPr/>
          <a:lstStyle/>
          <a:p>
            <a:fld id="{ED8722BD-71AD-41A4-941E-7C2E42C8ACC1}" type="datetime1">
              <a:rPr lang="de-CH" smtClean="0"/>
              <a:pPr/>
              <a:t>14.12.2015</a:t>
            </a:fld>
            <a:endParaRPr lang="de-CH"/>
          </a:p>
        </p:txBody>
      </p:sp>
      <p:sp>
        <p:nvSpPr>
          <p:cNvPr id="6" name="Footer Placeholder 5"/>
          <p:cNvSpPr>
            <a:spLocks noGrp="1"/>
          </p:cNvSpPr>
          <p:nvPr>
            <p:ph type="ftr" sz="quarter" idx="11"/>
          </p:nvPr>
        </p:nvSpPr>
        <p:spPr/>
        <p:txBody>
          <a:bodyPr/>
          <a:lstStyle/>
          <a:p>
            <a:r>
              <a:rPr lang="de-CH" smtClean="0"/>
              <a:t>Senn und Team 2012</a:t>
            </a:r>
            <a:endParaRPr lang="de-CH"/>
          </a:p>
        </p:txBody>
      </p:sp>
      <p:sp>
        <p:nvSpPr>
          <p:cNvPr id="7" name="Slide Number Placeholder 6"/>
          <p:cNvSpPr>
            <a:spLocks noGrp="1"/>
          </p:cNvSpPr>
          <p:nvPr>
            <p:ph type="sldNum" sz="quarter" idx="12"/>
          </p:nvPr>
        </p:nvSpPr>
        <p:spPr/>
        <p:txBody>
          <a:bodyPr/>
          <a:lstStyle/>
          <a:p>
            <a:fld id="{34C751E4-59D1-4C73-94F3-CF3FFEA2812F}"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4E4EFE7D-8694-4F58-80DB-B7F1E1C19655}" type="datetime1">
              <a:rPr lang="de-CH" smtClean="0"/>
              <a:pPr/>
              <a:t>14.12.2015</a:t>
            </a:fld>
            <a:endParaRPr lang="de-CH"/>
          </a:p>
        </p:txBody>
      </p:sp>
      <p:sp>
        <p:nvSpPr>
          <p:cNvPr id="8" name="Footer Placeholder 7"/>
          <p:cNvSpPr>
            <a:spLocks noGrp="1"/>
          </p:cNvSpPr>
          <p:nvPr>
            <p:ph type="ftr" sz="quarter" idx="11"/>
          </p:nvPr>
        </p:nvSpPr>
        <p:spPr/>
        <p:txBody>
          <a:bodyPr/>
          <a:lstStyle/>
          <a:p>
            <a:r>
              <a:rPr lang="de-CH" smtClean="0"/>
              <a:t>Senn und Team 2012</a:t>
            </a:r>
            <a:endParaRPr lang="de-CH"/>
          </a:p>
        </p:txBody>
      </p:sp>
      <p:sp>
        <p:nvSpPr>
          <p:cNvPr id="9" name="Slide Number Placeholder 8"/>
          <p:cNvSpPr>
            <a:spLocks noGrp="1"/>
          </p:cNvSpPr>
          <p:nvPr>
            <p:ph type="sldNum" sz="quarter" idx="12"/>
          </p:nvPr>
        </p:nvSpPr>
        <p:spPr/>
        <p:txBody>
          <a:bodyPr/>
          <a:lstStyle/>
          <a:p>
            <a:fld id="{34C751E4-59D1-4C73-94F3-CF3FFEA2812F}" type="slidenum">
              <a:rPr lang="de-CH" smtClean="0"/>
              <a:pPr/>
              <a:t>‹Nr.›</a:t>
            </a:fld>
            <a:endParaRPr lang="de-CH"/>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34E5C1A2-2CB9-4E43-AAF2-71BD23F058E3}" type="datetime1">
              <a:rPr lang="de-CH" smtClean="0"/>
              <a:pPr/>
              <a:t>14.12.2015</a:t>
            </a:fld>
            <a:endParaRPr lang="de-CH"/>
          </a:p>
        </p:txBody>
      </p:sp>
      <p:sp>
        <p:nvSpPr>
          <p:cNvPr id="4" name="Footer Placeholder 3"/>
          <p:cNvSpPr>
            <a:spLocks noGrp="1"/>
          </p:cNvSpPr>
          <p:nvPr>
            <p:ph type="ftr" sz="quarter" idx="11"/>
          </p:nvPr>
        </p:nvSpPr>
        <p:spPr/>
        <p:txBody>
          <a:bodyPr/>
          <a:lstStyle/>
          <a:p>
            <a:r>
              <a:rPr lang="de-CH" smtClean="0"/>
              <a:t>Senn und Team 2012</a:t>
            </a:r>
            <a:endParaRPr lang="de-CH"/>
          </a:p>
        </p:txBody>
      </p:sp>
      <p:sp>
        <p:nvSpPr>
          <p:cNvPr id="5" name="Slide Number Placeholder 4"/>
          <p:cNvSpPr>
            <a:spLocks noGrp="1"/>
          </p:cNvSpPr>
          <p:nvPr>
            <p:ph type="sldNum" sz="quarter" idx="12"/>
          </p:nvPr>
        </p:nvSpPr>
        <p:spPr/>
        <p:txBody>
          <a:bodyPr/>
          <a:lstStyle/>
          <a:p>
            <a:fld id="{34C751E4-59D1-4C73-94F3-CF3FFEA2812F}"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C436A-C2D9-44BE-B701-D7DB8A540A91}" type="datetime1">
              <a:rPr lang="de-CH" smtClean="0"/>
              <a:pPr/>
              <a:t>14.12.2015</a:t>
            </a:fld>
            <a:endParaRPr lang="de-CH"/>
          </a:p>
        </p:txBody>
      </p:sp>
      <p:sp>
        <p:nvSpPr>
          <p:cNvPr id="3" name="Footer Placeholder 2"/>
          <p:cNvSpPr>
            <a:spLocks noGrp="1"/>
          </p:cNvSpPr>
          <p:nvPr>
            <p:ph type="ftr" sz="quarter" idx="11"/>
          </p:nvPr>
        </p:nvSpPr>
        <p:spPr/>
        <p:txBody>
          <a:bodyPr/>
          <a:lstStyle/>
          <a:p>
            <a:r>
              <a:rPr lang="de-CH" smtClean="0"/>
              <a:t>Senn und Team 2012</a:t>
            </a:r>
            <a:endParaRPr lang="de-CH"/>
          </a:p>
        </p:txBody>
      </p:sp>
      <p:sp>
        <p:nvSpPr>
          <p:cNvPr id="4" name="Slide Number Placeholder 3"/>
          <p:cNvSpPr>
            <a:spLocks noGrp="1"/>
          </p:cNvSpPr>
          <p:nvPr>
            <p:ph type="sldNum" sz="quarter" idx="12"/>
          </p:nvPr>
        </p:nvSpPr>
        <p:spPr/>
        <p:txBody>
          <a:bodyPr/>
          <a:lstStyle/>
          <a:p>
            <a:fld id="{34C751E4-59D1-4C73-94F3-CF3FFEA2812F}"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de-DE" smtClean="0"/>
              <a:t>Titelmasterformat durch Klicken bearbeiten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528FB80F-6218-4C24-BDF3-0A97EAB47D9D}" type="datetime1">
              <a:rPr lang="de-CH" smtClean="0"/>
              <a:pPr/>
              <a:t>14.12.2015</a:t>
            </a:fld>
            <a:endParaRPr lang="de-CH"/>
          </a:p>
        </p:txBody>
      </p:sp>
      <p:sp>
        <p:nvSpPr>
          <p:cNvPr id="6" name="Footer Placeholder 5"/>
          <p:cNvSpPr>
            <a:spLocks noGrp="1"/>
          </p:cNvSpPr>
          <p:nvPr>
            <p:ph type="ftr" sz="quarter" idx="11"/>
          </p:nvPr>
        </p:nvSpPr>
        <p:spPr/>
        <p:txBody>
          <a:bodyPr/>
          <a:lstStyle/>
          <a:p>
            <a:r>
              <a:rPr lang="de-CH" smtClean="0"/>
              <a:t>Senn und Team 2012</a:t>
            </a:r>
            <a:endParaRPr lang="de-CH"/>
          </a:p>
        </p:txBody>
      </p:sp>
      <p:sp>
        <p:nvSpPr>
          <p:cNvPr id="7" name="Slide Number Placeholder 6"/>
          <p:cNvSpPr>
            <a:spLocks noGrp="1"/>
          </p:cNvSpPr>
          <p:nvPr>
            <p:ph type="sldNum" sz="quarter" idx="12"/>
          </p:nvPr>
        </p:nvSpPr>
        <p:spPr/>
        <p:txBody>
          <a:bodyPr/>
          <a:lstStyle/>
          <a:p>
            <a:fld id="{34C751E4-59D1-4C73-94F3-CF3FFEA2812F}" type="slidenum">
              <a:rPr lang="de-CH" smtClean="0"/>
              <a:pPr/>
              <a:t>‹Nr.›</a:t>
            </a:fld>
            <a:endParaRPr lang="de-CH"/>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FD59E697-0E6A-498C-98BB-471C22C28F77}" type="datetime1">
              <a:rPr lang="de-CH" smtClean="0"/>
              <a:pPr/>
              <a:t>14.12.2015</a:t>
            </a:fld>
            <a:endParaRPr lang="de-CH"/>
          </a:p>
        </p:txBody>
      </p:sp>
      <p:sp>
        <p:nvSpPr>
          <p:cNvPr id="6" name="Footer Placeholder 5"/>
          <p:cNvSpPr>
            <a:spLocks noGrp="1"/>
          </p:cNvSpPr>
          <p:nvPr>
            <p:ph type="ftr" sz="quarter" idx="11"/>
          </p:nvPr>
        </p:nvSpPr>
        <p:spPr/>
        <p:txBody>
          <a:bodyPr/>
          <a:lstStyle/>
          <a:p>
            <a:r>
              <a:rPr lang="de-CH" smtClean="0"/>
              <a:t>Senn und Team 2012</a:t>
            </a:r>
            <a:endParaRPr lang="de-CH"/>
          </a:p>
        </p:txBody>
      </p:sp>
      <p:sp>
        <p:nvSpPr>
          <p:cNvPr id="7" name="Slide Number Placeholder 6"/>
          <p:cNvSpPr>
            <a:spLocks noGrp="1"/>
          </p:cNvSpPr>
          <p:nvPr>
            <p:ph type="sldNum" sz="quarter" idx="12"/>
          </p:nvPr>
        </p:nvSpPr>
        <p:spPr/>
        <p:txBody>
          <a:bodyPr/>
          <a:lstStyle/>
          <a:p>
            <a:fld id="{34C751E4-59D1-4C73-94F3-CF3FFEA2812F}"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BC86A9B-1836-4364-81DA-4398F1630E4D}" type="datetime1">
              <a:rPr lang="de-CH" smtClean="0"/>
              <a:pPr/>
              <a:t>14.12.2015</a:t>
            </a:fld>
            <a:endParaRPr lang="de-CH"/>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de-CH" smtClean="0"/>
              <a:t>Senn und Team 2012</a:t>
            </a:r>
            <a:endParaRPr lang="de-CH"/>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4C751E4-59D1-4C73-94F3-CF3FFEA2812F}" type="slidenum">
              <a:rPr lang="de-CH" smtClean="0"/>
              <a:pPr/>
              <a:t>‹Nr.›</a:t>
            </a:fld>
            <a:endParaRPr lang="de-CH"/>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cvEtX38Ik9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548680"/>
            <a:ext cx="3117393" cy="5202150"/>
          </a:xfrm>
          <a:prstGeom prst="rect">
            <a:avLst/>
          </a:prstGeom>
        </p:spPr>
      </p:pic>
      <p:sp>
        <p:nvSpPr>
          <p:cNvPr id="5" name="Textfeld 4"/>
          <p:cNvSpPr txBox="1"/>
          <p:nvPr/>
        </p:nvSpPr>
        <p:spPr>
          <a:xfrm>
            <a:off x="801236" y="583458"/>
            <a:ext cx="3888432" cy="5262979"/>
          </a:xfrm>
          <a:prstGeom prst="rect">
            <a:avLst/>
          </a:prstGeom>
          <a:noFill/>
        </p:spPr>
        <p:txBody>
          <a:bodyPr wrap="square" rtlCol="0">
            <a:spAutoFit/>
          </a:bodyPr>
          <a:lstStyle/>
          <a:p>
            <a:r>
              <a:rPr lang="de-CH" sz="4800" dirty="0" smtClean="0"/>
              <a:t>Stärke statt Macht</a:t>
            </a:r>
          </a:p>
          <a:p>
            <a:endParaRPr lang="de-CH" sz="4800" dirty="0"/>
          </a:p>
          <a:p>
            <a:endParaRPr lang="de-CH" sz="4800" dirty="0" smtClean="0"/>
          </a:p>
          <a:p>
            <a:r>
              <a:rPr lang="de-CH" sz="4800" dirty="0" smtClean="0"/>
              <a:t>Autorität durch Stärke und Präsenz</a:t>
            </a:r>
            <a:endParaRPr lang="de-CH" sz="4800" dirty="0"/>
          </a:p>
        </p:txBody>
      </p:sp>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473823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620688"/>
            <a:ext cx="3744416" cy="952128"/>
          </a:xfrm>
        </p:spPr>
        <p:txBody>
          <a:bodyPr/>
          <a:lstStyle/>
          <a:p>
            <a:r>
              <a:rPr lang="de-CH" dirty="0" smtClean="0">
                <a:latin typeface="+mn-lt"/>
              </a:rPr>
              <a:t>Was nun???</a:t>
            </a:r>
            <a:endParaRPr lang="de-CH" dirty="0">
              <a:latin typeface="+mn-lt"/>
            </a:endParaRPr>
          </a:p>
        </p:txBody>
      </p:sp>
      <p:sp>
        <p:nvSpPr>
          <p:cNvPr id="3" name="Textfeld 2"/>
          <p:cNvSpPr txBox="1"/>
          <p:nvPr/>
        </p:nvSpPr>
        <p:spPr>
          <a:xfrm>
            <a:off x="971600" y="1916832"/>
            <a:ext cx="7200800" cy="3416320"/>
          </a:xfrm>
          <a:prstGeom prst="rect">
            <a:avLst/>
          </a:prstGeom>
          <a:noFill/>
        </p:spPr>
        <p:txBody>
          <a:bodyPr wrap="square" rtlCol="0">
            <a:spAutoFit/>
          </a:bodyPr>
          <a:lstStyle/>
          <a:p>
            <a:r>
              <a:rPr lang="de-CH" dirty="0" smtClean="0"/>
              <a:t>Aus dieser «Entweder-Oder-Nummer» entwickelte sich die Idee der neuen Autorität.</a:t>
            </a:r>
          </a:p>
          <a:p>
            <a:r>
              <a:rPr lang="de-CH" dirty="0" smtClean="0"/>
              <a:t>Wir brauchen eine Alternative- ein neues Konzept.</a:t>
            </a:r>
          </a:p>
          <a:p>
            <a:r>
              <a:rPr lang="de-CH" dirty="0" smtClean="0"/>
              <a:t>Die positiven Auswirkungen von beiden Erziehungsstilen sollten ins neue Konzept einfliessen.</a:t>
            </a:r>
          </a:p>
          <a:p>
            <a:r>
              <a:rPr lang="de-CH" dirty="0" smtClean="0"/>
              <a:t>Die Schaffung neuer, sinnstiftender Werte, die breit abgestützt werden und allen Erziehenden Stärke vermitteln.</a:t>
            </a:r>
          </a:p>
          <a:p>
            <a:r>
              <a:rPr lang="de-CH" dirty="0" smtClean="0"/>
              <a:t>Eine klare Präsenz durch Beziehung und Nähe soll Sicherheit und Geborgenheit herstellen. Anerkennung und Rückhalt begünstigen eine freie Entfaltung und eine möglichst grosse Eigenverantwortung.</a:t>
            </a:r>
          </a:p>
          <a:p>
            <a:endParaRPr lang="de-CH" dirty="0" smtClean="0"/>
          </a:p>
          <a:p>
            <a:endParaRPr lang="de-CH" dirty="0"/>
          </a:p>
        </p:txBody>
      </p:sp>
      <p:sp>
        <p:nvSpPr>
          <p:cNvPr id="6" name="Rechteck 5"/>
          <p:cNvSpPr/>
          <p:nvPr/>
        </p:nvSpPr>
        <p:spPr>
          <a:xfrm>
            <a:off x="971600" y="5148017"/>
            <a:ext cx="4572000" cy="701731"/>
          </a:xfrm>
          <a:prstGeom prst="rect">
            <a:avLst/>
          </a:prstGeom>
        </p:spPr>
        <p:txBody>
          <a:bodyPr>
            <a:spAutoFit/>
          </a:bodyPr>
          <a:lstStyle/>
          <a:p>
            <a:pPr marL="274320" lvl="0" indent="-274320">
              <a:spcBef>
                <a:spcPct val="20000"/>
              </a:spcBef>
              <a:buClr>
                <a:srgbClr val="AD0101"/>
              </a:buClr>
              <a:buFont typeface="Arial" pitchFamily="34" charset="0"/>
              <a:buChar char="•"/>
            </a:pPr>
            <a:r>
              <a:rPr lang="de-CH" dirty="0">
                <a:solidFill>
                  <a:srgbClr val="303030"/>
                </a:solidFill>
              </a:rPr>
              <a:t>Freie Entfaltung</a:t>
            </a:r>
          </a:p>
          <a:p>
            <a:pPr marL="274320" lvl="0" indent="-274320">
              <a:spcBef>
                <a:spcPct val="20000"/>
              </a:spcBef>
              <a:buClr>
                <a:srgbClr val="AD0101"/>
              </a:buClr>
              <a:buFont typeface="Arial" pitchFamily="34" charset="0"/>
              <a:buChar char="•"/>
            </a:pPr>
            <a:r>
              <a:rPr lang="de-CH" dirty="0">
                <a:solidFill>
                  <a:srgbClr val="303030"/>
                </a:solidFill>
              </a:rPr>
              <a:t>Eigenverantwortung</a:t>
            </a:r>
          </a:p>
        </p:txBody>
      </p:sp>
      <p:sp>
        <p:nvSpPr>
          <p:cNvPr id="7" name="Rechteck 6"/>
          <p:cNvSpPr/>
          <p:nvPr/>
        </p:nvSpPr>
        <p:spPr>
          <a:xfrm>
            <a:off x="4355976" y="5148017"/>
            <a:ext cx="4572000" cy="923330"/>
          </a:xfrm>
          <a:prstGeom prst="rect">
            <a:avLst/>
          </a:prstGeom>
        </p:spPr>
        <p:txBody>
          <a:bodyPr>
            <a:spAutoFit/>
          </a:bodyPr>
          <a:lstStyle/>
          <a:p>
            <a:pPr marL="285750" indent="-285750">
              <a:buFont typeface="Arial" pitchFamily="34" charset="0"/>
              <a:buChar char="•"/>
            </a:pPr>
            <a:r>
              <a:rPr lang="de-CH" dirty="0"/>
              <a:t>Klare Werte und Massstäbe</a:t>
            </a:r>
          </a:p>
          <a:p>
            <a:pPr marL="285750" indent="-285750">
              <a:buFont typeface="Arial" pitchFamily="34" charset="0"/>
              <a:buChar char="•"/>
            </a:pPr>
            <a:r>
              <a:rPr lang="de-CH" dirty="0"/>
              <a:t>Sicherheit</a:t>
            </a:r>
          </a:p>
          <a:p>
            <a:pPr marL="285750" indent="-285750">
              <a:buFont typeface="Arial" pitchFamily="34" charset="0"/>
              <a:buChar char="•"/>
            </a:pPr>
            <a:r>
              <a:rPr lang="de-CH" dirty="0"/>
              <a:t>Kollektive Geborgenheit</a:t>
            </a:r>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59341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76672"/>
            <a:ext cx="6781800" cy="1600200"/>
          </a:xfrm>
        </p:spPr>
        <p:txBody>
          <a:bodyPr>
            <a:normAutofit fontScale="90000"/>
          </a:bodyPr>
          <a:lstStyle/>
          <a:p>
            <a:r>
              <a:rPr lang="de-CH" dirty="0" smtClean="0"/>
              <a:t/>
            </a:r>
            <a:br>
              <a:rPr lang="de-CH" dirty="0" smtClean="0"/>
            </a:br>
            <a:r>
              <a:rPr lang="de-CH" dirty="0" smtClean="0">
                <a:latin typeface="+mn-lt"/>
              </a:rPr>
              <a:t>Autorität durch Präsenz/</a:t>
            </a:r>
            <a:br>
              <a:rPr lang="de-CH" dirty="0" smtClean="0">
                <a:latin typeface="+mn-lt"/>
              </a:rPr>
            </a:br>
            <a:r>
              <a:rPr lang="de-CH" dirty="0" smtClean="0">
                <a:latin typeface="+mn-lt"/>
              </a:rPr>
              <a:t>Gewaltfreier Widerstand</a:t>
            </a:r>
            <a:endParaRPr lang="de-CH" dirty="0">
              <a:latin typeface="+mn-lt"/>
            </a:endParaRPr>
          </a:p>
        </p:txBody>
      </p:sp>
      <p:sp>
        <p:nvSpPr>
          <p:cNvPr id="4" name="Rechteck 3"/>
          <p:cNvSpPr/>
          <p:nvPr/>
        </p:nvSpPr>
        <p:spPr>
          <a:xfrm>
            <a:off x="971600" y="3105835"/>
            <a:ext cx="7128792" cy="1477328"/>
          </a:xfrm>
          <a:prstGeom prst="rect">
            <a:avLst/>
          </a:prstGeom>
        </p:spPr>
        <p:txBody>
          <a:bodyPr wrap="square">
            <a:spAutoFit/>
          </a:bodyPr>
          <a:lstStyle/>
          <a:p>
            <a:r>
              <a:rPr lang="de-CH" dirty="0" smtClean="0"/>
              <a:t>Interview mit Haim Omer zu seinem Buch «Stärkt statt Macht»</a:t>
            </a:r>
          </a:p>
          <a:p>
            <a:endParaRPr lang="de-CH" dirty="0"/>
          </a:p>
          <a:p>
            <a:endParaRPr lang="de-CH" dirty="0" smtClean="0"/>
          </a:p>
          <a:p>
            <a:endParaRPr lang="de-CH" dirty="0"/>
          </a:p>
          <a:p>
            <a:r>
              <a:rPr lang="de-CH" dirty="0" smtClean="0"/>
              <a:t>http</a:t>
            </a:r>
            <a:r>
              <a:rPr lang="de-CH" dirty="0"/>
              <a:t>://www.youtube.com/watch?v=91l8VxAzHbc</a:t>
            </a:r>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71408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leichschenkliges Dreieck 19"/>
          <p:cNvSpPr/>
          <p:nvPr/>
        </p:nvSpPr>
        <p:spPr>
          <a:xfrm>
            <a:off x="539552" y="548680"/>
            <a:ext cx="7848872" cy="1922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Rechteck 18"/>
          <p:cNvSpPr/>
          <p:nvPr/>
        </p:nvSpPr>
        <p:spPr>
          <a:xfrm>
            <a:off x="6305835" y="2579165"/>
            <a:ext cx="797043" cy="28155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17"/>
          <p:cNvSpPr/>
          <p:nvPr/>
        </p:nvSpPr>
        <p:spPr>
          <a:xfrm>
            <a:off x="7452320" y="2577479"/>
            <a:ext cx="720080" cy="28348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p:cNvSpPr/>
          <p:nvPr/>
        </p:nvSpPr>
        <p:spPr>
          <a:xfrm>
            <a:off x="5147316" y="2604160"/>
            <a:ext cx="792836" cy="27783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p:nvSpPr>
        <p:spPr>
          <a:xfrm>
            <a:off x="4181543" y="2604160"/>
            <a:ext cx="641866" cy="2830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p:cNvSpPr/>
          <p:nvPr/>
        </p:nvSpPr>
        <p:spPr>
          <a:xfrm>
            <a:off x="3113995" y="2577479"/>
            <a:ext cx="641867" cy="28050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2051719" y="2579166"/>
            <a:ext cx="719633" cy="28155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p:cNvSpPr/>
          <p:nvPr/>
        </p:nvSpPr>
        <p:spPr>
          <a:xfrm>
            <a:off x="971600" y="2577480"/>
            <a:ext cx="720080" cy="28842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a:xfrm>
            <a:off x="2734700" y="1988840"/>
            <a:ext cx="3820120" cy="304056"/>
          </a:xfrm>
        </p:spPr>
        <p:txBody>
          <a:bodyPr>
            <a:noAutofit/>
          </a:bodyPr>
          <a:lstStyle/>
          <a:p>
            <a:r>
              <a:rPr lang="de-CH" sz="2400" dirty="0" smtClean="0">
                <a:solidFill>
                  <a:srgbClr val="FFFF00"/>
                </a:solidFill>
                <a:latin typeface="+mn-lt"/>
              </a:rPr>
              <a:t>Die wichtigsten Bausteine der «neuen» Autorität</a:t>
            </a:r>
            <a:endParaRPr lang="de-CH" sz="2400" dirty="0">
              <a:solidFill>
                <a:srgbClr val="FFFF00"/>
              </a:solidFill>
              <a:latin typeface="+mn-lt"/>
            </a:endParaRPr>
          </a:p>
        </p:txBody>
      </p:sp>
      <p:sp>
        <p:nvSpPr>
          <p:cNvPr id="5" name="Textfeld 4"/>
          <p:cNvSpPr txBox="1"/>
          <p:nvPr/>
        </p:nvSpPr>
        <p:spPr>
          <a:xfrm rot="5400000">
            <a:off x="987053" y="3934405"/>
            <a:ext cx="2848962" cy="646331"/>
          </a:xfrm>
          <a:prstGeom prst="rect">
            <a:avLst/>
          </a:prstGeom>
          <a:noFill/>
        </p:spPr>
        <p:txBody>
          <a:bodyPr wrap="square" rtlCol="0">
            <a:spAutoFit/>
          </a:bodyPr>
          <a:lstStyle/>
          <a:p>
            <a:r>
              <a:rPr lang="de-CH" dirty="0" smtClean="0"/>
              <a:t>Kontrolle und Selbstkontrolle</a:t>
            </a:r>
            <a:endParaRPr lang="de-CH" dirty="0"/>
          </a:p>
        </p:txBody>
      </p:sp>
      <p:sp>
        <p:nvSpPr>
          <p:cNvPr id="6" name="Textfeld 5"/>
          <p:cNvSpPr txBox="1"/>
          <p:nvPr/>
        </p:nvSpPr>
        <p:spPr>
          <a:xfrm rot="5400000">
            <a:off x="-2497" y="3930399"/>
            <a:ext cx="2668274" cy="369332"/>
          </a:xfrm>
          <a:prstGeom prst="rect">
            <a:avLst/>
          </a:prstGeom>
          <a:noFill/>
        </p:spPr>
        <p:txBody>
          <a:bodyPr wrap="square" rtlCol="0">
            <a:spAutoFit/>
          </a:bodyPr>
          <a:lstStyle/>
          <a:p>
            <a:r>
              <a:rPr lang="de-CH" dirty="0" smtClean="0"/>
              <a:t>Bindung und Beziehung</a:t>
            </a:r>
            <a:endParaRPr lang="de-CH" dirty="0"/>
          </a:p>
        </p:txBody>
      </p:sp>
      <p:sp>
        <p:nvSpPr>
          <p:cNvPr id="7" name="Textfeld 6"/>
          <p:cNvSpPr txBox="1"/>
          <p:nvPr/>
        </p:nvSpPr>
        <p:spPr>
          <a:xfrm rot="5400000">
            <a:off x="1923187" y="4072904"/>
            <a:ext cx="3023482" cy="369332"/>
          </a:xfrm>
          <a:prstGeom prst="rect">
            <a:avLst/>
          </a:prstGeom>
          <a:noFill/>
        </p:spPr>
        <p:txBody>
          <a:bodyPr wrap="square" rtlCol="0">
            <a:spAutoFit/>
          </a:bodyPr>
          <a:lstStyle/>
          <a:p>
            <a:r>
              <a:rPr lang="de-CH" dirty="0" smtClean="0"/>
              <a:t>Wachsame Sorge</a:t>
            </a:r>
            <a:endParaRPr lang="de-CH" dirty="0"/>
          </a:p>
        </p:txBody>
      </p:sp>
      <p:sp>
        <p:nvSpPr>
          <p:cNvPr id="8" name="Textfeld 7"/>
          <p:cNvSpPr txBox="1"/>
          <p:nvPr/>
        </p:nvSpPr>
        <p:spPr>
          <a:xfrm rot="5400000">
            <a:off x="4007153" y="4185004"/>
            <a:ext cx="3073161" cy="369332"/>
          </a:xfrm>
          <a:prstGeom prst="rect">
            <a:avLst/>
          </a:prstGeom>
          <a:noFill/>
        </p:spPr>
        <p:txBody>
          <a:bodyPr wrap="square" rtlCol="0">
            <a:spAutoFit/>
          </a:bodyPr>
          <a:lstStyle/>
          <a:p>
            <a:r>
              <a:rPr lang="de-CH" dirty="0" smtClean="0"/>
              <a:t>Beharrlichkeit</a:t>
            </a:r>
            <a:endParaRPr lang="de-CH" dirty="0"/>
          </a:p>
        </p:txBody>
      </p:sp>
      <p:sp>
        <p:nvSpPr>
          <p:cNvPr id="9" name="Textfeld 8"/>
          <p:cNvSpPr txBox="1"/>
          <p:nvPr/>
        </p:nvSpPr>
        <p:spPr>
          <a:xfrm rot="5400000">
            <a:off x="2860100" y="4240719"/>
            <a:ext cx="3284751" cy="369332"/>
          </a:xfrm>
          <a:prstGeom prst="rect">
            <a:avLst/>
          </a:prstGeom>
          <a:noFill/>
        </p:spPr>
        <p:txBody>
          <a:bodyPr wrap="square" rtlCol="0">
            <a:spAutoFit/>
          </a:bodyPr>
          <a:lstStyle/>
          <a:p>
            <a:r>
              <a:rPr lang="de-CH" dirty="0" smtClean="0"/>
              <a:t>Unterstützung</a:t>
            </a:r>
            <a:endParaRPr lang="de-CH" dirty="0"/>
          </a:p>
        </p:txBody>
      </p:sp>
      <p:sp>
        <p:nvSpPr>
          <p:cNvPr id="10" name="Textfeld 9"/>
          <p:cNvSpPr txBox="1"/>
          <p:nvPr/>
        </p:nvSpPr>
        <p:spPr>
          <a:xfrm rot="5400000">
            <a:off x="5441893" y="3910886"/>
            <a:ext cx="2524926" cy="369332"/>
          </a:xfrm>
          <a:prstGeom prst="rect">
            <a:avLst/>
          </a:prstGeom>
          <a:noFill/>
        </p:spPr>
        <p:txBody>
          <a:bodyPr wrap="square" rtlCol="0">
            <a:spAutoFit/>
          </a:bodyPr>
          <a:lstStyle/>
          <a:p>
            <a:r>
              <a:rPr lang="de-CH" dirty="0" smtClean="0"/>
              <a:t>Aufschub</a:t>
            </a:r>
            <a:endParaRPr lang="de-CH" dirty="0"/>
          </a:p>
        </p:txBody>
      </p:sp>
      <p:sp>
        <p:nvSpPr>
          <p:cNvPr id="11" name="Textfeld 10"/>
          <p:cNvSpPr txBox="1"/>
          <p:nvPr/>
        </p:nvSpPr>
        <p:spPr>
          <a:xfrm rot="5400000">
            <a:off x="6372200" y="4124179"/>
            <a:ext cx="2880320" cy="369332"/>
          </a:xfrm>
          <a:prstGeom prst="rect">
            <a:avLst/>
          </a:prstGeom>
          <a:noFill/>
        </p:spPr>
        <p:txBody>
          <a:bodyPr wrap="square" rtlCol="0">
            <a:spAutoFit/>
          </a:bodyPr>
          <a:lstStyle/>
          <a:p>
            <a:r>
              <a:rPr lang="de-CH" dirty="0" smtClean="0"/>
              <a:t>Wiedergutmachung</a:t>
            </a:r>
            <a:endParaRPr lang="de-CH" dirty="0"/>
          </a:p>
        </p:txBody>
      </p:sp>
      <p:sp>
        <p:nvSpPr>
          <p:cNvPr id="12" name="Rechteck 11"/>
          <p:cNvSpPr/>
          <p:nvPr/>
        </p:nvSpPr>
        <p:spPr>
          <a:xfrm>
            <a:off x="971600" y="5382508"/>
            <a:ext cx="7200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3434929" y="5449202"/>
            <a:ext cx="2289199" cy="830997"/>
          </a:xfrm>
          <a:prstGeom prst="rect">
            <a:avLst/>
          </a:prstGeom>
          <a:noFill/>
        </p:spPr>
        <p:txBody>
          <a:bodyPr wrap="square" rtlCol="0">
            <a:spAutoFit/>
          </a:bodyPr>
          <a:lstStyle/>
          <a:p>
            <a:r>
              <a:rPr lang="de-CH" sz="4800" dirty="0" smtClean="0">
                <a:solidFill>
                  <a:srgbClr val="FFFF00"/>
                </a:solidFill>
              </a:rPr>
              <a:t>Präsenz</a:t>
            </a:r>
            <a:endParaRPr lang="de-CH" sz="4800" dirty="0">
              <a:solidFill>
                <a:srgbClr val="FFFF00"/>
              </a:solidFill>
            </a:endParaRPr>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983673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48680"/>
            <a:ext cx="7992888" cy="720080"/>
          </a:xfrm>
        </p:spPr>
        <p:txBody>
          <a:bodyPr>
            <a:normAutofit fontScale="90000"/>
          </a:bodyPr>
          <a:lstStyle/>
          <a:p>
            <a:r>
              <a:rPr lang="de-CH" dirty="0" smtClean="0">
                <a:latin typeface="+mn-lt"/>
              </a:rPr>
              <a:t>Kontrolle und Selbstkontrolle</a:t>
            </a:r>
            <a:endParaRPr lang="de-CH" dirty="0">
              <a:latin typeface="+mn-lt"/>
            </a:endParaRPr>
          </a:p>
        </p:txBody>
      </p:sp>
      <p:sp>
        <p:nvSpPr>
          <p:cNvPr id="3" name="Textfeld 2"/>
          <p:cNvSpPr txBox="1"/>
          <p:nvPr/>
        </p:nvSpPr>
        <p:spPr>
          <a:xfrm>
            <a:off x="1036892" y="1556792"/>
            <a:ext cx="7056784" cy="4062651"/>
          </a:xfrm>
          <a:prstGeom prst="rect">
            <a:avLst/>
          </a:prstGeom>
          <a:noFill/>
        </p:spPr>
        <p:txBody>
          <a:bodyPr wrap="square" rtlCol="0">
            <a:spAutoFit/>
          </a:bodyPr>
          <a:lstStyle/>
          <a:p>
            <a:pPr marL="285750" indent="-285750">
              <a:buFont typeface="Arial" pitchFamily="34" charset="0"/>
              <a:buChar char="•"/>
            </a:pPr>
            <a:r>
              <a:rPr lang="de-CH" sz="2000" dirty="0"/>
              <a:t>Absolute Kontrolle anderer Personen ist nicht möglich. Ich kann nur </a:t>
            </a:r>
            <a:r>
              <a:rPr lang="de-CH" sz="2000" b="1" dirty="0"/>
              <a:t>meine</a:t>
            </a:r>
            <a:r>
              <a:rPr lang="de-CH" sz="2000" dirty="0"/>
              <a:t> eigenen Gedanken, Gefühle und Reaktionen kontrollieren</a:t>
            </a:r>
            <a:r>
              <a:rPr lang="de-CH" sz="2000" dirty="0" smtClean="0"/>
              <a:t>.</a:t>
            </a:r>
            <a:endParaRPr lang="de-CH" sz="2000" dirty="0"/>
          </a:p>
          <a:p>
            <a:pPr marL="285750" indent="-285750">
              <a:buFont typeface="Arial" pitchFamily="34" charset="0"/>
              <a:buChar char="•"/>
            </a:pPr>
            <a:r>
              <a:rPr lang="de-CH" sz="2000" dirty="0" smtClean="0"/>
              <a:t>Im Mittelpunkt steht </a:t>
            </a:r>
            <a:r>
              <a:rPr lang="de-CH" sz="2000" b="1" dirty="0" smtClean="0"/>
              <a:t>nicht</a:t>
            </a:r>
            <a:r>
              <a:rPr lang="de-CH" sz="2000" dirty="0" smtClean="0"/>
              <a:t> die Reaktion des Kindes (Was hast du getan!), sondern die Handlung der Autoritätsperson.</a:t>
            </a:r>
          </a:p>
          <a:p>
            <a:pPr marL="285750" indent="-285750">
              <a:buFont typeface="Arial" pitchFamily="34" charset="0"/>
              <a:buChar char="•"/>
            </a:pPr>
            <a:r>
              <a:rPr lang="de-CH" sz="2000" dirty="0" smtClean="0"/>
              <a:t>Zur Kontrolle wird </a:t>
            </a:r>
            <a:r>
              <a:rPr lang="de-CH" sz="2000" b="1" dirty="0" smtClean="0"/>
              <a:t>nicht die Bestrafung </a:t>
            </a:r>
            <a:r>
              <a:rPr lang="de-CH" sz="2000" dirty="0" smtClean="0"/>
              <a:t>sondern der Widerstand angewendet. Die Aufmerksamkeit der Autoritätsperson richtet sich auf die eigenen Handlung.</a:t>
            </a:r>
          </a:p>
          <a:p>
            <a:pPr marL="285750" indent="-285750">
              <a:buFont typeface="Arial" pitchFamily="34" charset="0"/>
              <a:buChar char="•"/>
            </a:pPr>
            <a:r>
              <a:rPr lang="de-CH" sz="2000" dirty="0" smtClean="0"/>
              <a:t>Aus diesem Verhalten resultiert die Förderung des Gefühls der Autonomie und aus Gehorsam wird Zusammenarbeit.</a:t>
            </a:r>
          </a:p>
          <a:p>
            <a:pPr marL="285750" indent="-285750">
              <a:buFont typeface="Arial" pitchFamily="34" charset="0"/>
              <a:buChar char="•"/>
            </a:pPr>
            <a:endParaRPr lang="de-CH" sz="2000" dirty="0"/>
          </a:p>
          <a:p>
            <a:r>
              <a:rPr lang="de-CH" sz="2000" dirty="0" smtClean="0"/>
              <a:t>Buch: Seite 45, 1.Abschnitt</a:t>
            </a:r>
          </a:p>
          <a:p>
            <a:pPr marL="285750" indent="-285750">
              <a:buFont typeface="Arial" pitchFamily="34" charset="0"/>
              <a:buChar char="•"/>
            </a:pPr>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4217776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764704"/>
            <a:ext cx="6781800" cy="792088"/>
          </a:xfrm>
        </p:spPr>
        <p:txBody>
          <a:bodyPr>
            <a:normAutofit fontScale="90000"/>
          </a:bodyPr>
          <a:lstStyle/>
          <a:p>
            <a:r>
              <a:rPr lang="de-CH" dirty="0" smtClean="0">
                <a:latin typeface="+mn-lt"/>
              </a:rPr>
              <a:t>Bindung und Beziehung</a:t>
            </a:r>
            <a:endParaRPr lang="de-CH" dirty="0">
              <a:latin typeface="+mn-lt"/>
            </a:endParaRPr>
          </a:p>
        </p:txBody>
      </p:sp>
      <p:sp>
        <p:nvSpPr>
          <p:cNvPr id="3" name="Textfeld 2"/>
          <p:cNvSpPr txBox="1"/>
          <p:nvPr/>
        </p:nvSpPr>
        <p:spPr>
          <a:xfrm>
            <a:off x="1115616" y="1772816"/>
            <a:ext cx="6912768" cy="3416320"/>
          </a:xfrm>
          <a:prstGeom prst="rect">
            <a:avLst/>
          </a:prstGeom>
          <a:noFill/>
        </p:spPr>
        <p:txBody>
          <a:bodyPr wrap="square" rtlCol="0">
            <a:spAutoFit/>
          </a:bodyPr>
          <a:lstStyle/>
          <a:p>
            <a:pPr marL="285750" indent="-285750">
              <a:buFont typeface="Arial" pitchFamily="34" charset="0"/>
              <a:buChar char="•"/>
            </a:pPr>
            <a:r>
              <a:rPr lang="de-CH" dirty="0" smtClean="0"/>
              <a:t>Die </a:t>
            </a:r>
            <a:r>
              <a:rPr lang="de-CH" dirty="0"/>
              <a:t>zwischenmenschlichen Beziehungen, in die ein Kind eingebettet ist, haben entscheidenden Einfluss auf sein körperliches Gedeihen, sein Selbstverständnis und sein inneres Weltbild. Die Qualitäten der Beziehungen zwischen dem Kind und seinen Bezugspersonen bestimmen sein Selbstbild</a:t>
            </a:r>
            <a:r>
              <a:rPr lang="de-CH" dirty="0" smtClean="0"/>
              <a:t>.</a:t>
            </a:r>
          </a:p>
          <a:p>
            <a:pPr marL="285750" indent="-285750">
              <a:buFont typeface="Arial" pitchFamily="34" charset="0"/>
              <a:buChar char="•"/>
            </a:pPr>
            <a:r>
              <a:rPr lang="de-CH" dirty="0"/>
              <a:t>Wiederaufnahme unterbrochener </a:t>
            </a:r>
            <a:r>
              <a:rPr lang="de-CH" dirty="0" smtClean="0"/>
              <a:t>Bindungen ist der Fokus der neuen Autorität.</a:t>
            </a:r>
          </a:p>
          <a:p>
            <a:pPr marL="285750" indent="-285750">
              <a:buFont typeface="Arial" pitchFamily="34" charset="0"/>
              <a:buChar char="•"/>
            </a:pPr>
            <a:endParaRPr lang="de-CH" dirty="0"/>
          </a:p>
          <a:p>
            <a:pPr marL="285750" indent="-285750">
              <a:buFont typeface="Arial" pitchFamily="34" charset="0"/>
              <a:buChar char="•"/>
            </a:pPr>
            <a:endParaRPr lang="de-CH" dirty="0" smtClean="0"/>
          </a:p>
          <a:p>
            <a:pPr marL="285750" indent="-285750">
              <a:buFont typeface="Arial" pitchFamily="34" charset="0"/>
              <a:buChar char="•"/>
            </a:pPr>
            <a:endParaRPr lang="de-CH" dirty="0"/>
          </a:p>
          <a:p>
            <a:pPr marL="285750" indent="-285750">
              <a:buFont typeface="Arial" pitchFamily="34" charset="0"/>
              <a:buChar char="•"/>
            </a:pPr>
            <a:r>
              <a:rPr lang="de-CH" dirty="0" smtClean="0"/>
              <a:t>Beispiel: Ratten (besser negative Zuwendung als gar keine)</a:t>
            </a:r>
            <a:endParaRPr lang="de-CH" dirty="0"/>
          </a:p>
          <a:p>
            <a:pPr marL="285750" indent="-285750">
              <a:buFont typeface="Arial" pitchFamily="34" charset="0"/>
              <a:buChar char="•"/>
            </a:pPr>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977313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692696"/>
            <a:ext cx="6781800" cy="720080"/>
          </a:xfrm>
        </p:spPr>
        <p:txBody>
          <a:bodyPr>
            <a:normAutofit fontScale="90000"/>
          </a:bodyPr>
          <a:lstStyle/>
          <a:p>
            <a:r>
              <a:rPr lang="de-CH" dirty="0" smtClean="0">
                <a:latin typeface="+mn-lt"/>
              </a:rPr>
              <a:t>Wachsame Sorge</a:t>
            </a:r>
            <a:endParaRPr lang="de-CH" dirty="0">
              <a:latin typeface="+mn-lt"/>
            </a:endParaRPr>
          </a:p>
        </p:txBody>
      </p:sp>
      <p:sp>
        <p:nvSpPr>
          <p:cNvPr id="3" name="Textfeld 2"/>
          <p:cNvSpPr txBox="1"/>
          <p:nvPr/>
        </p:nvSpPr>
        <p:spPr>
          <a:xfrm>
            <a:off x="1043608" y="1844824"/>
            <a:ext cx="6624736" cy="3662541"/>
          </a:xfrm>
          <a:prstGeom prst="rect">
            <a:avLst/>
          </a:prstGeom>
          <a:noFill/>
        </p:spPr>
        <p:txBody>
          <a:bodyPr wrap="square" rtlCol="0">
            <a:spAutoFit/>
          </a:bodyPr>
          <a:lstStyle/>
          <a:p>
            <a:pPr marL="285750" indent="-285750">
              <a:buFont typeface="Arial" pitchFamily="34" charset="0"/>
              <a:buChar char="•"/>
            </a:pPr>
            <a:r>
              <a:rPr lang="de-CH" sz="2000" dirty="0" smtClean="0"/>
              <a:t>Elterliche Aufsicht ist ausschlaggebend.</a:t>
            </a:r>
          </a:p>
          <a:p>
            <a:pPr marL="285750" indent="-285750">
              <a:buFont typeface="Arial" pitchFamily="34" charset="0"/>
              <a:buChar char="•"/>
            </a:pPr>
            <a:r>
              <a:rPr lang="de-CH" sz="2000" dirty="0" smtClean="0"/>
              <a:t>Entschlossene Präsenz ist nicht gleich Aufsicht.</a:t>
            </a:r>
          </a:p>
          <a:p>
            <a:pPr marL="285750" indent="-285750">
              <a:buFont typeface="Arial" pitchFamily="34" charset="0"/>
              <a:buChar char="•"/>
            </a:pPr>
            <a:r>
              <a:rPr lang="de-CH" sz="2000" dirty="0" smtClean="0"/>
              <a:t>Das wahre Interesse über den Aufenthaltsort, die Tätigkeit und die Freunde und Kollegen verleiht der Autoritätsperson Präsenz und Bedeutung auch ohne Sanktionen.</a:t>
            </a:r>
          </a:p>
          <a:p>
            <a:pPr marL="285750" indent="-285750">
              <a:buFont typeface="Arial" pitchFamily="34" charset="0"/>
              <a:buChar char="•"/>
            </a:pPr>
            <a:r>
              <a:rPr lang="de-CH" sz="2000" dirty="0" smtClean="0"/>
              <a:t>Eltern und Lehrpersonen entscheiden über die Legitimität ihrer Präsenz in verschiedenen Bereichen.</a:t>
            </a:r>
          </a:p>
          <a:p>
            <a:pPr marL="285750" indent="-285750">
              <a:buFont typeface="Arial" pitchFamily="34" charset="0"/>
              <a:buChar char="•"/>
            </a:pPr>
            <a:endParaRPr lang="de-CH" sz="2000" dirty="0" smtClean="0"/>
          </a:p>
          <a:p>
            <a:pPr marL="285750" indent="-285750">
              <a:buFont typeface="Arial" pitchFamily="34" charset="0"/>
              <a:buChar char="•"/>
            </a:pPr>
            <a:endParaRPr lang="de-CH" dirty="0" smtClean="0"/>
          </a:p>
          <a:p>
            <a:pPr marL="285750" indent="-285750">
              <a:buFont typeface="Arial" pitchFamily="34" charset="0"/>
              <a:buChar char="•"/>
            </a:pPr>
            <a:endParaRPr lang="de-CH" dirty="0" smtClean="0"/>
          </a:p>
          <a:p>
            <a:pPr marL="285750" indent="-285750">
              <a:buFont typeface="Arial" pitchFamily="34" charset="0"/>
              <a:buChar char="•"/>
            </a:pPr>
            <a:endParaRPr lang="de-CH" dirty="0"/>
          </a:p>
          <a:p>
            <a:r>
              <a:rPr lang="de-CH" dirty="0" smtClean="0"/>
              <a:t>Buch, Seite 50/51 Beispiel</a:t>
            </a:r>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274003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620688"/>
            <a:ext cx="6781800" cy="801216"/>
          </a:xfrm>
        </p:spPr>
        <p:txBody>
          <a:bodyPr>
            <a:normAutofit fontScale="90000"/>
          </a:bodyPr>
          <a:lstStyle/>
          <a:p>
            <a:r>
              <a:rPr lang="de-CH" dirty="0" smtClean="0">
                <a:latin typeface="+mn-lt"/>
              </a:rPr>
              <a:t>Unterstützung</a:t>
            </a:r>
            <a:endParaRPr lang="de-CH" dirty="0">
              <a:latin typeface="+mn-lt"/>
            </a:endParaRPr>
          </a:p>
        </p:txBody>
      </p:sp>
      <p:sp>
        <p:nvSpPr>
          <p:cNvPr id="3" name="Textfeld 2"/>
          <p:cNvSpPr txBox="1"/>
          <p:nvPr/>
        </p:nvSpPr>
        <p:spPr>
          <a:xfrm>
            <a:off x="1115616" y="1844824"/>
            <a:ext cx="6912768" cy="4339650"/>
          </a:xfrm>
          <a:prstGeom prst="rect">
            <a:avLst/>
          </a:prstGeom>
          <a:noFill/>
        </p:spPr>
        <p:txBody>
          <a:bodyPr wrap="square" rtlCol="0">
            <a:spAutoFit/>
          </a:bodyPr>
          <a:lstStyle/>
          <a:p>
            <a:pPr marL="285750" indent="-285750">
              <a:buFont typeface="Arial" pitchFamily="34" charset="0"/>
              <a:buChar char="•"/>
            </a:pPr>
            <a:r>
              <a:rPr lang="de-CH" sz="2000" dirty="0" smtClean="0"/>
              <a:t>Es existiert ein unterstützendes Netzwerk.</a:t>
            </a:r>
          </a:p>
          <a:p>
            <a:pPr marL="285750" indent="-285750">
              <a:buFont typeface="Arial" pitchFamily="34" charset="0"/>
              <a:buChar char="•"/>
            </a:pPr>
            <a:r>
              <a:rPr lang="de-CH" sz="2000" dirty="0" smtClean="0"/>
              <a:t>Unterstützung verringert die empfundenen Bedrohung und mässigt dementsprechend die Reaktionen der Autoritätsperson.( Die Stimme erhält mehr Gewicht, selbst wenn sie leise spricht)</a:t>
            </a:r>
          </a:p>
          <a:p>
            <a:pPr marL="285750" indent="-285750">
              <a:buFont typeface="Arial" pitchFamily="34" charset="0"/>
              <a:buChar char="•"/>
            </a:pPr>
            <a:r>
              <a:rPr lang="de-CH" sz="2000" dirty="0" smtClean="0"/>
              <a:t>In der Logik der klassischen Autorität war die Suche nach Hilfe  von aussen ein </a:t>
            </a:r>
            <a:r>
              <a:rPr lang="de-CH" sz="2000" dirty="0"/>
              <a:t>Z</a:t>
            </a:r>
            <a:r>
              <a:rPr lang="de-CH" sz="2000" dirty="0" smtClean="0"/>
              <a:t>eichen von Schwäche.</a:t>
            </a:r>
          </a:p>
          <a:p>
            <a:pPr marL="285750" indent="-285750">
              <a:buFont typeface="Arial" pitchFamily="34" charset="0"/>
              <a:buChar char="•"/>
            </a:pPr>
            <a:r>
              <a:rPr lang="de-CH" sz="2000" dirty="0" smtClean="0"/>
              <a:t>Wir aber wissen: Meine Stärke stammt nicht nur von mir selbst, sondern auch von dem mich unterstützenden Netzwerk.</a:t>
            </a:r>
          </a:p>
          <a:p>
            <a:pPr marL="285750" indent="-285750">
              <a:buFont typeface="Arial" pitchFamily="34" charset="0"/>
              <a:buChar char="•"/>
            </a:pPr>
            <a:r>
              <a:rPr lang="de-CH" sz="2000" dirty="0" smtClean="0"/>
              <a:t>Die psychischen und physischen Energieressourcen werden nicht mehr zur direkten Konfrontation mobilisiert.</a:t>
            </a:r>
          </a:p>
          <a:p>
            <a:pPr marL="285750" indent="-285750">
              <a:buFont typeface="Arial" pitchFamily="34" charset="0"/>
              <a:buChar char="•"/>
            </a:pPr>
            <a:endParaRPr lang="de-CH" sz="2000" dirty="0" smtClean="0"/>
          </a:p>
          <a:p>
            <a:pPr marL="285750" indent="-285750">
              <a:buFont typeface="Arial" pitchFamily="34" charset="0"/>
              <a:buChar char="•"/>
            </a:pPr>
            <a:endParaRPr lang="de-CH" dirty="0" smtClean="0"/>
          </a:p>
          <a:p>
            <a:pPr marL="285750" indent="-285750">
              <a:buFont typeface="Arial" pitchFamily="34" charset="0"/>
              <a:buChar char="•"/>
            </a:pPr>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97445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91680" y="692696"/>
            <a:ext cx="6781800" cy="729208"/>
          </a:xfrm>
        </p:spPr>
        <p:txBody>
          <a:bodyPr>
            <a:normAutofit fontScale="90000"/>
          </a:bodyPr>
          <a:lstStyle/>
          <a:p>
            <a:r>
              <a:rPr lang="de-CH" dirty="0" smtClean="0">
                <a:latin typeface="+mn-lt"/>
              </a:rPr>
              <a:t>Beharrlichkeit</a:t>
            </a:r>
            <a:endParaRPr lang="de-CH" dirty="0">
              <a:latin typeface="+mn-lt"/>
            </a:endParaRPr>
          </a:p>
        </p:txBody>
      </p:sp>
      <p:sp>
        <p:nvSpPr>
          <p:cNvPr id="3" name="Textfeld 2"/>
          <p:cNvSpPr txBox="1"/>
          <p:nvPr/>
        </p:nvSpPr>
        <p:spPr>
          <a:xfrm>
            <a:off x="1043608" y="1700808"/>
            <a:ext cx="7344816" cy="2554545"/>
          </a:xfrm>
          <a:prstGeom prst="rect">
            <a:avLst/>
          </a:prstGeom>
          <a:noFill/>
        </p:spPr>
        <p:txBody>
          <a:bodyPr wrap="square" rtlCol="0">
            <a:spAutoFit/>
          </a:bodyPr>
          <a:lstStyle/>
          <a:p>
            <a:pPr marL="285750" indent="-285750">
              <a:buFont typeface="Arial" pitchFamily="34" charset="0"/>
              <a:buChar char="•"/>
            </a:pPr>
            <a:r>
              <a:rPr lang="de-CH" sz="2000" dirty="0" smtClean="0"/>
              <a:t>Beharrlichkeit ermöglicht einen langsame und allmähliche Veränderung ohne Gesichtsverlust.</a:t>
            </a:r>
          </a:p>
          <a:p>
            <a:pPr marL="285750" indent="-285750">
              <a:buFont typeface="Arial" pitchFamily="34" charset="0"/>
              <a:buChar char="•"/>
            </a:pPr>
            <a:r>
              <a:rPr lang="de-CH" sz="2000" dirty="0" smtClean="0"/>
              <a:t>Autorität zeichnet sich nicht mehr durch die </a:t>
            </a:r>
            <a:r>
              <a:rPr lang="de-CH" sz="2000" dirty="0"/>
              <a:t>U</a:t>
            </a:r>
            <a:r>
              <a:rPr lang="de-CH" sz="2000" dirty="0" smtClean="0"/>
              <a:t>nmittelbarkeit des Gehorsams aus, sondern durch Entschlossenheit und Beharrlichkeit.</a:t>
            </a:r>
          </a:p>
          <a:p>
            <a:pPr marL="285750" indent="-285750">
              <a:buFont typeface="Arial" pitchFamily="34" charset="0"/>
              <a:buChar char="•"/>
            </a:pPr>
            <a:r>
              <a:rPr lang="de-CH" sz="2000" dirty="0" smtClean="0"/>
              <a:t>Beharrlichkeit bedeutet die Bereitschaft immer wieder von neuem anzufangen, auch wenn die vorherigen Versuche nicht das erwünschte Ergebnis gebracht haben.</a:t>
            </a:r>
            <a:endParaRPr lang="de-CH" sz="2000"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55042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620688"/>
            <a:ext cx="6781800" cy="729208"/>
          </a:xfrm>
        </p:spPr>
        <p:txBody>
          <a:bodyPr>
            <a:normAutofit fontScale="90000"/>
          </a:bodyPr>
          <a:lstStyle/>
          <a:p>
            <a:r>
              <a:rPr lang="de-CH" dirty="0" smtClean="0">
                <a:latin typeface="+mn-lt"/>
              </a:rPr>
              <a:t>Aufschub</a:t>
            </a:r>
            <a:endParaRPr lang="de-CH" dirty="0">
              <a:latin typeface="+mn-lt"/>
            </a:endParaRPr>
          </a:p>
        </p:txBody>
      </p:sp>
      <p:sp>
        <p:nvSpPr>
          <p:cNvPr id="3" name="Textfeld 2"/>
          <p:cNvSpPr txBox="1"/>
          <p:nvPr/>
        </p:nvSpPr>
        <p:spPr>
          <a:xfrm>
            <a:off x="1187624" y="1700808"/>
            <a:ext cx="7056784" cy="3508653"/>
          </a:xfrm>
          <a:prstGeom prst="rect">
            <a:avLst/>
          </a:prstGeom>
          <a:noFill/>
        </p:spPr>
        <p:txBody>
          <a:bodyPr wrap="square" rtlCol="0">
            <a:spAutoFit/>
          </a:bodyPr>
          <a:lstStyle/>
          <a:p>
            <a:pPr marL="285750" indent="-285750">
              <a:buFont typeface="Arial" pitchFamily="34" charset="0"/>
              <a:buChar char="•"/>
            </a:pPr>
            <a:r>
              <a:rPr lang="de-CH" sz="3200" dirty="0" smtClean="0"/>
              <a:t>Schmiede das Eisen, wenn es kalt ist.</a:t>
            </a:r>
            <a:br>
              <a:rPr lang="de-CH" sz="3200" dirty="0" smtClean="0"/>
            </a:br>
            <a:endParaRPr lang="de-CH" sz="3200" dirty="0" smtClean="0"/>
          </a:p>
          <a:p>
            <a:pPr marL="285750" indent="-285750">
              <a:buFont typeface="Arial" pitchFamily="34" charset="0"/>
              <a:buChar char="•"/>
            </a:pPr>
            <a:r>
              <a:rPr lang="de-CH" sz="2000" dirty="0" smtClean="0"/>
              <a:t>Aufschub bringt:</a:t>
            </a:r>
          </a:p>
          <a:p>
            <a:pPr marL="742950" lvl="1" indent="-285750">
              <a:buFont typeface="Arial" pitchFamily="34" charset="0"/>
              <a:buChar char="•"/>
            </a:pPr>
            <a:r>
              <a:rPr lang="de-CH" sz="2000" dirty="0" smtClean="0"/>
              <a:t>Beruhigung der Beteiligten</a:t>
            </a:r>
          </a:p>
          <a:p>
            <a:pPr marL="742950" lvl="1" indent="-285750">
              <a:buFont typeface="Arial" pitchFamily="34" charset="0"/>
              <a:buChar char="•"/>
            </a:pPr>
            <a:r>
              <a:rPr lang="de-CH" sz="2000" dirty="0" smtClean="0"/>
              <a:t>Vorbereitungszeit</a:t>
            </a:r>
          </a:p>
          <a:p>
            <a:pPr marL="742950" lvl="1" indent="-285750">
              <a:buFont typeface="Arial" pitchFamily="34" charset="0"/>
              <a:buChar char="•"/>
            </a:pPr>
            <a:r>
              <a:rPr lang="de-CH" sz="2000" dirty="0" smtClean="0"/>
              <a:t>Unterstützung einholen</a:t>
            </a:r>
          </a:p>
          <a:p>
            <a:pPr marL="742950" lvl="1" indent="-285750">
              <a:buFont typeface="Arial" pitchFamily="34" charset="0"/>
              <a:buChar char="•"/>
            </a:pPr>
            <a:r>
              <a:rPr lang="de-CH" sz="2000" dirty="0" smtClean="0"/>
              <a:t>Selbstbeherrschung wird als innere Stärke erlebt.(Autorität)</a:t>
            </a:r>
          </a:p>
          <a:p>
            <a:pPr marL="742950" lvl="1" indent="-285750">
              <a:buFont typeface="Arial" pitchFamily="34" charset="0"/>
              <a:buChar char="•"/>
            </a:pPr>
            <a:r>
              <a:rPr lang="de-CH" sz="2000" dirty="0" smtClean="0"/>
              <a:t>Kontinuität in den Handlungen und sachlicher Fallbezug</a:t>
            </a:r>
            <a:br>
              <a:rPr lang="de-CH" sz="2000" dirty="0" smtClean="0"/>
            </a:br>
            <a:endParaRPr lang="de-CH" sz="2000" dirty="0" smtClean="0"/>
          </a:p>
          <a:p>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678234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0167" y="980728"/>
            <a:ext cx="6781800" cy="729208"/>
          </a:xfrm>
        </p:spPr>
        <p:txBody>
          <a:bodyPr>
            <a:normAutofit fontScale="90000"/>
          </a:bodyPr>
          <a:lstStyle/>
          <a:p>
            <a:r>
              <a:rPr lang="de-CH" dirty="0" smtClean="0">
                <a:latin typeface="+mn-lt"/>
              </a:rPr>
              <a:t>Wiedergutmachung</a:t>
            </a:r>
            <a:endParaRPr lang="de-CH" dirty="0">
              <a:latin typeface="+mn-lt"/>
            </a:endParaRPr>
          </a:p>
        </p:txBody>
      </p:sp>
      <p:sp>
        <p:nvSpPr>
          <p:cNvPr id="3" name="Textfeld 2"/>
          <p:cNvSpPr txBox="1"/>
          <p:nvPr/>
        </p:nvSpPr>
        <p:spPr>
          <a:xfrm>
            <a:off x="1187624" y="2060848"/>
            <a:ext cx="7056784" cy="2246769"/>
          </a:xfrm>
          <a:prstGeom prst="rect">
            <a:avLst/>
          </a:prstGeom>
          <a:noFill/>
        </p:spPr>
        <p:txBody>
          <a:bodyPr wrap="square" rtlCol="0">
            <a:spAutoFit/>
          </a:bodyPr>
          <a:lstStyle/>
          <a:p>
            <a:pPr marL="285750" indent="-285750">
              <a:buFont typeface="Arial" pitchFamily="34" charset="0"/>
              <a:buChar char="•"/>
            </a:pPr>
            <a:r>
              <a:rPr lang="de-CH" sz="2000" dirty="0" smtClean="0"/>
              <a:t>Möglichkeit Fehler wiederzumachen.</a:t>
            </a:r>
          </a:p>
          <a:p>
            <a:pPr marL="285750" indent="-285750">
              <a:buFont typeface="Arial" pitchFamily="34" charset="0"/>
              <a:buChar char="•"/>
            </a:pPr>
            <a:r>
              <a:rPr lang="de-CH" sz="2000" dirty="0" smtClean="0"/>
              <a:t>Eingeständnis eigener Fehler und die dazugehörende Wiedergutmachung befreien die Beziehung von der Last früherer Konflikte.</a:t>
            </a:r>
          </a:p>
          <a:p>
            <a:pPr marL="285750" indent="-285750">
              <a:buFont typeface="Arial" pitchFamily="34" charset="0"/>
              <a:buChar char="•"/>
            </a:pPr>
            <a:r>
              <a:rPr lang="de-CH" sz="2000" dirty="0" smtClean="0"/>
              <a:t>Die moralische Wertschätzung steigt.</a:t>
            </a:r>
          </a:p>
          <a:p>
            <a:pPr marL="285750" indent="-285750">
              <a:buFont typeface="Arial" pitchFamily="34" charset="0"/>
              <a:buChar char="•"/>
            </a:pPr>
            <a:r>
              <a:rPr lang="de-CH" sz="2000" dirty="0" smtClean="0"/>
              <a:t>Die Wiedergutmachung verwandelt eine Krise in eine positive Gelegenheit.</a:t>
            </a:r>
            <a:endParaRPr lang="de-CH" sz="2000"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241805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39752" y="1988840"/>
            <a:ext cx="6624736" cy="1323439"/>
          </a:xfrm>
          <a:prstGeom prst="rect">
            <a:avLst/>
          </a:prstGeom>
          <a:noFill/>
        </p:spPr>
        <p:txBody>
          <a:bodyPr wrap="square" rtlCol="0">
            <a:spAutoFit/>
          </a:bodyPr>
          <a:lstStyle/>
          <a:p>
            <a:r>
              <a:rPr lang="de-CH" sz="8000" dirty="0" smtClean="0"/>
              <a:t>Kapitel 1</a:t>
            </a:r>
            <a:endParaRPr lang="de-CH" sz="8000" dirty="0"/>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895680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7584" y="476672"/>
            <a:ext cx="6781800" cy="1600200"/>
          </a:xfrm>
        </p:spPr>
        <p:txBody>
          <a:bodyPr/>
          <a:lstStyle/>
          <a:p>
            <a:r>
              <a:rPr lang="de-CH" dirty="0" smtClean="0">
                <a:latin typeface="+mn-lt"/>
              </a:rPr>
              <a:t>Kapitel 2</a:t>
            </a:r>
            <a:endParaRPr lang="de-CH" dirty="0">
              <a:latin typeface="+mn-lt"/>
            </a:endParaRPr>
          </a:p>
        </p:txBody>
      </p:sp>
      <p:sp>
        <p:nvSpPr>
          <p:cNvPr id="5" name="Inhaltsplatzhalter 4"/>
          <p:cNvSpPr>
            <a:spLocks noGrp="1"/>
          </p:cNvSpPr>
          <p:nvPr>
            <p:ph idx="1"/>
          </p:nvPr>
        </p:nvSpPr>
        <p:spPr>
          <a:xfrm>
            <a:off x="755576" y="2204864"/>
            <a:ext cx="7543800" cy="2160240"/>
          </a:xfrm>
        </p:spPr>
        <p:txBody>
          <a:bodyPr>
            <a:normAutofit/>
          </a:bodyPr>
          <a:lstStyle/>
          <a:p>
            <a:pPr marL="0" indent="0">
              <a:buNone/>
            </a:pPr>
            <a:r>
              <a:rPr lang="de-CH" sz="5400" dirty="0" smtClean="0"/>
              <a:t>Wachsame Sorge in der Familie</a:t>
            </a:r>
            <a:endParaRPr lang="de-CH" sz="54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645024"/>
            <a:ext cx="3510390" cy="2160240"/>
          </a:xfrm>
          <a:prstGeom prst="rect">
            <a:avLst/>
          </a:prstGeom>
        </p:spPr>
      </p:pic>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118045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1"/>
          <p:cNvGraphicFramePr>
            <a:graphicFrameLocks noGrp="1"/>
          </p:cNvGraphicFramePr>
          <p:nvPr>
            <p:ph sz="half" idx="2"/>
            <p:extLst>
              <p:ext uri="{D42A27DB-BD31-4B8C-83A1-F6EECF244321}">
                <p14:modId xmlns:p14="http://schemas.microsoft.com/office/powerpoint/2010/main" val="2631191919"/>
              </p:ext>
            </p:extLst>
          </p:nvPr>
        </p:nvGraphicFramePr>
        <p:xfrm>
          <a:off x="986408" y="1988840"/>
          <a:ext cx="7258000" cy="355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feld 10"/>
          <p:cNvSpPr txBox="1"/>
          <p:nvPr/>
        </p:nvSpPr>
        <p:spPr>
          <a:xfrm>
            <a:off x="899592" y="620688"/>
            <a:ext cx="7344816" cy="1077218"/>
          </a:xfrm>
          <a:prstGeom prst="rect">
            <a:avLst/>
          </a:prstGeom>
          <a:noFill/>
        </p:spPr>
        <p:txBody>
          <a:bodyPr wrap="square" rtlCol="0">
            <a:spAutoFit/>
          </a:bodyPr>
          <a:lstStyle/>
          <a:p>
            <a:r>
              <a:rPr lang="de-CH" sz="3200" dirty="0" smtClean="0"/>
              <a:t>Das Konzept der neuen Autorität innerhalb der Familie steht für:</a:t>
            </a:r>
            <a:endParaRPr lang="de-CH" sz="3200" dirty="0"/>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352469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8"/>
          <p:cNvGraphicFramePr>
            <a:graphicFrameLocks noGrp="1"/>
          </p:cNvGraphicFramePr>
          <p:nvPr>
            <p:ph sz="half" idx="1"/>
            <p:extLst>
              <p:ext uri="{D42A27DB-BD31-4B8C-83A1-F6EECF244321}">
                <p14:modId xmlns:p14="http://schemas.microsoft.com/office/powerpoint/2010/main" val="1048933624"/>
              </p:ext>
            </p:extLst>
          </p:nvPr>
        </p:nvGraphicFramePr>
        <p:xfrm>
          <a:off x="683568" y="1340768"/>
          <a:ext cx="7344816" cy="37671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611560" y="548680"/>
            <a:ext cx="7488832" cy="1107996"/>
          </a:xfrm>
          <a:prstGeom prst="rect">
            <a:avLst/>
          </a:prstGeom>
          <a:noFill/>
        </p:spPr>
        <p:txBody>
          <a:bodyPr wrap="square" rtlCol="0">
            <a:spAutoFit/>
          </a:bodyPr>
          <a:lstStyle/>
          <a:p>
            <a:r>
              <a:rPr lang="de-CH" sz="2400" dirty="0" smtClean="0"/>
              <a:t>Es besteht ein kausaler Zusammenhang zwischen der </a:t>
            </a:r>
            <a:r>
              <a:rPr lang="de-CH" sz="2400" dirty="0"/>
              <a:t>I</a:t>
            </a:r>
            <a:r>
              <a:rPr lang="de-CH" sz="2400" dirty="0" smtClean="0"/>
              <a:t>ntensität der Präsenz und dem Grad des Vertrauens.</a:t>
            </a:r>
          </a:p>
          <a:p>
            <a:endParaRPr lang="de-CH" dirty="0"/>
          </a:p>
        </p:txBody>
      </p:sp>
      <p:cxnSp>
        <p:nvCxnSpPr>
          <p:cNvPr id="8" name="Gerade Verbindung 7"/>
          <p:cNvCxnSpPr/>
          <p:nvPr/>
        </p:nvCxnSpPr>
        <p:spPr>
          <a:xfrm>
            <a:off x="899592" y="5373216"/>
            <a:ext cx="705678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Gleichschenkliges Dreieck 10"/>
          <p:cNvSpPr/>
          <p:nvPr/>
        </p:nvSpPr>
        <p:spPr>
          <a:xfrm>
            <a:off x="711348" y="5034929"/>
            <a:ext cx="647909" cy="4510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Gleichschenkliges Dreieck 11"/>
          <p:cNvSpPr/>
          <p:nvPr/>
        </p:nvSpPr>
        <p:spPr>
          <a:xfrm>
            <a:off x="7452320" y="5028811"/>
            <a:ext cx="648072"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extfeld 12"/>
          <p:cNvSpPr txBox="1"/>
          <p:nvPr/>
        </p:nvSpPr>
        <p:spPr>
          <a:xfrm>
            <a:off x="611560" y="5486011"/>
            <a:ext cx="2016224" cy="369332"/>
          </a:xfrm>
          <a:prstGeom prst="rect">
            <a:avLst/>
          </a:prstGeom>
          <a:noFill/>
        </p:spPr>
        <p:txBody>
          <a:bodyPr wrap="square" rtlCol="0">
            <a:spAutoFit/>
          </a:bodyPr>
          <a:lstStyle/>
          <a:p>
            <a:r>
              <a:rPr lang="de-CH" dirty="0" smtClean="0"/>
              <a:t>Wachsame Sorge</a:t>
            </a:r>
            <a:endParaRPr lang="de-CH" dirty="0"/>
          </a:p>
        </p:txBody>
      </p:sp>
      <p:sp>
        <p:nvSpPr>
          <p:cNvPr id="14" name="Textfeld 13"/>
          <p:cNvSpPr txBox="1"/>
          <p:nvPr/>
        </p:nvSpPr>
        <p:spPr>
          <a:xfrm>
            <a:off x="6804248" y="5508576"/>
            <a:ext cx="1944216" cy="369332"/>
          </a:xfrm>
          <a:prstGeom prst="rect">
            <a:avLst/>
          </a:prstGeom>
          <a:noFill/>
        </p:spPr>
        <p:txBody>
          <a:bodyPr wrap="square" rtlCol="0">
            <a:spAutoFit/>
          </a:bodyPr>
          <a:lstStyle/>
          <a:p>
            <a:r>
              <a:rPr lang="de-CH" dirty="0" smtClean="0"/>
              <a:t>Privatsphäre</a:t>
            </a:r>
            <a:endParaRPr lang="de-CH" dirty="0"/>
          </a:p>
        </p:txBody>
      </p:sp>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590654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764704"/>
            <a:ext cx="6781800" cy="726976"/>
          </a:xfrm>
        </p:spPr>
        <p:txBody>
          <a:bodyPr>
            <a:normAutofit/>
          </a:bodyPr>
          <a:lstStyle/>
          <a:p>
            <a:r>
              <a:rPr lang="de-CH" sz="4000" dirty="0" smtClean="0">
                <a:latin typeface="+mn-lt"/>
              </a:rPr>
              <a:t>Grade der wachsamen Sorge</a:t>
            </a:r>
            <a:endParaRPr lang="de-CH" sz="4000" dirty="0">
              <a:latin typeface="+mn-lt"/>
            </a:endParaRPr>
          </a:p>
        </p:txBody>
      </p:sp>
      <p:graphicFrame>
        <p:nvGraphicFramePr>
          <p:cNvPr id="5" name="Inhaltsplatzhalter 4"/>
          <p:cNvGraphicFramePr>
            <a:graphicFrameLocks noGrp="1"/>
          </p:cNvGraphicFramePr>
          <p:nvPr>
            <p:ph sz="half" idx="2"/>
            <p:extLst>
              <p:ext uri="{D42A27DB-BD31-4B8C-83A1-F6EECF244321}">
                <p14:modId xmlns:p14="http://schemas.microsoft.com/office/powerpoint/2010/main" val="1293044379"/>
              </p:ext>
            </p:extLst>
          </p:nvPr>
        </p:nvGraphicFramePr>
        <p:xfrm>
          <a:off x="899592" y="1916832"/>
          <a:ext cx="698477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56346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4983"/>
            <a:ext cx="6781800" cy="1600200"/>
          </a:xfrm>
        </p:spPr>
        <p:txBody>
          <a:bodyPr>
            <a:normAutofit/>
          </a:bodyPr>
          <a:lstStyle/>
          <a:p>
            <a:r>
              <a:rPr lang="de-CH" sz="3200" dirty="0" smtClean="0">
                <a:latin typeface="+mn-lt"/>
              </a:rPr>
              <a:t>Instrumente der neuen Autorität </a:t>
            </a:r>
            <a:endParaRPr lang="de-CH" sz="3200" dirty="0">
              <a:latin typeface="+mn-lt"/>
            </a:endParaRPr>
          </a:p>
        </p:txBody>
      </p:sp>
      <p:graphicFrame>
        <p:nvGraphicFramePr>
          <p:cNvPr id="5" name="Inhaltsplatzhalter 4"/>
          <p:cNvGraphicFramePr>
            <a:graphicFrameLocks noGrp="1"/>
          </p:cNvGraphicFramePr>
          <p:nvPr>
            <p:ph sz="half" idx="2"/>
            <p:extLst>
              <p:ext uri="{D42A27DB-BD31-4B8C-83A1-F6EECF244321}">
                <p14:modId xmlns:p14="http://schemas.microsoft.com/office/powerpoint/2010/main" val="1547465939"/>
              </p:ext>
            </p:extLst>
          </p:nvPr>
        </p:nvGraphicFramePr>
        <p:xfrm>
          <a:off x="1042988" y="1844675"/>
          <a:ext cx="7057404" cy="360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679838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71600" y="1052736"/>
            <a:ext cx="7200800" cy="2585323"/>
          </a:xfrm>
          <a:prstGeom prst="rect">
            <a:avLst/>
          </a:prstGeom>
          <a:noFill/>
        </p:spPr>
        <p:txBody>
          <a:bodyPr wrap="square" rtlCol="0">
            <a:spAutoFit/>
          </a:bodyPr>
          <a:lstStyle/>
          <a:p>
            <a:r>
              <a:rPr lang="de-CH" sz="5400" dirty="0" smtClean="0"/>
              <a:t>Kapitel 3</a:t>
            </a:r>
          </a:p>
          <a:p>
            <a:r>
              <a:rPr lang="de-CH" sz="5400" dirty="0" smtClean="0"/>
              <a:t>Gewalt von Kindern zu Hause</a:t>
            </a:r>
            <a:endParaRPr lang="de-CH" sz="54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427" y="3429000"/>
            <a:ext cx="3280513" cy="2175123"/>
          </a:xfrm>
          <a:prstGeom prst="rect">
            <a:avLst/>
          </a:prstGeom>
        </p:spPr>
      </p:pic>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63569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764704"/>
            <a:ext cx="7776864" cy="648072"/>
          </a:xfrm>
        </p:spPr>
        <p:txBody>
          <a:bodyPr>
            <a:normAutofit fontScale="90000"/>
          </a:bodyPr>
          <a:lstStyle/>
          <a:p>
            <a:r>
              <a:rPr lang="de-CH" dirty="0" smtClean="0">
                <a:latin typeface="+mn-lt"/>
              </a:rPr>
              <a:t>Formen der Gewaltausübung</a:t>
            </a:r>
            <a:endParaRPr lang="de-CH" dirty="0">
              <a:latin typeface="+mn-lt"/>
            </a:endParaRPr>
          </a:p>
        </p:txBody>
      </p:sp>
      <p:graphicFrame>
        <p:nvGraphicFramePr>
          <p:cNvPr id="3" name="Diagramm 2"/>
          <p:cNvGraphicFramePr/>
          <p:nvPr>
            <p:extLst>
              <p:ext uri="{D42A27DB-BD31-4B8C-83A1-F6EECF244321}">
                <p14:modId xmlns:p14="http://schemas.microsoft.com/office/powerpoint/2010/main" val="2209540235"/>
              </p:ext>
            </p:extLst>
          </p:nvPr>
        </p:nvGraphicFramePr>
        <p:xfrm>
          <a:off x="971600" y="1556792"/>
          <a:ext cx="7416824"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971600" y="4725144"/>
            <a:ext cx="7416824" cy="1200329"/>
          </a:xfrm>
          <a:prstGeom prst="rect">
            <a:avLst/>
          </a:prstGeom>
          <a:noFill/>
        </p:spPr>
        <p:txBody>
          <a:bodyPr wrap="square" rtlCol="0">
            <a:spAutoFit/>
          </a:bodyPr>
          <a:lstStyle/>
          <a:p>
            <a:r>
              <a:rPr lang="de-CH" dirty="0" smtClean="0"/>
              <a:t>Häufig kommen diese Fälle nicht an die Öffentlichkeit. Die Eltern bevorzugen die Geheimhaltung der Zustände in ihrer Familie. Sie versuchen die eigenen Scham darüber zu verbergen und dem Kind das gesellschaftliche Stigma zu ersparen. Wir sprechen hier von den «Privatsphären-Reflex».</a:t>
            </a:r>
            <a:endParaRPr lang="de-CH" dirty="0"/>
          </a:p>
        </p:txBody>
      </p:sp>
      <p:sp>
        <p:nvSpPr>
          <p:cNvPr id="5" name="Fußzeilenplatzhalter 4"/>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378625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76672"/>
            <a:ext cx="7848872" cy="648072"/>
          </a:xfrm>
        </p:spPr>
        <p:txBody>
          <a:bodyPr>
            <a:normAutofit fontScale="90000"/>
          </a:bodyPr>
          <a:lstStyle/>
          <a:p>
            <a:r>
              <a:rPr lang="de-CH" sz="4000" dirty="0" smtClean="0">
                <a:latin typeface="+mn-lt"/>
              </a:rPr>
              <a:t>Erste Schritte aus der Gewalt-Falle</a:t>
            </a:r>
            <a:endParaRPr lang="de-CH" sz="4000" dirty="0">
              <a:latin typeface="+mn-lt"/>
            </a:endParaRPr>
          </a:p>
        </p:txBody>
      </p:sp>
      <p:sp>
        <p:nvSpPr>
          <p:cNvPr id="4" name="Textfeld 3"/>
          <p:cNvSpPr txBox="1"/>
          <p:nvPr/>
        </p:nvSpPr>
        <p:spPr>
          <a:xfrm>
            <a:off x="899592" y="1484784"/>
            <a:ext cx="7272808" cy="4708981"/>
          </a:xfrm>
          <a:prstGeom prst="rect">
            <a:avLst/>
          </a:prstGeom>
          <a:noFill/>
        </p:spPr>
        <p:txBody>
          <a:bodyPr wrap="square" rtlCol="0">
            <a:spAutoFit/>
          </a:bodyPr>
          <a:lstStyle/>
          <a:p>
            <a:pPr marL="285750" indent="-285750">
              <a:buFont typeface="Arial" pitchFamily="34" charset="0"/>
              <a:buChar char="•"/>
            </a:pPr>
            <a:r>
              <a:rPr lang="de-CH" sz="2400" dirty="0" smtClean="0"/>
              <a:t>Die Vorkommnisse öffentlich machen</a:t>
            </a:r>
          </a:p>
          <a:p>
            <a:pPr marL="285750" indent="-285750">
              <a:buFont typeface="Arial" pitchFamily="34" charset="0"/>
              <a:buChar char="•"/>
            </a:pPr>
            <a:r>
              <a:rPr lang="de-CH" sz="2400" dirty="0" smtClean="0"/>
              <a:t>Aufbau eines Unterstützernetzes (Freunde, Nachbarn, erweiterte Familie etc.)</a:t>
            </a:r>
          </a:p>
          <a:p>
            <a:pPr marL="285750" indent="-285750">
              <a:buFont typeface="Arial" pitchFamily="34" charset="0"/>
              <a:buChar char="•"/>
            </a:pPr>
            <a:r>
              <a:rPr lang="de-CH" sz="2400" dirty="0" smtClean="0"/>
              <a:t>Keine Machtkämpfe</a:t>
            </a:r>
          </a:p>
          <a:p>
            <a:pPr marL="285750" indent="-285750">
              <a:buFont typeface="Arial" pitchFamily="34" charset="0"/>
              <a:buChar char="•"/>
            </a:pPr>
            <a:r>
              <a:rPr lang="de-CH" sz="2400" dirty="0" smtClean="0"/>
              <a:t>Klarer, beharrlicher und gezielter Widerstand gegen die Gewalttaten</a:t>
            </a:r>
          </a:p>
          <a:p>
            <a:pPr marL="285750" indent="-285750">
              <a:buFont typeface="Arial" pitchFamily="34" charset="0"/>
              <a:buChar char="•"/>
            </a:pPr>
            <a:r>
              <a:rPr lang="de-CH" sz="2400" dirty="0" smtClean="0"/>
              <a:t>Eltern übernehmen die Verantwortung und geben die Richtung vor</a:t>
            </a:r>
          </a:p>
          <a:p>
            <a:pPr marL="285750" indent="-285750">
              <a:buFont typeface="Arial" pitchFamily="34" charset="0"/>
              <a:buChar char="•"/>
            </a:pPr>
            <a:r>
              <a:rPr lang="de-CH" sz="2400" dirty="0" smtClean="0"/>
              <a:t>Eltern kündigen Massnahmen an</a:t>
            </a:r>
          </a:p>
          <a:p>
            <a:pPr marL="285750" indent="-285750">
              <a:buFont typeface="Arial" pitchFamily="34" charset="0"/>
              <a:buChar char="•"/>
            </a:pPr>
            <a:r>
              <a:rPr lang="de-CH" sz="2400" dirty="0" smtClean="0"/>
              <a:t>Schriftliches festhalten von Abmachungen </a:t>
            </a:r>
          </a:p>
          <a:p>
            <a:pPr marL="285750" indent="-285750">
              <a:buFont typeface="Arial" pitchFamily="34" charset="0"/>
              <a:buChar char="•"/>
            </a:pPr>
            <a:r>
              <a:rPr lang="de-CH" sz="2400" dirty="0" smtClean="0"/>
              <a:t>Wiedergutmachungen einfordern</a:t>
            </a:r>
          </a:p>
          <a:p>
            <a:pPr marL="285750" indent="-285750">
              <a:buFont typeface="Arial" pitchFamily="34" charset="0"/>
              <a:buChar char="•"/>
            </a:pPr>
            <a:endParaRPr lang="de-CH" dirty="0" smtClean="0"/>
          </a:p>
          <a:p>
            <a:pPr marL="285750" indent="-285750">
              <a:buFont typeface="Arial" pitchFamily="34" charset="0"/>
              <a:buChar char="•"/>
            </a:pPr>
            <a:endParaRPr lang="de-CH" dirty="0"/>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614233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548680"/>
            <a:ext cx="6781800" cy="792088"/>
          </a:xfrm>
        </p:spPr>
        <p:txBody>
          <a:bodyPr>
            <a:normAutofit fontScale="90000"/>
          </a:bodyPr>
          <a:lstStyle/>
          <a:p>
            <a:r>
              <a:rPr lang="de-CH" sz="4800" dirty="0" smtClean="0">
                <a:latin typeface="+mn-lt"/>
              </a:rPr>
              <a:t>Methoden</a:t>
            </a:r>
            <a:endParaRPr lang="de-CH" sz="4800" dirty="0">
              <a:latin typeface="+mn-lt"/>
            </a:endParaRPr>
          </a:p>
        </p:txBody>
      </p:sp>
      <p:sp>
        <p:nvSpPr>
          <p:cNvPr id="3" name="Textfeld 2"/>
          <p:cNvSpPr txBox="1"/>
          <p:nvPr/>
        </p:nvSpPr>
        <p:spPr>
          <a:xfrm>
            <a:off x="899592" y="1700808"/>
            <a:ext cx="6768752" cy="3785652"/>
          </a:xfrm>
          <a:prstGeom prst="rect">
            <a:avLst/>
          </a:prstGeom>
          <a:noFill/>
        </p:spPr>
        <p:txBody>
          <a:bodyPr wrap="square" rtlCol="0">
            <a:spAutoFit/>
          </a:bodyPr>
          <a:lstStyle/>
          <a:p>
            <a:pPr marL="285750" indent="-285750">
              <a:buFont typeface="Arial" pitchFamily="34" charset="0"/>
              <a:buChar char="•"/>
            </a:pPr>
            <a:r>
              <a:rPr lang="de-CH" sz="2400" dirty="0" smtClean="0"/>
              <a:t>Sit-in (Demonstration der elterlichen Präsenz und des gewaltfreien Widerstandes), Buch, Seite 149</a:t>
            </a:r>
          </a:p>
          <a:p>
            <a:pPr marL="285750" indent="-285750">
              <a:buFont typeface="Arial" pitchFamily="34" charset="0"/>
              <a:buChar char="•"/>
            </a:pPr>
            <a:r>
              <a:rPr lang="de-CH" sz="2400" dirty="0" smtClean="0"/>
              <a:t>Dokumentation der Ereignisse (Heftführung mit positiven und negativen Verhaltensweisen von Opfer und Täter)</a:t>
            </a:r>
          </a:p>
          <a:p>
            <a:pPr marL="285750" indent="-285750">
              <a:buFont typeface="Arial" pitchFamily="34" charset="0"/>
              <a:buChar char="•"/>
            </a:pPr>
            <a:r>
              <a:rPr lang="de-CH" sz="2400" dirty="0" smtClean="0"/>
              <a:t>Veröffentlichung der Vorfälle</a:t>
            </a:r>
          </a:p>
          <a:p>
            <a:pPr marL="285750" indent="-285750">
              <a:buFont typeface="Arial" pitchFamily="34" charset="0"/>
              <a:buChar char="•"/>
            </a:pPr>
            <a:r>
              <a:rPr lang="de-CH" sz="2400" dirty="0" smtClean="0"/>
              <a:t>Helfernetz einbinden</a:t>
            </a:r>
          </a:p>
          <a:p>
            <a:pPr marL="285750" indent="-285750">
              <a:buFont typeface="Arial" pitchFamily="34" charset="0"/>
              <a:buChar char="•"/>
            </a:pPr>
            <a:r>
              <a:rPr lang="de-CH" sz="2400" dirty="0" smtClean="0"/>
              <a:t>Planvolles, durchdachtes Vorgehen (Aufschub)</a:t>
            </a:r>
          </a:p>
          <a:p>
            <a:pPr marL="285750" indent="-285750">
              <a:buFont typeface="Arial" pitchFamily="34" charset="0"/>
              <a:buChar char="•"/>
            </a:pPr>
            <a:r>
              <a:rPr lang="de-CH" sz="2400" dirty="0" smtClean="0"/>
              <a:t>Ankündigung von Massnahmen</a:t>
            </a:r>
          </a:p>
          <a:p>
            <a:pPr marL="285750" indent="-285750">
              <a:buFont typeface="Arial" pitchFamily="34" charset="0"/>
              <a:buChar char="•"/>
            </a:pPr>
            <a:r>
              <a:rPr lang="de-CH" sz="2400" dirty="0" smtClean="0"/>
              <a:t>Wiedergutmachung, Buch, Seite160 und 162</a:t>
            </a:r>
            <a:endParaRPr lang="de-CH" sz="2400"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945536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124744"/>
            <a:ext cx="6781800" cy="936104"/>
          </a:xfrm>
        </p:spPr>
        <p:txBody>
          <a:bodyPr>
            <a:normAutofit fontScale="90000"/>
          </a:bodyPr>
          <a:lstStyle/>
          <a:p>
            <a:r>
              <a:rPr lang="de-CH" dirty="0" smtClean="0">
                <a:latin typeface="+mn-lt"/>
              </a:rPr>
              <a:t>Wirkung dieser Schritte und Methoden</a:t>
            </a:r>
            <a:endParaRPr lang="de-CH" dirty="0">
              <a:latin typeface="+mn-lt"/>
            </a:endParaRPr>
          </a:p>
        </p:txBody>
      </p:sp>
      <p:sp>
        <p:nvSpPr>
          <p:cNvPr id="3" name="Textfeld 2"/>
          <p:cNvSpPr txBox="1"/>
          <p:nvPr/>
        </p:nvSpPr>
        <p:spPr>
          <a:xfrm>
            <a:off x="971600" y="2348880"/>
            <a:ext cx="7272808" cy="3785652"/>
          </a:xfrm>
          <a:prstGeom prst="rect">
            <a:avLst/>
          </a:prstGeom>
          <a:noFill/>
        </p:spPr>
        <p:txBody>
          <a:bodyPr wrap="square" rtlCol="0">
            <a:spAutoFit/>
          </a:bodyPr>
          <a:lstStyle/>
          <a:p>
            <a:pPr marL="285750" indent="-285750">
              <a:buFont typeface="Arial" pitchFamily="34" charset="0"/>
              <a:buChar char="•"/>
            </a:pPr>
            <a:r>
              <a:rPr lang="de-CH" sz="2400" dirty="0" smtClean="0"/>
              <a:t>Eltern kehren in die Beziehung zurück und übernehmen den Lead</a:t>
            </a:r>
          </a:p>
          <a:p>
            <a:pPr marL="285750" indent="-285750">
              <a:buFont typeface="Arial" pitchFamily="34" charset="0"/>
              <a:buChar char="•"/>
            </a:pPr>
            <a:r>
              <a:rPr lang="de-CH" sz="2400" dirty="0" smtClean="0"/>
              <a:t>Schutz und Sicherheit können wieder gewährleistet werden</a:t>
            </a:r>
          </a:p>
          <a:p>
            <a:pPr marL="285750" indent="-285750">
              <a:buFont typeface="Arial" pitchFamily="34" charset="0"/>
              <a:buChar char="•"/>
            </a:pPr>
            <a:r>
              <a:rPr lang="de-CH" sz="2400" dirty="0" smtClean="0"/>
              <a:t>Zugehörigkeit aller Familienmitglieder</a:t>
            </a:r>
          </a:p>
          <a:p>
            <a:pPr marL="285750" indent="-285750">
              <a:buFont typeface="Arial" pitchFamily="34" charset="0"/>
              <a:buChar char="•"/>
            </a:pPr>
            <a:r>
              <a:rPr lang="de-CH" sz="2400" dirty="0" smtClean="0"/>
              <a:t>Vertrauen kehrt zurück</a:t>
            </a:r>
          </a:p>
          <a:p>
            <a:pPr marL="285750" indent="-285750">
              <a:buFont typeface="Arial" pitchFamily="34" charset="0"/>
              <a:buChar char="•"/>
            </a:pPr>
            <a:r>
              <a:rPr lang="de-CH" sz="2400" dirty="0" smtClean="0"/>
              <a:t>Lebensumstände verbessern sich</a:t>
            </a:r>
          </a:p>
          <a:p>
            <a:pPr marL="285750" indent="-285750">
              <a:buFont typeface="Arial" pitchFamily="34" charset="0"/>
              <a:buChar char="•"/>
            </a:pPr>
            <a:r>
              <a:rPr lang="de-CH" sz="2400" dirty="0" smtClean="0"/>
              <a:t>Die «neue» Autorität ist widerhergestellt</a:t>
            </a:r>
          </a:p>
          <a:p>
            <a:r>
              <a:rPr lang="de-CH" sz="2400" dirty="0" smtClean="0">
                <a:hlinkClick r:id="rId2"/>
              </a:rPr>
              <a:t>http</a:t>
            </a:r>
            <a:r>
              <a:rPr lang="de-CH" sz="2400" dirty="0">
                <a:hlinkClick r:id="rId2"/>
              </a:rPr>
              <a:t>://</a:t>
            </a:r>
            <a:r>
              <a:rPr lang="de-CH" sz="2400" dirty="0" smtClean="0">
                <a:hlinkClick r:id="rId2"/>
              </a:rPr>
              <a:t>www.youtube.com/watch?v=cvEtX38Ik9k</a:t>
            </a:r>
            <a:endParaRPr lang="de-CH" sz="2400" dirty="0" smtClean="0"/>
          </a:p>
          <a:p>
            <a:r>
              <a:rPr lang="de-CH" sz="2400" dirty="0" err="1" smtClean="0"/>
              <a:t>Dangerous</a:t>
            </a:r>
            <a:r>
              <a:rPr lang="de-CH" sz="2400" dirty="0" smtClean="0"/>
              <a:t> </a:t>
            </a:r>
            <a:r>
              <a:rPr lang="de-CH" sz="2400" dirty="0" err="1" smtClean="0"/>
              <a:t>minds</a:t>
            </a:r>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014404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332656"/>
            <a:ext cx="6781800" cy="792088"/>
          </a:xfrm>
        </p:spPr>
        <p:txBody>
          <a:bodyPr>
            <a:normAutofit/>
          </a:bodyPr>
          <a:lstStyle/>
          <a:p>
            <a:pPr algn="ctr"/>
            <a:r>
              <a:rPr lang="de-CH" sz="4400" b="1" dirty="0" smtClean="0">
                <a:latin typeface="+mn-lt"/>
              </a:rPr>
              <a:t>Wir</a:t>
            </a:r>
            <a:r>
              <a:rPr lang="de-CH" sz="4400" dirty="0" smtClean="0"/>
              <a:t> </a:t>
            </a:r>
            <a:r>
              <a:rPr lang="de-CH" sz="4400" b="1" dirty="0" smtClean="0">
                <a:latin typeface="+mn-lt"/>
              </a:rPr>
              <a:t>unterscheiden</a:t>
            </a:r>
            <a:r>
              <a:rPr lang="de-CH" sz="4400" b="1" dirty="0" smtClean="0"/>
              <a:t>:</a:t>
            </a:r>
            <a:endParaRPr lang="de-CH" sz="4400" b="1" dirty="0"/>
          </a:p>
        </p:txBody>
      </p:sp>
      <p:pic>
        <p:nvPicPr>
          <p:cNvPr id="6" name="Inhaltsplatzhalt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1268760"/>
            <a:ext cx="1440011" cy="1625296"/>
          </a:xfrm>
        </p:spPr>
      </p:pic>
      <p:sp>
        <p:nvSpPr>
          <p:cNvPr id="7" name="Textfeld 6"/>
          <p:cNvSpPr txBox="1"/>
          <p:nvPr/>
        </p:nvSpPr>
        <p:spPr>
          <a:xfrm>
            <a:off x="2627784" y="1700808"/>
            <a:ext cx="5688632" cy="461665"/>
          </a:xfrm>
          <a:prstGeom prst="rect">
            <a:avLst/>
          </a:prstGeom>
          <a:noFill/>
        </p:spPr>
        <p:txBody>
          <a:bodyPr wrap="square" rtlCol="0">
            <a:spAutoFit/>
          </a:bodyPr>
          <a:lstStyle/>
          <a:p>
            <a:r>
              <a:rPr lang="de-CH" sz="2400" dirty="0" smtClean="0"/>
              <a:t>Traditionelle Autorität</a:t>
            </a:r>
            <a:endParaRPr lang="de-CH" sz="240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35" y="2852936"/>
            <a:ext cx="1440160" cy="1440160"/>
          </a:xfrm>
          <a:prstGeom prst="rect">
            <a:avLst/>
          </a:prstGeom>
        </p:spPr>
      </p:pic>
      <p:sp>
        <p:nvSpPr>
          <p:cNvPr id="9" name="Textfeld 8"/>
          <p:cNvSpPr txBox="1"/>
          <p:nvPr/>
        </p:nvSpPr>
        <p:spPr>
          <a:xfrm>
            <a:off x="2771800" y="3203684"/>
            <a:ext cx="4320480" cy="830997"/>
          </a:xfrm>
          <a:prstGeom prst="rect">
            <a:avLst/>
          </a:prstGeom>
          <a:noFill/>
        </p:spPr>
        <p:txBody>
          <a:bodyPr wrap="square" rtlCol="0">
            <a:spAutoFit/>
          </a:bodyPr>
          <a:lstStyle/>
          <a:p>
            <a:r>
              <a:rPr lang="de-CH" sz="2400" dirty="0" smtClean="0"/>
              <a:t>Antiautoritäre Erziehung/ Idee der </a:t>
            </a:r>
            <a:r>
              <a:rPr lang="de-CH" sz="2400" dirty="0" err="1" smtClean="0"/>
              <a:t>Anitpädagogik</a:t>
            </a:r>
            <a:endParaRPr lang="de-CH" sz="2400"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09" y="4293096"/>
            <a:ext cx="1425786" cy="1141764"/>
          </a:xfrm>
          <a:prstGeom prst="rect">
            <a:avLst/>
          </a:prstGeom>
        </p:spPr>
      </p:pic>
      <p:sp>
        <p:nvSpPr>
          <p:cNvPr id="11" name="Textfeld 10"/>
          <p:cNvSpPr txBox="1"/>
          <p:nvPr/>
        </p:nvSpPr>
        <p:spPr>
          <a:xfrm>
            <a:off x="2771800" y="4725143"/>
            <a:ext cx="4176464" cy="830997"/>
          </a:xfrm>
          <a:prstGeom prst="rect">
            <a:avLst/>
          </a:prstGeom>
          <a:noFill/>
        </p:spPr>
        <p:txBody>
          <a:bodyPr wrap="square" rtlCol="0">
            <a:spAutoFit/>
          </a:bodyPr>
          <a:lstStyle/>
          <a:p>
            <a:r>
              <a:rPr lang="de-CH" sz="2400" dirty="0" smtClean="0"/>
              <a:t>Neue Autorität durch Präsenz, Nähe und Beziehung</a:t>
            </a:r>
            <a:endParaRPr lang="de-CH" sz="2400" dirty="0"/>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189605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98029" y="4077072"/>
            <a:ext cx="6781800" cy="1656184"/>
          </a:xfrm>
        </p:spPr>
        <p:txBody>
          <a:bodyPr>
            <a:normAutofit fontScale="90000"/>
          </a:bodyPr>
          <a:lstStyle/>
          <a:p>
            <a:r>
              <a:rPr lang="de-CH" dirty="0" smtClean="0">
                <a:latin typeface="+mn-lt"/>
              </a:rPr>
              <a:t>Rekrutierung von Helfern in der Schule</a:t>
            </a:r>
            <a:endParaRPr lang="de-CH" dirty="0">
              <a:latin typeface="+mn-lt"/>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980728"/>
            <a:ext cx="3739877" cy="2613408"/>
          </a:xfrm>
          <a:prstGeom prst="rect">
            <a:avLst/>
          </a:prstGeom>
        </p:spPr>
      </p:pic>
      <p:sp>
        <p:nvSpPr>
          <p:cNvPr id="6" name="Textfeld 5"/>
          <p:cNvSpPr txBox="1"/>
          <p:nvPr/>
        </p:nvSpPr>
        <p:spPr>
          <a:xfrm>
            <a:off x="1039841" y="1825767"/>
            <a:ext cx="2880320" cy="923330"/>
          </a:xfrm>
          <a:prstGeom prst="rect">
            <a:avLst/>
          </a:prstGeom>
          <a:noFill/>
        </p:spPr>
        <p:txBody>
          <a:bodyPr wrap="square" rtlCol="0">
            <a:spAutoFit/>
          </a:bodyPr>
          <a:lstStyle/>
          <a:p>
            <a:r>
              <a:rPr lang="de-CH" sz="5400" dirty="0" smtClean="0"/>
              <a:t>Kapitel 4</a:t>
            </a:r>
            <a:endParaRPr lang="de-CH" sz="5400" dirty="0"/>
          </a:p>
        </p:txBody>
      </p:sp>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372900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76672"/>
            <a:ext cx="7848872" cy="1728192"/>
          </a:xfrm>
        </p:spPr>
        <p:txBody>
          <a:bodyPr>
            <a:normAutofit fontScale="90000"/>
          </a:bodyPr>
          <a:lstStyle/>
          <a:p>
            <a:r>
              <a:rPr lang="de-CH" dirty="0" smtClean="0">
                <a:latin typeface="+mn-lt"/>
              </a:rPr>
              <a:t>Implementierung der «neuen» Autorität in der Schule </a:t>
            </a:r>
            <a:endParaRPr lang="de-CH" dirty="0">
              <a:latin typeface="+mn-lt"/>
            </a:endParaRPr>
          </a:p>
        </p:txBody>
      </p:sp>
      <p:sp>
        <p:nvSpPr>
          <p:cNvPr id="3" name="Textfeld 2"/>
          <p:cNvSpPr txBox="1"/>
          <p:nvPr/>
        </p:nvSpPr>
        <p:spPr>
          <a:xfrm>
            <a:off x="827584" y="2348880"/>
            <a:ext cx="7704856" cy="3416320"/>
          </a:xfrm>
          <a:prstGeom prst="rect">
            <a:avLst/>
          </a:prstGeom>
          <a:noFill/>
        </p:spPr>
        <p:txBody>
          <a:bodyPr wrap="square" rtlCol="0">
            <a:spAutoFit/>
          </a:bodyPr>
          <a:lstStyle/>
          <a:p>
            <a:r>
              <a:rPr lang="de-CH" dirty="0" smtClean="0"/>
              <a:t>In der Schule empfiehlt sich ein strukturierter Aufbau.</a:t>
            </a:r>
          </a:p>
          <a:p>
            <a:r>
              <a:rPr lang="de-CH" dirty="0" smtClean="0"/>
              <a:t>Eine gemeinsame Grundhaltung und auch das Wissen über das Prinzip des gewaltlosen Wiederstandes sind in erster Linie sicher zu stellen.</a:t>
            </a:r>
          </a:p>
          <a:p>
            <a:r>
              <a:rPr lang="de-CH" dirty="0" smtClean="0"/>
              <a:t>Das Ziel die Lehrpersonen aus ihrer Isolation zu befreien und gemeinsam für die Umsetzung einer gewaltfreien und sicheren Atmosphäre in der Schule einzustehen, soll von allen Betroffenen verfolgt werden.</a:t>
            </a:r>
          </a:p>
          <a:p>
            <a:r>
              <a:rPr lang="de-CH" dirty="0" smtClean="0"/>
              <a:t>Die Spielregeln der Schule werden von den Lehrpersonen erstellt und durchgesetzt.</a:t>
            </a:r>
          </a:p>
          <a:p>
            <a:r>
              <a:rPr lang="de-CH" dirty="0" smtClean="0"/>
              <a:t>So wird den Mobbern und Grobianen die Macht genommen.</a:t>
            </a:r>
          </a:p>
          <a:p>
            <a:endParaRPr lang="de-CH" dirty="0" smtClean="0"/>
          </a:p>
          <a:p>
            <a:r>
              <a:rPr lang="de-CH" dirty="0" smtClean="0"/>
              <a:t>Buch, Seite 172</a:t>
            </a:r>
          </a:p>
          <a:p>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243577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sz="half" idx="2"/>
            <p:extLst>
              <p:ext uri="{D42A27DB-BD31-4B8C-83A1-F6EECF244321}">
                <p14:modId xmlns:p14="http://schemas.microsoft.com/office/powerpoint/2010/main" val="1707712805"/>
              </p:ext>
            </p:extLst>
          </p:nvPr>
        </p:nvGraphicFramePr>
        <p:xfrm>
          <a:off x="395536" y="2076872"/>
          <a:ext cx="8424936" cy="4313821"/>
        </p:xfrm>
        <a:graphic>
          <a:graphicData uri="http://schemas.openxmlformats.org/drawingml/2006/table">
            <a:tbl>
              <a:tblPr firstRow="1" bandRow="1">
                <a:tableStyleId>{5C22544A-7EE6-4342-B048-85BDC9FD1C3A}</a:tableStyleId>
              </a:tblPr>
              <a:tblGrid>
                <a:gridCol w="3690700"/>
                <a:gridCol w="4734236"/>
              </a:tblGrid>
              <a:tr h="930541">
                <a:tc>
                  <a:txBody>
                    <a:bodyPr/>
                    <a:lstStyle/>
                    <a:p>
                      <a:r>
                        <a:rPr lang="de-CH" sz="3200" dirty="0" smtClean="0"/>
                        <a:t>Wer</a:t>
                      </a:r>
                      <a:endParaRPr lang="de-CH" sz="3200" dirty="0"/>
                    </a:p>
                  </a:txBody>
                  <a:tcPr/>
                </a:tc>
                <a:tc>
                  <a:txBody>
                    <a:bodyPr/>
                    <a:lstStyle/>
                    <a:p>
                      <a:r>
                        <a:rPr lang="de-CH" sz="3200" dirty="0" smtClean="0"/>
                        <a:t>Aufgaben</a:t>
                      </a:r>
                      <a:endParaRPr lang="de-CH" sz="3200" dirty="0"/>
                    </a:p>
                  </a:txBody>
                  <a:tcPr/>
                </a:tc>
              </a:tr>
              <a:tr h="2869859">
                <a:tc>
                  <a:txBody>
                    <a:bodyPr/>
                    <a:lstStyle/>
                    <a:p>
                      <a:pPr marL="285750" indent="-285750">
                        <a:buFont typeface="Arial" pitchFamily="34" charset="0"/>
                        <a:buChar char="•"/>
                      </a:pPr>
                      <a:r>
                        <a:rPr lang="de-CH" sz="2400" dirty="0" smtClean="0"/>
                        <a:t>Schulleitung</a:t>
                      </a:r>
                    </a:p>
                    <a:p>
                      <a:pPr marL="285750" indent="-285750">
                        <a:buFont typeface="Arial" pitchFamily="34" charset="0"/>
                        <a:buChar char="•"/>
                      </a:pPr>
                      <a:r>
                        <a:rPr lang="de-CH" sz="2400" dirty="0" smtClean="0"/>
                        <a:t>Präsenzmentor</a:t>
                      </a:r>
                    </a:p>
                    <a:p>
                      <a:pPr marL="285750" indent="-285750">
                        <a:buFont typeface="Arial" pitchFamily="34" charset="0"/>
                        <a:buChar char="•"/>
                      </a:pPr>
                      <a:r>
                        <a:rPr lang="de-CH" sz="2400" dirty="0" smtClean="0"/>
                        <a:t>Lehrervertreter</a:t>
                      </a:r>
                    </a:p>
                    <a:p>
                      <a:pPr marL="285750" indent="-285750">
                        <a:buFont typeface="Arial" pitchFamily="34" charset="0"/>
                        <a:buChar char="•"/>
                      </a:pPr>
                      <a:r>
                        <a:rPr lang="de-CH" sz="2400" dirty="0" smtClean="0"/>
                        <a:t>Schulpsychologe</a:t>
                      </a:r>
                    </a:p>
                    <a:p>
                      <a:pPr marL="285750" indent="-285750">
                        <a:buFont typeface="Arial" pitchFamily="34" charset="0"/>
                        <a:buChar char="•"/>
                      </a:pPr>
                      <a:r>
                        <a:rPr lang="de-CH" sz="2400" dirty="0" smtClean="0"/>
                        <a:t>SSA</a:t>
                      </a:r>
                      <a:endParaRPr lang="de-CH" sz="2400" dirty="0"/>
                    </a:p>
                  </a:txBody>
                  <a:tcPr/>
                </a:tc>
                <a:tc>
                  <a:txBody>
                    <a:bodyPr/>
                    <a:lstStyle/>
                    <a:p>
                      <a:pPr marL="285750" indent="-285750">
                        <a:buFont typeface="Arial" pitchFamily="34" charset="0"/>
                        <a:buChar char="•"/>
                      </a:pPr>
                      <a:r>
                        <a:rPr lang="de-CH" sz="2400" dirty="0" smtClean="0"/>
                        <a:t>gemeinsame</a:t>
                      </a:r>
                      <a:r>
                        <a:rPr lang="de-CH" sz="2400" baseline="0" dirty="0" smtClean="0"/>
                        <a:t> </a:t>
                      </a:r>
                      <a:r>
                        <a:rPr lang="de-CH" sz="2400" dirty="0" smtClean="0"/>
                        <a:t>Grenzen festlegen</a:t>
                      </a:r>
                    </a:p>
                    <a:p>
                      <a:pPr marL="285750" indent="-285750">
                        <a:buFont typeface="Arial" pitchFamily="34" charset="0"/>
                        <a:buChar char="•"/>
                      </a:pPr>
                      <a:r>
                        <a:rPr lang="de-CH" sz="2400" dirty="0" smtClean="0"/>
                        <a:t>Veränderungsprozess planen und anleiten</a:t>
                      </a:r>
                    </a:p>
                    <a:p>
                      <a:pPr marL="285750" indent="-285750">
                        <a:buFont typeface="Arial" pitchFamily="34" charset="0"/>
                        <a:buChar char="•"/>
                      </a:pPr>
                      <a:r>
                        <a:rPr lang="de-CH" sz="2400" dirty="0" smtClean="0"/>
                        <a:t>Wege beschreiben (Beharrlichkeit)</a:t>
                      </a:r>
                    </a:p>
                    <a:p>
                      <a:pPr marL="285750" indent="-285750">
                        <a:buFont typeface="Arial" pitchFamily="34" charset="0"/>
                        <a:buChar char="•"/>
                      </a:pPr>
                      <a:r>
                        <a:rPr lang="de-CH" sz="2400" dirty="0" smtClean="0"/>
                        <a:t>Arbeitsgruppen</a:t>
                      </a:r>
                      <a:r>
                        <a:rPr lang="de-CH" sz="2400" baseline="0" dirty="0" smtClean="0"/>
                        <a:t> der LPs einrichten und unterstützen</a:t>
                      </a:r>
                    </a:p>
                    <a:p>
                      <a:pPr marL="285750" indent="-285750">
                        <a:buFont typeface="Arial" pitchFamily="34" charset="0"/>
                        <a:buChar char="•"/>
                      </a:pPr>
                      <a:r>
                        <a:rPr lang="de-CH" sz="2400" baseline="0" dirty="0" smtClean="0"/>
                        <a:t>Bündnisse aufgleisen (LP, Eltern , Funktionsträgern etc.)</a:t>
                      </a:r>
                      <a:endParaRPr lang="de-CH" sz="2400" dirty="0" smtClean="0"/>
                    </a:p>
                    <a:p>
                      <a:pPr marL="285750" indent="-285750">
                        <a:buFont typeface="Arial" pitchFamily="34" charset="0"/>
                        <a:buChar char="•"/>
                      </a:pPr>
                      <a:endParaRPr lang="de-CH" sz="2400" dirty="0"/>
                    </a:p>
                  </a:txBody>
                  <a:tcPr/>
                </a:tc>
              </a:tr>
            </a:tbl>
          </a:graphicData>
        </a:graphic>
      </p:graphicFrame>
      <p:sp>
        <p:nvSpPr>
          <p:cNvPr id="14" name="Titel 10"/>
          <p:cNvSpPr txBox="1">
            <a:spLocks/>
          </p:cNvSpPr>
          <p:nvPr/>
        </p:nvSpPr>
        <p:spPr>
          <a:xfrm>
            <a:off x="727096" y="836712"/>
            <a:ext cx="3665984" cy="109614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CH" sz="4000" dirty="0" smtClean="0">
                <a:latin typeface="+mn-lt"/>
              </a:rPr>
              <a:t>Leitgremium</a:t>
            </a:r>
            <a:endParaRPr lang="de-CH" sz="4000" dirty="0">
              <a:latin typeface="+mn-lt"/>
            </a:endParaRPr>
          </a:p>
        </p:txBody>
      </p:sp>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079810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9392"/>
            <a:ext cx="6781800" cy="1224136"/>
          </a:xfrm>
        </p:spPr>
        <p:txBody>
          <a:bodyPr/>
          <a:lstStyle/>
          <a:p>
            <a:r>
              <a:rPr lang="de-CH" dirty="0" smtClean="0">
                <a:latin typeface="+mn-lt"/>
              </a:rPr>
              <a:t>Präsenzmentor</a:t>
            </a:r>
            <a:endParaRPr lang="de-CH" dirty="0">
              <a:latin typeface="+mn-lt"/>
            </a:endParaRPr>
          </a:p>
        </p:txBody>
      </p:sp>
      <p:sp>
        <p:nvSpPr>
          <p:cNvPr id="4" name="Inhaltsplatzhalter 3"/>
          <p:cNvSpPr>
            <a:spLocks noGrp="1"/>
          </p:cNvSpPr>
          <p:nvPr>
            <p:ph sz="half" idx="2"/>
          </p:nvPr>
        </p:nvSpPr>
        <p:spPr>
          <a:xfrm>
            <a:off x="755576" y="1412776"/>
            <a:ext cx="3657600" cy="576064"/>
          </a:xfrm>
        </p:spPr>
        <p:txBody>
          <a:bodyPr/>
          <a:lstStyle/>
          <a:p>
            <a:pPr marL="0" indent="0">
              <a:buNone/>
            </a:pPr>
            <a:r>
              <a:rPr lang="de-CH" dirty="0" smtClean="0"/>
              <a:t>Aufgaben:</a:t>
            </a:r>
            <a:endParaRPr lang="de-CH" dirty="0"/>
          </a:p>
        </p:txBody>
      </p:sp>
      <p:sp>
        <p:nvSpPr>
          <p:cNvPr id="6" name="Inhaltsplatzhalter 5"/>
          <p:cNvSpPr>
            <a:spLocks noGrp="1"/>
          </p:cNvSpPr>
          <p:nvPr>
            <p:ph sz="quarter" idx="4"/>
          </p:nvPr>
        </p:nvSpPr>
        <p:spPr>
          <a:xfrm>
            <a:off x="827584" y="2060848"/>
            <a:ext cx="7416824" cy="3048000"/>
          </a:xfrm>
        </p:spPr>
        <p:txBody>
          <a:bodyPr/>
          <a:lstStyle/>
          <a:p>
            <a:r>
              <a:rPr lang="de-CH" dirty="0" smtClean="0"/>
              <a:t>Unterstützung und Beratung der Lehrpersonen</a:t>
            </a:r>
          </a:p>
          <a:p>
            <a:r>
              <a:rPr lang="de-CH" dirty="0" smtClean="0"/>
              <a:t>Hilfestellung in der Beziehung Eltern-Lehrperson</a:t>
            </a:r>
          </a:p>
          <a:p>
            <a:r>
              <a:rPr lang="de-CH" dirty="0" smtClean="0"/>
              <a:t>Koordinierung von Sit-ins, Öffentlichkeitarbeit</a:t>
            </a:r>
          </a:p>
          <a:p>
            <a:r>
              <a:rPr lang="de-CH" dirty="0" smtClean="0"/>
              <a:t>Ernennung von Lehrpersonen zur Stärkung der Lehrerpräsenz</a:t>
            </a:r>
          </a:p>
          <a:p>
            <a:r>
              <a:rPr lang="de-CH" dirty="0" smtClean="0"/>
              <a:t>Administration(Rundgang, Elternbriefe, Anerkennungsurkunden etc.)</a:t>
            </a:r>
            <a:endParaRPr lang="de-CH" dirty="0"/>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256367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692696"/>
            <a:ext cx="6781800" cy="1600200"/>
          </a:xfrm>
        </p:spPr>
        <p:txBody>
          <a:bodyPr/>
          <a:lstStyle/>
          <a:p>
            <a:r>
              <a:rPr lang="de-CH" dirty="0" smtClean="0">
                <a:latin typeface="+mn-lt"/>
              </a:rPr>
              <a:t>Kapitel 5</a:t>
            </a:r>
            <a:endParaRPr lang="de-CH" dirty="0">
              <a:latin typeface="+mn-lt"/>
            </a:endParaRPr>
          </a:p>
        </p:txBody>
      </p:sp>
      <p:sp>
        <p:nvSpPr>
          <p:cNvPr id="3" name="Textfeld 2"/>
          <p:cNvSpPr txBox="1"/>
          <p:nvPr/>
        </p:nvSpPr>
        <p:spPr>
          <a:xfrm>
            <a:off x="1187624" y="2708920"/>
            <a:ext cx="6480720" cy="1569660"/>
          </a:xfrm>
          <a:prstGeom prst="rect">
            <a:avLst/>
          </a:prstGeom>
          <a:noFill/>
        </p:spPr>
        <p:txBody>
          <a:bodyPr wrap="square" rtlCol="0">
            <a:spAutoFit/>
          </a:bodyPr>
          <a:lstStyle/>
          <a:p>
            <a:r>
              <a:rPr lang="de-CH" sz="4800" dirty="0" smtClean="0"/>
              <a:t>Präsenz und Aufsicht in der Schule</a:t>
            </a:r>
            <a:endParaRPr lang="de-CH" sz="4800"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445550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196752"/>
            <a:ext cx="6781800" cy="2376264"/>
          </a:xfrm>
        </p:spPr>
        <p:txBody>
          <a:bodyPr>
            <a:normAutofit fontScale="90000"/>
          </a:bodyPr>
          <a:lstStyle/>
          <a:p>
            <a:r>
              <a:rPr lang="de-CH" dirty="0" smtClean="0">
                <a:latin typeface="+mn-lt"/>
              </a:rPr>
              <a:t/>
            </a:r>
            <a:br>
              <a:rPr lang="de-CH" dirty="0" smtClean="0">
                <a:latin typeface="+mn-lt"/>
              </a:rPr>
            </a:br>
            <a:r>
              <a:rPr lang="de-CH" dirty="0">
                <a:latin typeface="+mn-lt"/>
              </a:rPr>
              <a:t/>
            </a:r>
            <a:br>
              <a:rPr lang="de-CH" dirty="0">
                <a:latin typeface="+mn-lt"/>
              </a:rPr>
            </a:br>
            <a:r>
              <a:rPr lang="de-CH" dirty="0" smtClean="0">
                <a:latin typeface="+mn-lt"/>
              </a:rPr>
              <a:t/>
            </a:r>
            <a:br>
              <a:rPr lang="de-CH" dirty="0" smtClean="0">
                <a:latin typeface="+mn-lt"/>
              </a:rPr>
            </a:br>
            <a:r>
              <a:rPr lang="de-CH" dirty="0">
                <a:latin typeface="+mn-lt"/>
              </a:rPr>
              <a:t/>
            </a:r>
            <a:br>
              <a:rPr lang="de-CH" dirty="0">
                <a:latin typeface="+mn-lt"/>
              </a:rPr>
            </a:br>
            <a:r>
              <a:rPr lang="de-CH" dirty="0" smtClean="0">
                <a:latin typeface="+mn-lt"/>
              </a:rPr>
              <a:t>Präsenz </a:t>
            </a:r>
            <a:r>
              <a:rPr lang="de-CH" dirty="0">
                <a:latin typeface="+mn-lt"/>
              </a:rPr>
              <a:t>stärkt die Autorität </a:t>
            </a:r>
            <a:r>
              <a:rPr lang="de-CH" dirty="0" smtClean="0">
                <a:latin typeface="+mn-lt"/>
              </a:rPr>
              <a:t>des Lehrers .</a:t>
            </a:r>
            <a:r>
              <a:rPr lang="de-CH" dirty="0"/>
              <a:t/>
            </a:r>
            <a:br>
              <a:rPr lang="de-CH" dirty="0"/>
            </a:br>
            <a:endParaRPr lang="de-CH" dirty="0"/>
          </a:p>
        </p:txBody>
      </p:sp>
      <p:sp>
        <p:nvSpPr>
          <p:cNvPr id="3" name="Textfeld 2"/>
          <p:cNvSpPr txBox="1"/>
          <p:nvPr/>
        </p:nvSpPr>
        <p:spPr>
          <a:xfrm>
            <a:off x="827584" y="2852936"/>
            <a:ext cx="7056784" cy="2862322"/>
          </a:xfrm>
          <a:prstGeom prst="rect">
            <a:avLst/>
          </a:prstGeom>
          <a:noFill/>
        </p:spPr>
        <p:txBody>
          <a:bodyPr wrap="square" rtlCol="0">
            <a:spAutoFit/>
          </a:bodyPr>
          <a:lstStyle/>
          <a:p>
            <a:endParaRPr lang="de-CH" sz="3600" dirty="0"/>
          </a:p>
          <a:p>
            <a:r>
              <a:rPr lang="de-CH" sz="3600" b="1" dirty="0"/>
              <a:t>Wir sind präsent.</a:t>
            </a:r>
          </a:p>
          <a:p>
            <a:r>
              <a:rPr lang="de-CH" sz="3600" b="1" dirty="0"/>
              <a:t>Wir </a:t>
            </a:r>
            <a:r>
              <a:rPr lang="de-CH" sz="3600" b="1" dirty="0" smtClean="0"/>
              <a:t>nehmen </a:t>
            </a:r>
            <a:r>
              <a:rPr lang="de-CH" sz="3600" b="1" dirty="0"/>
              <a:t>Anteil.</a:t>
            </a:r>
          </a:p>
          <a:p>
            <a:r>
              <a:rPr lang="de-CH" sz="3600" b="1" dirty="0"/>
              <a:t>Wir handeln.</a:t>
            </a:r>
          </a:p>
          <a:p>
            <a:r>
              <a:rPr lang="de-CH" sz="3600" b="1" dirty="0"/>
              <a:t>Wir sind nicht allein.</a:t>
            </a:r>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148809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6652" y="2132856"/>
            <a:ext cx="6781800" cy="1584176"/>
          </a:xfrm>
        </p:spPr>
        <p:txBody>
          <a:bodyPr>
            <a:normAutofit fontScale="90000"/>
          </a:bodyPr>
          <a:lstStyle/>
          <a:p>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smtClean="0">
                <a:latin typeface="+mn-lt"/>
              </a:rPr>
              <a:t>Körperliche </a:t>
            </a:r>
            <a:r>
              <a:rPr lang="de-CH" dirty="0">
                <a:latin typeface="+mn-lt"/>
              </a:rPr>
              <a:t>Präsenz:</a:t>
            </a:r>
            <a:r>
              <a:rPr lang="de-CH" dirty="0"/>
              <a:t/>
            </a:r>
            <a:br>
              <a:rPr lang="de-CH" dirty="0"/>
            </a:br>
            <a:r>
              <a:rPr lang="de-CH" dirty="0"/>
              <a:t/>
            </a:r>
            <a:br>
              <a:rPr lang="de-CH" dirty="0"/>
            </a:br>
            <a:r>
              <a:rPr lang="de-CH" dirty="0"/>
              <a:t/>
            </a:r>
            <a:br>
              <a:rPr lang="de-CH" dirty="0"/>
            </a:br>
            <a:endParaRPr lang="de-CH" dirty="0"/>
          </a:p>
        </p:txBody>
      </p:sp>
      <p:sp>
        <p:nvSpPr>
          <p:cNvPr id="3" name="Textfeld 2"/>
          <p:cNvSpPr txBox="1"/>
          <p:nvPr/>
        </p:nvSpPr>
        <p:spPr>
          <a:xfrm>
            <a:off x="899592" y="2564904"/>
            <a:ext cx="6984776" cy="2862322"/>
          </a:xfrm>
          <a:prstGeom prst="rect">
            <a:avLst/>
          </a:prstGeom>
          <a:noFill/>
        </p:spPr>
        <p:txBody>
          <a:bodyPr wrap="square" rtlCol="0">
            <a:spAutoFit/>
          </a:bodyPr>
          <a:lstStyle/>
          <a:p>
            <a:r>
              <a:rPr lang="de-CH" dirty="0"/>
              <a:t>Überall präsent sein; vor – während – nach der Schule</a:t>
            </a:r>
          </a:p>
          <a:p>
            <a:r>
              <a:rPr lang="de-CH" dirty="0"/>
              <a:t>	in den Gängen</a:t>
            </a:r>
          </a:p>
          <a:p>
            <a:r>
              <a:rPr lang="de-CH" dirty="0"/>
              <a:t>	auf dem Pausenplatz</a:t>
            </a:r>
          </a:p>
          <a:p>
            <a:r>
              <a:rPr lang="de-CH" dirty="0"/>
              <a:t>	im Schulzimmer</a:t>
            </a:r>
          </a:p>
          <a:p>
            <a:r>
              <a:rPr lang="de-CH" dirty="0"/>
              <a:t>Das Schulzimmer sollten die Schüler als einen Ort erleben, in dem der Lehrer ständig präsent ist. Das Zimmer ist Territorium der Lehrperson.</a:t>
            </a:r>
          </a:p>
          <a:p>
            <a:r>
              <a:rPr lang="de-CH" dirty="0"/>
              <a:t>-jeden persönlich begrüssen, Hand geben</a:t>
            </a:r>
          </a:p>
          <a:p>
            <a:r>
              <a:rPr lang="de-CH" dirty="0"/>
              <a:t>-Wandtafel im Voraus beschriften</a:t>
            </a:r>
          </a:p>
          <a:p>
            <a:r>
              <a:rPr lang="de-CH" dirty="0"/>
              <a:t>-Sitzordnung festlegen</a:t>
            </a:r>
          </a:p>
          <a:p>
            <a:r>
              <a:rPr lang="de-CH" dirty="0"/>
              <a:t>-durch die Reihen gehen</a:t>
            </a:r>
          </a:p>
        </p:txBody>
      </p:sp>
      <p:sp>
        <p:nvSpPr>
          <p:cNvPr id="4" name="Textfeld 3"/>
          <p:cNvSpPr txBox="1"/>
          <p:nvPr/>
        </p:nvSpPr>
        <p:spPr>
          <a:xfrm>
            <a:off x="899592" y="1556792"/>
            <a:ext cx="5976664" cy="954107"/>
          </a:xfrm>
          <a:prstGeom prst="rect">
            <a:avLst/>
          </a:prstGeom>
          <a:noFill/>
        </p:spPr>
        <p:txBody>
          <a:bodyPr wrap="square" rtlCol="0">
            <a:spAutoFit/>
          </a:bodyPr>
          <a:lstStyle/>
          <a:p>
            <a:r>
              <a:rPr lang="de-CH" sz="2800" b="1" dirty="0"/>
              <a:t>Ich bin in der Nähe und kann dich erreichen. Du kannst mich erreichen.</a:t>
            </a:r>
          </a:p>
        </p:txBody>
      </p:sp>
      <p:sp>
        <p:nvSpPr>
          <p:cNvPr id="5" name="Fußzeilenplatzhalter 4"/>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13117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8809"/>
            <a:ext cx="8208912" cy="1600200"/>
          </a:xfrm>
        </p:spPr>
        <p:txBody>
          <a:bodyPr>
            <a:normAutofit fontScale="90000"/>
          </a:bodyPr>
          <a:lstStyle/>
          <a:p>
            <a:r>
              <a:rPr lang="de-CH" dirty="0">
                <a:latin typeface="+mn-lt"/>
              </a:rPr>
              <a:t>Emotional-moralische Präsenz</a:t>
            </a:r>
            <a:r>
              <a:rPr lang="de-CH" dirty="0" smtClean="0">
                <a:latin typeface="+mn-lt"/>
              </a:rPr>
              <a:t>:</a:t>
            </a:r>
            <a:endParaRPr lang="de-CH" dirty="0">
              <a:latin typeface="+mn-lt"/>
            </a:endParaRPr>
          </a:p>
        </p:txBody>
      </p:sp>
      <p:sp>
        <p:nvSpPr>
          <p:cNvPr id="4" name="Textfeld 3"/>
          <p:cNvSpPr txBox="1"/>
          <p:nvPr/>
        </p:nvSpPr>
        <p:spPr>
          <a:xfrm>
            <a:off x="755576" y="1772816"/>
            <a:ext cx="7776864" cy="1200329"/>
          </a:xfrm>
          <a:prstGeom prst="rect">
            <a:avLst/>
          </a:prstGeom>
          <a:noFill/>
        </p:spPr>
        <p:txBody>
          <a:bodyPr wrap="square" rtlCol="0">
            <a:spAutoFit/>
          </a:bodyPr>
          <a:lstStyle/>
          <a:p>
            <a:r>
              <a:rPr lang="de-CH" sz="3600" b="1" dirty="0"/>
              <a:t>Ich gebe dir nicht nach und ich gebe dich nicht auf.</a:t>
            </a:r>
          </a:p>
        </p:txBody>
      </p:sp>
      <p:sp>
        <p:nvSpPr>
          <p:cNvPr id="5" name="Textfeld 4"/>
          <p:cNvSpPr txBox="1"/>
          <p:nvPr/>
        </p:nvSpPr>
        <p:spPr>
          <a:xfrm>
            <a:off x="899592" y="3068960"/>
            <a:ext cx="7344816" cy="2308324"/>
          </a:xfrm>
          <a:prstGeom prst="rect">
            <a:avLst/>
          </a:prstGeom>
          <a:noFill/>
        </p:spPr>
        <p:txBody>
          <a:bodyPr wrap="square" rtlCol="0">
            <a:spAutoFit/>
          </a:bodyPr>
          <a:lstStyle/>
          <a:p>
            <a:r>
              <a:rPr lang="de-CH" dirty="0"/>
              <a:t>Die Lehrperson ist nur glaubwürdig, wenn sie das von den Schülern verlangte Verhalten auch selber lebt.</a:t>
            </a:r>
          </a:p>
          <a:p>
            <a:r>
              <a:rPr lang="de-CH" dirty="0"/>
              <a:t>Das Zeigen von Präsenz erfordert Selbstkontrolle und das sorgfältige Vermeiden von impulsiven Reaktionen.</a:t>
            </a:r>
          </a:p>
          <a:p>
            <a:endParaRPr lang="de-CH" dirty="0"/>
          </a:p>
          <a:p>
            <a:r>
              <a:rPr lang="de-CH" dirty="0"/>
              <a:t>Widerstand:	Grenzen aufzeigen, unnachgiebige stille Präsenz (der </a:t>
            </a:r>
            <a:r>
              <a:rPr lang="de-CH" dirty="0" smtClean="0"/>
              <a:t>		Lehrer </a:t>
            </a:r>
            <a:r>
              <a:rPr lang="de-CH" dirty="0"/>
              <a:t>hat sich unter Kontrolle)</a:t>
            </a:r>
          </a:p>
          <a:p>
            <a:r>
              <a:rPr lang="de-CH" dirty="0"/>
              <a:t>Anteilnahme:	Nähe, positive Beziehung, Berührung an Schulter</a:t>
            </a:r>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485223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0"/>
            <a:ext cx="6781800" cy="1340768"/>
          </a:xfrm>
        </p:spPr>
        <p:txBody>
          <a:bodyPr>
            <a:normAutofit/>
          </a:bodyPr>
          <a:lstStyle/>
          <a:p>
            <a:r>
              <a:rPr lang="de-CH" dirty="0" smtClean="0">
                <a:latin typeface="+mn-lt"/>
              </a:rPr>
              <a:t>Präsenz </a:t>
            </a:r>
            <a:r>
              <a:rPr lang="de-CH" dirty="0">
                <a:latin typeface="+mn-lt"/>
              </a:rPr>
              <a:t>als </a:t>
            </a:r>
            <a:r>
              <a:rPr lang="de-CH" dirty="0" smtClean="0">
                <a:latin typeface="+mn-lt"/>
              </a:rPr>
              <a:t>Netzwerk</a:t>
            </a:r>
            <a:endParaRPr lang="de-CH" dirty="0"/>
          </a:p>
        </p:txBody>
      </p:sp>
      <p:sp>
        <p:nvSpPr>
          <p:cNvPr id="3" name="Textfeld 2"/>
          <p:cNvSpPr txBox="1"/>
          <p:nvPr/>
        </p:nvSpPr>
        <p:spPr>
          <a:xfrm>
            <a:off x="2339752" y="1916832"/>
            <a:ext cx="4665592" cy="1754326"/>
          </a:xfrm>
          <a:prstGeom prst="rect">
            <a:avLst/>
          </a:prstGeom>
          <a:noFill/>
        </p:spPr>
        <p:txBody>
          <a:bodyPr wrap="square" rtlCol="0">
            <a:spAutoFit/>
          </a:bodyPr>
          <a:lstStyle/>
          <a:p>
            <a:r>
              <a:rPr lang="de-CH" sz="3600" b="1" dirty="0"/>
              <a:t>„Wir sind präsent </a:t>
            </a:r>
            <a:r>
              <a:rPr lang="de-CH" sz="3600" b="1" dirty="0" smtClean="0"/>
              <a:t>“</a:t>
            </a:r>
          </a:p>
          <a:p>
            <a:r>
              <a:rPr lang="de-CH" sz="3600" b="1" dirty="0" smtClean="0"/>
              <a:t>ist </a:t>
            </a:r>
            <a:r>
              <a:rPr lang="de-CH" sz="3600" b="1" dirty="0"/>
              <a:t>wirkungsvoller als </a:t>
            </a:r>
            <a:endParaRPr lang="de-CH" sz="3600" b="1" dirty="0" smtClean="0"/>
          </a:p>
          <a:p>
            <a:r>
              <a:rPr lang="de-CH" sz="3600" b="1" dirty="0" smtClean="0"/>
              <a:t>„</a:t>
            </a:r>
            <a:r>
              <a:rPr lang="de-CH" sz="3600" b="1" dirty="0"/>
              <a:t>Ich bin präsent.“</a:t>
            </a:r>
          </a:p>
        </p:txBody>
      </p:sp>
      <p:sp>
        <p:nvSpPr>
          <p:cNvPr id="4" name="Textfeld 3"/>
          <p:cNvSpPr txBox="1"/>
          <p:nvPr/>
        </p:nvSpPr>
        <p:spPr>
          <a:xfrm>
            <a:off x="1115616" y="4340810"/>
            <a:ext cx="6984776" cy="923330"/>
          </a:xfrm>
          <a:prstGeom prst="rect">
            <a:avLst/>
          </a:prstGeom>
          <a:noFill/>
        </p:spPr>
        <p:txBody>
          <a:bodyPr wrap="square" rtlCol="0">
            <a:spAutoFit/>
          </a:bodyPr>
          <a:lstStyle/>
          <a:p>
            <a:r>
              <a:rPr lang="de-CH" dirty="0"/>
              <a:t>Jeder Lehrer ist Repräsentant für die ganze Lehrerschaft</a:t>
            </a:r>
            <a:r>
              <a:rPr lang="de-CH" dirty="0" smtClean="0"/>
              <a:t>.</a:t>
            </a:r>
          </a:p>
          <a:p>
            <a:r>
              <a:rPr lang="de-CH" dirty="0" smtClean="0"/>
              <a:t>Durch </a:t>
            </a:r>
            <a:r>
              <a:rPr lang="de-CH" dirty="0"/>
              <a:t>die Nutzung der Präsenz  als Netzwerk, wir die Autorität der ganzen </a:t>
            </a:r>
            <a:r>
              <a:rPr lang="de-CH" smtClean="0"/>
              <a:t>Schule gestärkt</a:t>
            </a:r>
            <a:r>
              <a:rPr lang="de-CH" dirty="0"/>
              <a:t>.</a:t>
            </a:r>
          </a:p>
        </p:txBody>
      </p:sp>
      <p:sp>
        <p:nvSpPr>
          <p:cNvPr id="5" name="Fußzeilenplatzhalter 4"/>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654664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412776"/>
            <a:ext cx="6781800" cy="3096344"/>
          </a:xfrm>
        </p:spPr>
        <p:txBody>
          <a:bodyPr>
            <a:normAutofit fontScale="90000"/>
          </a:bodyPr>
          <a:lstStyle/>
          <a:p>
            <a:r>
              <a:rPr lang="de-CH" sz="6000" dirty="0" smtClean="0">
                <a:latin typeface="+mn-lt"/>
              </a:rPr>
              <a:t>Kapitel 6</a:t>
            </a:r>
            <a:br>
              <a:rPr lang="de-CH" sz="6000" dirty="0" smtClean="0">
                <a:latin typeface="+mn-lt"/>
              </a:rPr>
            </a:br>
            <a:r>
              <a:rPr lang="de-CH" sz="6000" dirty="0">
                <a:latin typeface="+mn-lt"/>
              </a:rPr>
              <a:t/>
            </a:r>
            <a:br>
              <a:rPr lang="de-CH" sz="6000" dirty="0">
                <a:latin typeface="+mn-lt"/>
              </a:rPr>
            </a:br>
            <a:r>
              <a:rPr lang="de-CH" sz="6000" dirty="0" smtClean="0">
                <a:latin typeface="+mn-lt"/>
              </a:rPr>
              <a:t>Öffentlichkeit und </a:t>
            </a:r>
            <a:br>
              <a:rPr lang="de-CH" sz="6000" dirty="0" smtClean="0">
                <a:latin typeface="+mn-lt"/>
              </a:rPr>
            </a:br>
            <a:r>
              <a:rPr lang="de-CH" sz="6000" dirty="0" smtClean="0">
                <a:latin typeface="+mn-lt"/>
              </a:rPr>
              <a:t>Wiedergutmachung</a:t>
            </a:r>
            <a:r>
              <a:rPr lang="de-CH" dirty="0" smtClean="0">
                <a:latin typeface="+mn-lt"/>
              </a:rPr>
              <a:t/>
            </a:r>
            <a:br>
              <a:rPr lang="de-CH" dirty="0" smtClean="0">
                <a:latin typeface="+mn-lt"/>
              </a:rPr>
            </a:br>
            <a:endParaRPr lang="de-CH" dirty="0">
              <a:latin typeface="+mn-lt"/>
            </a:endParaRPr>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402255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5445224"/>
            <a:ext cx="6781800" cy="726976"/>
          </a:xfrm>
        </p:spPr>
        <p:txBody>
          <a:bodyPr>
            <a:normAutofit fontScale="90000"/>
          </a:bodyPr>
          <a:lstStyle/>
          <a:p>
            <a:r>
              <a:rPr lang="de-CH" dirty="0" smtClean="0">
                <a:latin typeface="+mn-lt"/>
              </a:rPr>
              <a:t>Die traditionelle Autorität</a:t>
            </a:r>
            <a:endParaRPr lang="de-CH" dirty="0">
              <a:latin typeface="+mn-lt"/>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692696"/>
            <a:ext cx="3443173" cy="4104456"/>
          </a:xfrm>
        </p:spPr>
      </p:pic>
      <p:sp>
        <p:nvSpPr>
          <p:cNvPr id="6" name="Textfeld 5"/>
          <p:cNvSpPr txBox="1"/>
          <p:nvPr/>
        </p:nvSpPr>
        <p:spPr>
          <a:xfrm>
            <a:off x="4355976" y="689933"/>
            <a:ext cx="4464496" cy="3970318"/>
          </a:xfrm>
          <a:prstGeom prst="rect">
            <a:avLst/>
          </a:prstGeom>
          <a:noFill/>
        </p:spPr>
        <p:txBody>
          <a:bodyPr wrap="square" rtlCol="0">
            <a:spAutoFit/>
          </a:bodyPr>
          <a:lstStyle/>
          <a:p>
            <a:r>
              <a:rPr lang="de-CH" dirty="0" smtClean="0"/>
              <a:t>Unter Autorität versteht man das Ansehen und die Macht einer Person. Durch dieses Ansehen und die Macht nimmt die Person Einfluss auf andere Personen. Autorität kann man erlangen aufgrund von Wissen und Leistungen oder man kann Autorität auch aufgrund eines Amtes erlangen und ausüben.</a:t>
            </a:r>
          </a:p>
          <a:p>
            <a:r>
              <a:rPr lang="de-CH" dirty="0" smtClean="0"/>
              <a:t>Die Autorität ist richtig und </a:t>
            </a:r>
            <a:r>
              <a:rPr lang="de-CH" b="1" dirty="0" smtClean="0"/>
              <a:t>nicht hinterfragbar.</a:t>
            </a:r>
          </a:p>
          <a:p>
            <a:r>
              <a:rPr lang="de-CH" dirty="0" smtClean="0"/>
              <a:t>Es besteht ein Selbstverständnis von </a:t>
            </a:r>
            <a:r>
              <a:rPr lang="de-CH" b="1" dirty="0" smtClean="0"/>
              <a:t>oben und unten.</a:t>
            </a:r>
          </a:p>
          <a:p>
            <a:r>
              <a:rPr lang="de-CH" b="1" dirty="0" smtClean="0">
                <a:sym typeface="Wingdings"/>
              </a:rPr>
              <a:t> </a:t>
            </a:r>
            <a:r>
              <a:rPr lang="de-CH" dirty="0" smtClean="0"/>
              <a:t>vermittelte Orientierung und Sicherheit</a:t>
            </a:r>
            <a:endParaRPr lang="de-CH" b="1" dirty="0" smtClean="0"/>
          </a:p>
          <a:p>
            <a:r>
              <a:rPr lang="de-CH" b="1" dirty="0" smtClean="0">
                <a:sym typeface="Wingdings"/>
              </a:rPr>
              <a:t></a:t>
            </a:r>
            <a:r>
              <a:rPr lang="de-CH" dirty="0" smtClean="0">
                <a:sym typeface="Wingdings"/>
              </a:rPr>
              <a:t>physische Bestrafung, Distanz, Furcht, unbedingter Gehorsam und Unanfechtbarkeit</a:t>
            </a:r>
            <a:endParaRPr lang="de-CH" dirty="0"/>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727457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0"/>
            <a:ext cx="7338392" cy="1600200"/>
          </a:xfrm>
        </p:spPr>
        <p:txBody>
          <a:bodyPr>
            <a:normAutofit fontScale="90000"/>
          </a:bodyPr>
          <a:lstStyle/>
          <a:p>
            <a:r>
              <a:rPr lang="de-CH" dirty="0">
                <a:latin typeface="+mn-lt"/>
              </a:rPr>
              <a:t>Die Rolle der Gemeinschaft</a:t>
            </a:r>
          </a:p>
        </p:txBody>
      </p:sp>
      <p:sp>
        <p:nvSpPr>
          <p:cNvPr id="3" name="Textfeld 2"/>
          <p:cNvSpPr txBox="1"/>
          <p:nvPr/>
        </p:nvSpPr>
        <p:spPr>
          <a:xfrm>
            <a:off x="323528" y="1772816"/>
            <a:ext cx="8424936" cy="4370427"/>
          </a:xfrm>
          <a:prstGeom prst="rect">
            <a:avLst/>
          </a:prstGeom>
          <a:noFill/>
        </p:spPr>
        <p:txBody>
          <a:bodyPr wrap="square" rtlCol="0">
            <a:spAutoFit/>
          </a:bodyPr>
          <a:lstStyle/>
          <a:p>
            <a:r>
              <a:rPr lang="de-CH" sz="2400" b="1" dirty="0" smtClean="0"/>
              <a:t>4 </a:t>
            </a:r>
            <a:r>
              <a:rPr lang="de-CH" sz="2400" b="1" dirty="0"/>
              <a:t>gemeinschaftliche Aspekte bei der Handhabung von Gewalt</a:t>
            </a:r>
            <a:r>
              <a:rPr lang="de-CH" sz="2400" b="1" dirty="0" smtClean="0"/>
              <a:t>:</a:t>
            </a:r>
          </a:p>
          <a:p>
            <a:endParaRPr lang="de-CH" sz="2000" b="1" dirty="0"/>
          </a:p>
          <a:p>
            <a:r>
              <a:rPr lang="de-CH" dirty="0" smtClean="0"/>
              <a:t>•</a:t>
            </a:r>
            <a:r>
              <a:rPr lang="de-CH" b="1" dirty="0" smtClean="0"/>
              <a:t>Autoritätsperson </a:t>
            </a:r>
            <a:r>
              <a:rPr lang="de-CH" b="1" dirty="0"/>
              <a:t>z.B. LK, SL </a:t>
            </a:r>
            <a:r>
              <a:rPr lang="de-CH" dirty="0"/>
              <a:t>= Repräsentant der Gemeinschaft muss agieren </a:t>
            </a:r>
            <a:r>
              <a:rPr lang="de-CH" dirty="0" smtClean="0"/>
              <a:t>positioniert </a:t>
            </a:r>
            <a:r>
              <a:rPr lang="de-CH" dirty="0"/>
              <a:t>sich an der Spitze des Kampfes gegen Gewalt und Vandalismus = stärkt damit ihre </a:t>
            </a:r>
            <a:r>
              <a:rPr lang="de-CH" dirty="0" smtClean="0"/>
              <a:t>Autorität</a:t>
            </a:r>
          </a:p>
          <a:p>
            <a:endParaRPr lang="de-CH" dirty="0"/>
          </a:p>
          <a:p>
            <a:r>
              <a:rPr lang="de-CH" dirty="0" smtClean="0"/>
              <a:t>•</a:t>
            </a:r>
            <a:r>
              <a:rPr lang="de-CH" b="1" dirty="0" smtClean="0"/>
              <a:t>Gemeinschaft</a:t>
            </a:r>
            <a:r>
              <a:rPr lang="de-CH" dirty="0" smtClean="0"/>
              <a:t> </a:t>
            </a:r>
            <a:r>
              <a:rPr lang="de-CH" dirty="0"/>
              <a:t>muss Gültigkeit der überschrittenen Regeln, Verpflichtung zu diesen Regeln bestätigen. Die Handhabung der Gewaltvorfälle muss das erschütterte gegenseitige Verantwortungsgefühl erneuern</a:t>
            </a:r>
            <a:r>
              <a:rPr lang="de-CH" dirty="0" smtClean="0"/>
              <a:t>.</a:t>
            </a:r>
          </a:p>
          <a:p>
            <a:endParaRPr lang="de-CH" dirty="0"/>
          </a:p>
          <a:p>
            <a:r>
              <a:rPr lang="de-CH" dirty="0" smtClean="0"/>
              <a:t>•</a:t>
            </a:r>
            <a:r>
              <a:rPr lang="de-CH" b="1" dirty="0" smtClean="0"/>
              <a:t>Opfer</a:t>
            </a:r>
            <a:r>
              <a:rPr lang="de-CH" dirty="0"/>
              <a:t> </a:t>
            </a:r>
            <a:r>
              <a:rPr lang="de-CH" dirty="0" smtClean="0"/>
              <a:t>soll </a:t>
            </a:r>
            <a:r>
              <a:rPr lang="de-CH" dirty="0"/>
              <a:t>Schutz und Gefühl der Sicherheit </a:t>
            </a:r>
            <a:r>
              <a:rPr lang="de-CH" dirty="0" smtClean="0"/>
              <a:t>zurückerhalten. </a:t>
            </a:r>
          </a:p>
          <a:p>
            <a:endParaRPr lang="de-CH" dirty="0" smtClean="0"/>
          </a:p>
          <a:p>
            <a:r>
              <a:rPr lang="de-CH" dirty="0" smtClean="0"/>
              <a:t>•</a:t>
            </a:r>
            <a:r>
              <a:rPr lang="de-CH" b="1" dirty="0" smtClean="0"/>
              <a:t>Täter</a:t>
            </a:r>
            <a:r>
              <a:rPr lang="de-CH" dirty="0"/>
              <a:t> </a:t>
            </a:r>
            <a:r>
              <a:rPr lang="de-CH" dirty="0" smtClean="0"/>
              <a:t>muss </a:t>
            </a:r>
            <a:r>
              <a:rPr lang="de-CH" dirty="0"/>
              <a:t>Beziehung zur Gemeinschaft wiederherstellen können (durch Gewalttat gerät Täter an den Rand der Gemeinschaft → Gefahr, dass Autorität zu weich oder zu hart reagiert: Ausweg ist gewaltloser Widerstand→ Wiedergutmachungshandlungen)</a:t>
            </a:r>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575882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424936" cy="1600200"/>
          </a:xfrm>
        </p:spPr>
        <p:txBody>
          <a:bodyPr>
            <a:normAutofit/>
          </a:bodyPr>
          <a:lstStyle/>
          <a:p>
            <a:r>
              <a:rPr lang="de-CH" sz="4400" dirty="0">
                <a:latin typeface="+mn-lt"/>
              </a:rPr>
              <a:t>Art und Aufgabe der Öffentlichkeit im Kampf gegen Gewalt</a:t>
            </a:r>
          </a:p>
        </p:txBody>
      </p:sp>
      <p:sp>
        <p:nvSpPr>
          <p:cNvPr id="3" name="Textfeld 2"/>
          <p:cNvSpPr txBox="1"/>
          <p:nvPr/>
        </p:nvSpPr>
        <p:spPr>
          <a:xfrm>
            <a:off x="581824" y="1815207"/>
            <a:ext cx="7806600" cy="461665"/>
          </a:xfrm>
          <a:prstGeom prst="rect">
            <a:avLst/>
          </a:prstGeom>
          <a:noFill/>
        </p:spPr>
        <p:txBody>
          <a:bodyPr wrap="square" rtlCol="0">
            <a:spAutoFit/>
          </a:bodyPr>
          <a:lstStyle/>
          <a:p>
            <a:r>
              <a:rPr lang="de-CH" sz="2400" b="1" dirty="0" smtClean="0"/>
              <a:t>Die Kultur </a:t>
            </a:r>
            <a:r>
              <a:rPr lang="de-CH" sz="2400" b="1" dirty="0"/>
              <a:t>der Gewalt lebt von Geheimhaltung </a:t>
            </a:r>
            <a:r>
              <a:rPr lang="de-CH" sz="2400" b="1" dirty="0" smtClean="0"/>
              <a:t>.</a:t>
            </a:r>
            <a:endParaRPr lang="de-CH" sz="2400" b="1" dirty="0"/>
          </a:p>
        </p:txBody>
      </p:sp>
      <p:sp>
        <p:nvSpPr>
          <p:cNvPr id="4" name="Textfeld 3"/>
          <p:cNvSpPr txBox="1"/>
          <p:nvPr/>
        </p:nvSpPr>
        <p:spPr>
          <a:xfrm>
            <a:off x="581824" y="2420888"/>
            <a:ext cx="7776864" cy="3693319"/>
          </a:xfrm>
          <a:prstGeom prst="rect">
            <a:avLst/>
          </a:prstGeom>
          <a:noFill/>
        </p:spPr>
        <p:txBody>
          <a:bodyPr wrap="square" rtlCol="0">
            <a:spAutoFit/>
          </a:bodyPr>
          <a:lstStyle/>
          <a:p>
            <a:r>
              <a:rPr lang="de-CH" dirty="0"/>
              <a:t>Massnahmen zur Veröffentlichung eines Vorfalls im Bereich der Schule beziehen sich auf drei verschiedene Kreise: </a:t>
            </a:r>
            <a:endParaRPr lang="de-CH" dirty="0" smtClean="0"/>
          </a:p>
          <a:p>
            <a:r>
              <a:rPr lang="de-CH" dirty="0" smtClean="0"/>
              <a:t>•</a:t>
            </a:r>
            <a:r>
              <a:rPr lang="de-CH" b="1" dirty="0" smtClean="0"/>
              <a:t>Eltern </a:t>
            </a:r>
            <a:r>
              <a:rPr lang="de-CH" b="1" dirty="0"/>
              <a:t>und Helfer: </a:t>
            </a:r>
            <a:r>
              <a:rPr lang="de-CH" dirty="0"/>
              <a:t>Aufhebung der Lebensbereiche Schule und Elternhaus</a:t>
            </a:r>
          </a:p>
          <a:p>
            <a:r>
              <a:rPr lang="de-CH" dirty="0"/>
              <a:t>Suche nach Helfern mit Unterstützung /Absprache der Eltern; Helfer unterstützen Täter und durch Präsenz und Aufsicht auch die </a:t>
            </a:r>
            <a:r>
              <a:rPr lang="de-CH" dirty="0" smtClean="0"/>
              <a:t>Schule</a:t>
            </a:r>
          </a:p>
          <a:p>
            <a:r>
              <a:rPr lang="de-CH" dirty="0" smtClean="0"/>
              <a:t>•</a:t>
            </a:r>
            <a:r>
              <a:rPr lang="de-CH" b="1" dirty="0" smtClean="0"/>
              <a:t>Klassengemeinschaft</a:t>
            </a:r>
            <a:r>
              <a:rPr lang="de-CH" b="1" dirty="0"/>
              <a:t>: </a:t>
            </a:r>
            <a:r>
              <a:rPr lang="de-CH" dirty="0" smtClean="0"/>
              <a:t>Die </a:t>
            </a:r>
            <a:r>
              <a:rPr lang="de-CH" dirty="0"/>
              <a:t>Berichterstattung dient der Abschreckung, stärkt die Führungsposition der LK, bekräftigt die Verbindlichkeit der </a:t>
            </a:r>
            <a:r>
              <a:rPr lang="de-CH" dirty="0" smtClean="0"/>
              <a:t>gemeinsamen </a:t>
            </a:r>
            <a:r>
              <a:rPr lang="de-CH" dirty="0"/>
              <a:t>Werte und die Wiederherstellung einer guten Beziehung zwischen Täter, Opfer und </a:t>
            </a:r>
            <a:r>
              <a:rPr lang="de-CH" dirty="0" smtClean="0"/>
              <a:t>Gemeinschaft.</a:t>
            </a:r>
          </a:p>
          <a:p>
            <a:r>
              <a:rPr lang="de-CH" b="1" dirty="0" smtClean="0"/>
              <a:t>•Gesamte </a:t>
            </a:r>
            <a:r>
              <a:rPr lang="de-CH" b="1" dirty="0"/>
              <a:t>schulische Gemeinschaft </a:t>
            </a:r>
            <a:r>
              <a:rPr lang="de-CH" b="1" dirty="0" smtClean="0"/>
              <a:t>:</a:t>
            </a:r>
          </a:p>
          <a:p>
            <a:r>
              <a:rPr lang="de-CH" dirty="0" smtClean="0"/>
              <a:t>Die </a:t>
            </a:r>
            <a:r>
              <a:rPr lang="de-CH" dirty="0"/>
              <a:t>öffentliche Stellungnahme der Autoritätsperson gegen die Gewalt und die Berichterstattung und damit die Veröffentlichung der Vorfälle sind wichtige Schritte für den Genesungsprozess der Gemeinschaft. </a:t>
            </a:r>
          </a:p>
        </p:txBody>
      </p:sp>
      <p:sp>
        <p:nvSpPr>
          <p:cNvPr id="5" name="Fußzeilenplatzhalter 4"/>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020608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4330"/>
            <a:ext cx="6781800" cy="1600200"/>
          </a:xfrm>
        </p:spPr>
        <p:txBody>
          <a:bodyPr/>
          <a:lstStyle/>
          <a:p>
            <a:r>
              <a:rPr lang="de-CH" dirty="0" smtClean="0">
                <a:latin typeface="+mn-lt"/>
              </a:rPr>
              <a:t>Wiedergutmachung</a:t>
            </a:r>
            <a:endParaRPr lang="de-CH" dirty="0">
              <a:latin typeface="+mn-lt"/>
            </a:endParaRPr>
          </a:p>
        </p:txBody>
      </p:sp>
      <p:sp>
        <p:nvSpPr>
          <p:cNvPr id="3" name="Textfeld 2"/>
          <p:cNvSpPr txBox="1"/>
          <p:nvPr/>
        </p:nvSpPr>
        <p:spPr>
          <a:xfrm>
            <a:off x="755576" y="1700808"/>
            <a:ext cx="7416824" cy="3970318"/>
          </a:xfrm>
          <a:prstGeom prst="rect">
            <a:avLst/>
          </a:prstGeom>
          <a:noFill/>
        </p:spPr>
        <p:txBody>
          <a:bodyPr wrap="square" rtlCol="0">
            <a:spAutoFit/>
          </a:bodyPr>
          <a:lstStyle/>
          <a:p>
            <a:r>
              <a:rPr lang="de-CH" b="1" dirty="0" smtClean="0"/>
              <a:t>Früher</a:t>
            </a:r>
            <a:r>
              <a:rPr lang="de-CH" b="1" dirty="0"/>
              <a:t>: </a:t>
            </a:r>
            <a:endParaRPr lang="de-CH" b="1" dirty="0" smtClean="0"/>
          </a:p>
          <a:p>
            <a:r>
              <a:rPr lang="de-CH" dirty="0" smtClean="0"/>
              <a:t>Schuld </a:t>
            </a:r>
            <a:r>
              <a:rPr lang="de-CH" dirty="0"/>
              <a:t>eingestehen, Reue, Busse → fruchtlose </a:t>
            </a:r>
            <a:r>
              <a:rPr lang="de-CH" dirty="0" smtClean="0"/>
              <a:t>Konfrontationen</a:t>
            </a:r>
          </a:p>
          <a:p>
            <a:endParaRPr lang="de-CH" dirty="0"/>
          </a:p>
          <a:p>
            <a:r>
              <a:rPr lang="de-CH" b="1" dirty="0" smtClean="0"/>
              <a:t>Im </a:t>
            </a:r>
            <a:r>
              <a:rPr lang="de-CH" b="1" dirty="0"/>
              <a:t>Sinne der neuen Autorität: </a:t>
            </a:r>
            <a:endParaRPr lang="de-CH" b="1" dirty="0" smtClean="0"/>
          </a:p>
          <a:p>
            <a:r>
              <a:rPr lang="de-CH" dirty="0" smtClean="0"/>
              <a:t>Der </a:t>
            </a:r>
            <a:r>
              <a:rPr lang="de-CH" dirty="0"/>
              <a:t>Erwachsene legt fest: </a:t>
            </a:r>
            <a:endParaRPr lang="de-CH" dirty="0" smtClean="0"/>
          </a:p>
          <a:p>
            <a:r>
              <a:rPr lang="de-CH" dirty="0" smtClean="0"/>
              <a:t>Es </a:t>
            </a:r>
            <a:r>
              <a:rPr lang="de-CH" dirty="0"/>
              <a:t>hat eine Verletzung gegeben und Wiedergutmachung muss </a:t>
            </a:r>
            <a:r>
              <a:rPr lang="de-CH" dirty="0" smtClean="0"/>
              <a:t>sein.</a:t>
            </a:r>
          </a:p>
          <a:p>
            <a:r>
              <a:rPr lang="de-CH" dirty="0"/>
              <a:t>D</a:t>
            </a:r>
            <a:r>
              <a:rPr lang="de-CH" dirty="0" smtClean="0"/>
              <a:t>ie </a:t>
            </a:r>
            <a:r>
              <a:rPr lang="de-CH" dirty="0"/>
              <a:t>Autoritätspersonen nehmen zum Vorfall Stellung, ohne dass dies vom Gehorsam oder Zugeständnis des Kindes abhängig </a:t>
            </a:r>
            <a:r>
              <a:rPr lang="de-CH" dirty="0" smtClean="0"/>
              <a:t>ist.</a:t>
            </a:r>
          </a:p>
          <a:p>
            <a:r>
              <a:rPr lang="de-CH" dirty="0"/>
              <a:t>D</a:t>
            </a:r>
            <a:r>
              <a:rPr lang="de-CH" dirty="0" smtClean="0"/>
              <a:t>ie </a:t>
            </a:r>
            <a:r>
              <a:rPr lang="de-CH" dirty="0"/>
              <a:t>Formel „Verletzung → Wiedergutmachung“ wird also oberstes Prinzip vorgestellt. </a:t>
            </a:r>
          </a:p>
          <a:p>
            <a:r>
              <a:rPr lang="de-CH" dirty="0" smtClean="0"/>
              <a:t>Der Täter </a:t>
            </a:r>
            <a:r>
              <a:rPr lang="de-CH" dirty="0"/>
              <a:t>hat dabei </a:t>
            </a:r>
            <a:r>
              <a:rPr lang="de-CH" dirty="0" smtClean="0"/>
              <a:t>ein Unterstützungsnetz </a:t>
            </a:r>
            <a:r>
              <a:rPr lang="de-CH" dirty="0"/>
              <a:t>zur </a:t>
            </a:r>
            <a:r>
              <a:rPr lang="de-CH" dirty="0" smtClean="0"/>
              <a:t>Seite.</a:t>
            </a:r>
          </a:p>
          <a:p>
            <a:endParaRPr lang="de-CH" dirty="0" smtClean="0"/>
          </a:p>
          <a:p>
            <a:r>
              <a:rPr lang="de-CH" dirty="0" smtClean="0"/>
              <a:t>(S</a:t>
            </a:r>
            <a:r>
              <a:rPr lang="de-CH" dirty="0"/>
              <a:t>. 276 – 279 schönes Beispiel, wie Wiedergutmachung im Kindergarten aussehen kann</a:t>
            </a:r>
            <a:r>
              <a:rPr lang="de-CH" dirty="0" smtClean="0"/>
              <a:t>!)</a:t>
            </a:r>
            <a:endParaRPr lang="de-CH"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602538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476672"/>
            <a:ext cx="6781800" cy="6703640"/>
          </a:xfrm>
        </p:spPr>
        <p:txBody>
          <a:bodyPr>
            <a:normAutofit/>
          </a:bodyPr>
          <a:lstStyle/>
          <a:p>
            <a:r>
              <a:rPr lang="de-CH" dirty="0" smtClean="0">
                <a:latin typeface="+mn-lt"/>
              </a:rPr>
              <a:t>Kapitel 7</a:t>
            </a:r>
            <a:br>
              <a:rPr lang="de-CH" dirty="0" smtClean="0">
                <a:latin typeface="+mn-lt"/>
              </a:rPr>
            </a:br>
            <a:r>
              <a:rPr lang="de-CH" dirty="0" smtClean="0">
                <a:latin typeface="+mn-lt"/>
              </a:rPr>
              <a:t/>
            </a:r>
            <a:br>
              <a:rPr lang="de-CH" dirty="0" smtClean="0">
                <a:latin typeface="+mn-lt"/>
              </a:rPr>
            </a:br>
            <a:r>
              <a:rPr lang="de-CH" dirty="0" smtClean="0">
                <a:latin typeface="+mn-lt"/>
              </a:rPr>
              <a:t>Die Beteiligung der Schüler im </a:t>
            </a:r>
            <a:r>
              <a:rPr lang="de-CH" dirty="0">
                <a:latin typeface="+mn-lt"/>
              </a:rPr>
              <a:t>K</a:t>
            </a:r>
            <a:r>
              <a:rPr lang="de-CH" dirty="0" smtClean="0">
                <a:latin typeface="+mn-lt"/>
              </a:rPr>
              <a:t>ampf gegen die Gewalt</a:t>
            </a:r>
            <a:br>
              <a:rPr lang="de-CH" dirty="0" smtClean="0">
                <a:latin typeface="+mn-lt"/>
              </a:rPr>
            </a:br>
            <a:r>
              <a:rPr lang="de-CH" dirty="0">
                <a:latin typeface="+mn-lt"/>
              </a:rPr>
              <a:t/>
            </a:r>
            <a:br>
              <a:rPr lang="de-CH" dirty="0">
                <a:latin typeface="+mn-lt"/>
              </a:rPr>
            </a:br>
            <a:r>
              <a:rPr lang="de-CH" dirty="0" smtClean="0">
                <a:latin typeface="+mn-lt"/>
              </a:rPr>
              <a:t/>
            </a:r>
            <a:br>
              <a:rPr lang="de-CH" dirty="0" smtClean="0">
                <a:latin typeface="+mn-lt"/>
              </a:rPr>
            </a:br>
            <a:endParaRPr lang="de-CH" dirty="0">
              <a:latin typeface="+mn-lt"/>
            </a:endParaRPr>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717394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3074"/>
            <a:ext cx="6781800" cy="1600200"/>
          </a:xfrm>
        </p:spPr>
        <p:txBody>
          <a:bodyPr>
            <a:normAutofit fontScale="90000"/>
          </a:bodyPr>
          <a:lstStyle/>
          <a:p>
            <a:r>
              <a:rPr lang="de-CH" dirty="0">
                <a:latin typeface="+mn-lt"/>
              </a:rPr>
              <a:t>Kampf gegen die Gewalt</a:t>
            </a:r>
          </a:p>
        </p:txBody>
      </p:sp>
      <p:sp>
        <p:nvSpPr>
          <p:cNvPr id="3" name="Textfeld 2"/>
          <p:cNvSpPr txBox="1"/>
          <p:nvPr/>
        </p:nvSpPr>
        <p:spPr>
          <a:xfrm>
            <a:off x="971600" y="2276872"/>
            <a:ext cx="7272808" cy="2677656"/>
          </a:xfrm>
          <a:prstGeom prst="rect">
            <a:avLst/>
          </a:prstGeom>
          <a:noFill/>
        </p:spPr>
        <p:txBody>
          <a:bodyPr wrap="square" rtlCol="0">
            <a:spAutoFit/>
          </a:bodyPr>
          <a:lstStyle/>
          <a:p>
            <a:pPr marL="285750" indent="-285750">
              <a:buFont typeface="Arial" pitchFamily="34" charset="0"/>
              <a:buChar char="•"/>
            </a:pPr>
            <a:r>
              <a:rPr lang="de-CH" sz="2400" dirty="0"/>
              <a:t>Einbezug der </a:t>
            </a:r>
            <a:r>
              <a:rPr lang="de-CH" sz="2400" dirty="0" err="1" smtClean="0"/>
              <a:t>SchülerInnen</a:t>
            </a:r>
            <a:endParaRPr lang="de-CH" sz="2400" dirty="0"/>
          </a:p>
          <a:p>
            <a:pPr marL="285750" indent="-285750">
              <a:buFont typeface="Arial" pitchFamily="34" charset="0"/>
              <a:buChar char="•"/>
            </a:pPr>
            <a:r>
              <a:rPr lang="de-CH" sz="2400" dirty="0"/>
              <a:t>Kinder stärken, um sich Gewalt zu </a:t>
            </a:r>
            <a:br>
              <a:rPr lang="de-CH" sz="2400" dirty="0"/>
            </a:br>
            <a:r>
              <a:rPr lang="de-CH" sz="2400" dirty="0" smtClean="0"/>
              <a:t>widersetzen</a:t>
            </a:r>
            <a:endParaRPr lang="de-CH" sz="2400" dirty="0"/>
          </a:p>
          <a:p>
            <a:pPr marL="285750" indent="-285750">
              <a:buFont typeface="Arial" pitchFamily="34" charset="0"/>
              <a:buChar char="•"/>
            </a:pPr>
            <a:r>
              <a:rPr lang="de-CH" sz="2400" dirty="0"/>
              <a:t>«Du bist nicht allein</a:t>
            </a:r>
            <a:r>
              <a:rPr lang="de-CH" sz="2400" dirty="0" smtClean="0"/>
              <a:t>»</a:t>
            </a:r>
            <a:endParaRPr lang="de-CH" sz="2400" dirty="0"/>
          </a:p>
          <a:p>
            <a:pPr marL="285750" indent="-285750">
              <a:buFont typeface="Arial" pitchFamily="34" charset="0"/>
              <a:buChar char="•"/>
            </a:pPr>
            <a:r>
              <a:rPr lang="de-CH" sz="2400" dirty="0"/>
              <a:t>gegenseitige </a:t>
            </a:r>
            <a:r>
              <a:rPr lang="de-CH" sz="2400" dirty="0" smtClean="0"/>
              <a:t>Unterstützung</a:t>
            </a:r>
            <a:endParaRPr lang="de-CH" sz="2400" dirty="0"/>
          </a:p>
          <a:p>
            <a:pPr marL="285750" indent="-285750">
              <a:buFont typeface="Arial" pitchFamily="34" charset="0"/>
              <a:buChar char="•"/>
            </a:pPr>
            <a:r>
              <a:rPr lang="de-CH" sz="2400" dirty="0"/>
              <a:t>Schüler, Eltern, </a:t>
            </a:r>
            <a:r>
              <a:rPr lang="de-CH" sz="2400" dirty="0" err="1"/>
              <a:t>LehrerInnen</a:t>
            </a:r>
            <a:r>
              <a:rPr lang="de-CH" sz="2400" dirty="0"/>
              <a:t> Schulter an </a:t>
            </a:r>
            <a:r>
              <a:rPr lang="de-CH" sz="2400" dirty="0" smtClean="0"/>
              <a:t>Schulter</a:t>
            </a:r>
            <a:endParaRPr lang="de-CH" sz="2400" dirty="0"/>
          </a:p>
          <a:p>
            <a:pPr marL="285750" indent="-285750">
              <a:buFont typeface="Arial" pitchFamily="34" charset="0"/>
              <a:buChar char="•"/>
            </a:pPr>
            <a:r>
              <a:rPr lang="de-CH" sz="2400" dirty="0"/>
              <a:t>Bereitschaft Konventionen zu brechen</a:t>
            </a:r>
          </a:p>
        </p:txBody>
      </p:sp>
      <p:sp>
        <p:nvSpPr>
          <p:cNvPr id="4" name="Textfeld 3"/>
          <p:cNvSpPr txBox="1"/>
          <p:nvPr/>
        </p:nvSpPr>
        <p:spPr>
          <a:xfrm>
            <a:off x="899592" y="5157192"/>
            <a:ext cx="7344816" cy="1200329"/>
          </a:xfrm>
          <a:prstGeom prst="rect">
            <a:avLst/>
          </a:prstGeom>
          <a:noFill/>
        </p:spPr>
        <p:txBody>
          <a:bodyPr wrap="square" rtlCol="0">
            <a:spAutoFit/>
          </a:bodyPr>
          <a:lstStyle/>
          <a:p>
            <a:r>
              <a:rPr lang="de-CH" dirty="0" smtClean="0"/>
              <a:t>Folgende </a:t>
            </a:r>
            <a:r>
              <a:rPr lang="de-CH" dirty="0"/>
              <a:t>Ü</a:t>
            </a:r>
            <a:r>
              <a:rPr lang="de-CH" dirty="0" smtClean="0"/>
              <a:t>bungen im Buch Verpetzen </a:t>
            </a:r>
            <a:r>
              <a:rPr lang="de-CH" dirty="0"/>
              <a:t>– Übung gegen die macht eines Mobbers </a:t>
            </a:r>
            <a:r>
              <a:rPr lang="de-CH" dirty="0" smtClean="0"/>
              <a:t>/Seite </a:t>
            </a:r>
            <a:r>
              <a:rPr lang="de-CH" dirty="0"/>
              <a:t>287/288</a:t>
            </a:r>
          </a:p>
          <a:p>
            <a:r>
              <a:rPr lang="de-CH" dirty="0" smtClean="0"/>
              <a:t>Übung </a:t>
            </a:r>
            <a:r>
              <a:rPr lang="de-CH" dirty="0"/>
              <a:t>gegen </a:t>
            </a:r>
            <a:r>
              <a:rPr lang="de-CH" dirty="0" smtClean="0"/>
              <a:t>Beschimpfungen/ Seite 295-297</a:t>
            </a:r>
            <a:r>
              <a:rPr lang="de-CH" dirty="0"/>
              <a:t/>
            </a:r>
            <a:br>
              <a:rPr lang="de-CH" dirty="0"/>
            </a:br>
            <a:endParaRPr lang="de-CH" dirty="0"/>
          </a:p>
        </p:txBody>
      </p:sp>
      <p:sp>
        <p:nvSpPr>
          <p:cNvPr id="5" name="Fußzeilenplatzhalter 4"/>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231688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908720"/>
            <a:ext cx="6781800" cy="3672408"/>
          </a:xfrm>
        </p:spPr>
        <p:txBody>
          <a:bodyPr>
            <a:normAutofit/>
          </a:bodyPr>
          <a:lstStyle/>
          <a:p>
            <a:r>
              <a:rPr lang="de-CH" dirty="0" smtClean="0">
                <a:latin typeface="+mn-lt"/>
              </a:rPr>
              <a:t>Kapitel 8</a:t>
            </a:r>
            <a:br>
              <a:rPr lang="de-CH" dirty="0" smtClean="0">
                <a:latin typeface="+mn-lt"/>
              </a:rPr>
            </a:br>
            <a:r>
              <a:rPr lang="de-CH" dirty="0" smtClean="0">
                <a:latin typeface="+mn-lt"/>
              </a:rPr>
              <a:t/>
            </a:r>
            <a:br>
              <a:rPr lang="de-CH" dirty="0" smtClean="0">
                <a:latin typeface="+mn-lt"/>
              </a:rPr>
            </a:br>
            <a:r>
              <a:rPr lang="de-CH" dirty="0" smtClean="0">
                <a:latin typeface="+mn-lt"/>
              </a:rPr>
              <a:t>Die neue Autorität im Gemeinwesen</a:t>
            </a:r>
            <a:endParaRPr lang="de-CH" dirty="0">
              <a:latin typeface="+mn-lt"/>
            </a:endParaRPr>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4242192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1988840"/>
            <a:ext cx="8352928" cy="3323987"/>
          </a:xfrm>
          <a:prstGeom prst="rect">
            <a:avLst/>
          </a:prstGeom>
          <a:noFill/>
        </p:spPr>
        <p:txBody>
          <a:bodyPr wrap="square" rtlCol="0">
            <a:spAutoFit/>
          </a:bodyPr>
          <a:lstStyle/>
          <a:p>
            <a:endParaRPr lang="de-CH" dirty="0" smtClean="0"/>
          </a:p>
          <a:p>
            <a:r>
              <a:rPr lang="de-CH" sz="2400" dirty="0" smtClean="0"/>
              <a:t>Die </a:t>
            </a:r>
            <a:r>
              <a:rPr lang="de-CH" sz="2400" dirty="0"/>
              <a:t>Tatsache, dass der Aufbau von Unterstützter-Netzen von zentraler Bedeutung ist und </a:t>
            </a:r>
            <a:r>
              <a:rPr lang="de-CH" sz="2400" dirty="0" smtClean="0"/>
              <a:t>einen Dominoeffekt erzeugt, </a:t>
            </a:r>
            <a:r>
              <a:rPr lang="de-CH" sz="2400" dirty="0"/>
              <a:t>so dass die Prinzipen der Neuen Autorität wie selbstverständlich zu einem einflussreichen Faktor innerhalb des Gemeindewesens werden</a:t>
            </a:r>
            <a:r>
              <a:rPr lang="de-CH" sz="2400" dirty="0" smtClean="0"/>
              <a:t>.</a:t>
            </a:r>
          </a:p>
          <a:p>
            <a:endParaRPr lang="de-CH" sz="2400" dirty="0"/>
          </a:p>
          <a:p>
            <a:r>
              <a:rPr lang="de-CH" sz="2400" dirty="0"/>
              <a:t>Aus Begriffen wie Eskalationsvorbeugung, gemeinsamer Kampf, gewaltfreier Wiederstand, Sorge und Aufsicht von Eltern und </a:t>
            </a:r>
            <a:r>
              <a:rPr lang="de-CH" sz="2400" dirty="0" smtClean="0"/>
              <a:t>Lehrern wird eine gemeinsame Sprache.</a:t>
            </a:r>
            <a:endParaRPr lang="de-CH" sz="2400" dirty="0"/>
          </a:p>
        </p:txBody>
      </p:sp>
      <p:sp>
        <p:nvSpPr>
          <p:cNvPr id="4" name="Textfeld 3"/>
          <p:cNvSpPr txBox="1"/>
          <p:nvPr/>
        </p:nvSpPr>
        <p:spPr>
          <a:xfrm>
            <a:off x="467544" y="472676"/>
            <a:ext cx="8009131" cy="1323439"/>
          </a:xfrm>
          <a:prstGeom prst="rect">
            <a:avLst/>
          </a:prstGeom>
          <a:noFill/>
        </p:spPr>
        <p:txBody>
          <a:bodyPr wrap="square" rtlCol="0">
            <a:spAutoFit/>
          </a:bodyPr>
          <a:lstStyle/>
          <a:p>
            <a:r>
              <a:rPr lang="de-CH" sz="4000" dirty="0" smtClean="0"/>
              <a:t>Credo:</a:t>
            </a:r>
          </a:p>
          <a:p>
            <a:r>
              <a:rPr lang="de-CH" sz="4000" dirty="0" smtClean="0"/>
              <a:t>Gemeinsam sind wir stark</a:t>
            </a:r>
            <a:endParaRPr lang="de-CH" sz="4000" dirty="0"/>
          </a:p>
        </p:txBody>
      </p:sp>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427389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5144" y="692696"/>
            <a:ext cx="6781800" cy="792088"/>
          </a:xfrm>
        </p:spPr>
        <p:txBody>
          <a:bodyPr>
            <a:normAutofit fontScale="90000"/>
          </a:bodyPr>
          <a:lstStyle/>
          <a:p>
            <a:r>
              <a:rPr lang="de-CH" dirty="0" smtClean="0">
                <a:latin typeface="+mn-lt"/>
              </a:rPr>
              <a:t>Zwei Beispiele</a:t>
            </a:r>
            <a:endParaRPr lang="de-CH" dirty="0">
              <a:latin typeface="+mn-lt"/>
            </a:endParaRPr>
          </a:p>
        </p:txBody>
      </p:sp>
      <p:sp>
        <p:nvSpPr>
          <p:cNvPr id="3" name="Textfeld 2"/>
          <p:cNvSpPr txBox="1"/>
          <p:nvPr/>
        </p:nvSpPr>
        <p:spPr>
          <a:xfrm>
            <a:off x="664056" y="1700808"/>
            <a:ext cx="7992888" cy="3416320"/>
          </a:xfrm>
          <a:prstGeom prst="rect">
            <a:avLst/>
          </a:prstGeom>
          <a:noFill/>
        </p:spPr>
        <p:txBody>
          <a:bodyPr wrap="square" rtlCol="0">
            <a:spAutoFit/>
          </a:bodyPr>
          <a:lstStyle/>
          <a:p>
            <a:r>
              <a:rPr lang="de-CH" b="1" dirty="0" smtClean="0"/>
              <a:t>Elternpatrouillen</a:t>
            </a:r>
            <a:endParaRPr lang="de-CH" b="1" dirty="0"/>
          </a:p>
          <a:p>
            <a:pPr marL="285750" indent="-285750">
              <a:buFont typeface="Arial" pitchFamily="34" charset="0"/>
              <a:buChar char="•"/>
            </a:pPr>
            <a:r>
              <a:rPr lang="de-CH" dirty="0"/>
              <a:t>Der Übergang von der «Ich» Stimme zur «Wir» Stimme</a:t>
            </a:r>
          </a:p>
          <a:p>
            <a:pPr marL="285750" indent="-285750">
              <a:buFont typeface="Arial" pitchFamily="34" charset="0"/>
              <a:buChar char="•"/>
            </a:pPr>
            <a:r>
              <a:rPr lang="de-CH" dirty="0"/>
              <a:t>Präsenz und Aufsicht</a:t>
            </a:r>
          </a:p>
          <a:p>
            <a:pPr marL="285750" indent="-285750">
              <a:buFont typeface="Arial" pitchFamily="34" charset="0"/>
              <a:buChar char="•"/>
            </a:pPr>
            <a:r>
              <a:rPr lang="de-CH" dirty="0"/>
              <a:t>Autorität ohne Überlegenheit oder Machtdemonstration</a:t>
            </a:r>
          </a:p>
          <a:p>
            <a:pPr marL="285750" indent="-285750">
              <a:buFont typeface="Arial" pitchFamily="34" charset="0"/>
              <a:buChar char="•"/>
            </a:pPr>
            <a:r>
              <a:rPr lang="de-CH" dirty="0"/>
              <a:t>Autorität als Netzwerk</a:t>
            </a:r>
          </a:p>
          <a:p>
            <a:pPr marL="285750" indent="-285750">
              <a:buFont typeface="Arial" pitchFamily="34" charset="0"/>
              <a:buChar char="•"/>
            </a:pPr>
            <a:r>
              <a:rPr lang="de-CH" dirty="0"/>
              <a:t>Beständigkeit, die Stärke der Eltern und Ausweiten der Kontakte</a:t>
            </a:r>
          </a:p>
          <a:p>
            <a:pPr marL="285750" indent="-285750">
              <a:buFont typeface="Arial" pitchFamily="34" charset="0"/>
              <a:buChar char="•"/>
            </a:pPr>
            <a:r>
              <a:rPr lang="de-CH" dirty="0"/>
              <a:t>Das Erkunden problematischer Gegenden in der </a:t>
            </a:r>
            <a:r>
              <a:rPr lang="de-CH" dirty="0" smtClean="0"/>
              <a:t>Nachbarschaft</a:t>
            </a:r>
          </a:p>
          <a:p>
            <a:pPr marL="285750" indent="-285750">
              <a:buFont typeface="Arial" pitchFamily="34" charset="0"/>
              <a:buChar char="•"/>
            </a:pPr>
            <a:endParaRPr lang="de-CH" dirty="0"/>
          </a:p>
          <a:p>
            <a:r>
              <a:rPr lang="de-CH" b="1" dirty="0"/>
              <a:t>Die </a:t>
            </a:r>
            <a:r>
              <a:rPr lang="de-CH" b="1" dirty="0" smtClean="0"/>
              <a:t>Gemeindepolizei</a:t>
            </a:r>
          </a:p>
          <a:p>
            <a:pPr marL="285750" indent="-285750">
              <a:buFont typeface="Arial" pitchFamily="34" charset="0"/>
              <a:buChar char="•"/>
            </a:pPr>
            <a:r>
              <a:rPr lang="de-CH" dirty="0"/>
              <a:t>Der Polizist hat eine Stereotypen Rolle   S. 324</a:t>
            </a:r>
          </a:p>
          <a:p>
            <a:pPr marL="285750" indent="-285750">
              <a:buFont typeface="Arial" pitchFamily="34" charset="0"/>
              <a:buChar char="•"/>
            </a:pPr>
            <a:r>
              <a:rPr lang="de-CH" dirty="0"/>
              <a:t>Der Gemeindepolizist soll das Stigma der Polizei aufheben  S.325-332</a:t>
            </a:r>
          </a:p>
          <a:p>
            <a:endParaRPr lang="de-CH" b="1" dirty="0"/>
          </a:p>
        </p:txBody>
      </p:sp>
      <p:sp>
        <p:nvSpPr>
          <p:cNvPr id="4" name="Fußzeilenplatzhalter 3"/>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11944281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15616" y="2420888"/>
            <a:ext cx="1723549" cy="923330"/>
          </a:xfrm>
          <a:prstGeom prst="rect">
            <a:avLst/>
          </a:prstGeom>
          <a:noFill/>
        </p:spPr>
        <p:txBody>
          <a:bodyPr wrap="none" lIns="91440" tIns="45720" rIns="91440" bIns="45720">
            <a:spAutoFit/>
          </a:bodyPr>
          <a:lstStyle/>
          <a:p>
            <a:pPr algn="ctr"/>
            <a:r>
              <a:rPr lang="de-D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Ende</a:t>
            </a:r>
            <a:endParaRPr lang="de-D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4027" y="1270746"/>
            <a:ext cx="4000995" cy="3438872"/>
          </a:xfrm>
          <a:prstGeom prst="rect">
            <a:avLst/>
          </a:prstGeom>
        </p:spPr>
      </p:pic>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746733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404664"/>
            <a:ext cx="6781800" cy="1600200"/>
          </a:xfrm>
        </p:spPr>
        <p:txBody>
          <a:bodyPr>
            <a:normAutofit fontScale="90000"/>
          </a:bodyPr>
          <a:lstStyle/>
          <a:p>
            <a:r>
              <a:rPr lang="de-CH" dirty="0" smtClean="0">
                <a:latin typeface="+mn-lt"/>
              </a:rPr>
              <a:t>Auswirkungen der traditionellen Autorität</a:t>
            </a:r>
            <a:endParaRPr lang="de-CH" dirty="0">
              <a:latin typeface="+mn-lt"/>
            </a:endParaRPr>
          </a:p>
        </p:txBody>
      </p:sp>
      <p:sp>
        <p:nvSpPr>
          <p:cNvPr id="3" name="Textplatzhalter 2"/>
          <p:cNvSpPr>
            <a:spLocks noGrp="1"/>
          </p:cNvSpPr>
          <p:nvPr>
            <p:ph type="body" idx="1"/>
          </p:nvPr>
        </p:nvSpPr>
        <p:spPr>
          <a:xfrm>
            <a:off x="755576" y="2348880"/>
            <a:ext cx="3657600" cy="639762"/>
          </a:xfrm>
        </p:spPr>
        <p:txBody>
          <a:bodyPr/>
          <a:lstStyle/>
          <a:p>
            <a:r>
              <a:rPr lang="de-CH" b="1" u="sng" dirty="0" smtClean="0">
                <a:latin typeface="+mn-lt"/>
              </a:rPr>
              <a:t>positiv</a:t>
            </a:r>
            <a:endParaRPr lang="de-CH" b="1" u="sng" dirty="0">
              <a:latin typeface="+mn-lt"/>
            </a:endParaRPr>
          </a:p>
        </p:txBody>
      </p:sp>
      <p:sp>
        <p:nvSpPr>
          <p:cNvPr id="4" name="Inhaltsplatzhalter 3"/>
          <p:cNvSpPr>
            <a:spLocks noGrp="1"/>
          </p:cNvSpPr>
          <p:nvPr>
            <p:ph sz="half" idx="2"/>
          </p:nvPr>
        </p:nvSpPr>
        <p:spPr>
          <a:xfrm>
            <a:off x="755576" y="3068960"/>
            <a:ext cx="3657600" cy="2664296"/>
          </a:xfrm>
        </p:spPr>
        <p:txBody>
          <a:bodyPr>
            <a:normAutofit/>
          </a:bodyPr>
          <a:lstStyle/>
          <a:p>
            <a:r>
              <a:rPr lang="de-CH" b="1" dirty="0" smtClean="0"/>
              <a:t>Klare Werte und Massstäbe</a:t>
            </a:r>
          </a:p>
          <a:p>
            <a:r>
              <a:rPr lang="de-CH" b="1" dirty="0" smtClean="0"/>
              <a:t>Sicherheit</a:t>
            </a:r>
          </a:p>
          <a:p>
            <a:r>
              <a:rPr lang="de-CH" b="1" dirty="0" smtClean="0"/>
              <a:t>Kollektive Geborgenheit</a:t>
            </a:r>
          </a:p>
        </p:txBody>
      </p:sp>
      <p:sp>
        <p:nvSpPr>
          <p:cNvPr id="5" name="Textplatzhalter 4"/>
          <p:cNvSpPr>
            <a:spLocks noGrp="1"/>
          </p:cNvSpPr>
          <p:nvPr>
            <p:ph type="body" sz="quarter" idx="3"/>
          </p:nvPr>
        </p:nvSpPr>
        <p:spPr>
          <a:xfrm>
            <a:off x="4572000" y="2348880"/>
            <a:ext cx="3657600" cy="648072"/>
          </a:xfrm>
        </p:spPr>
        <p:txBody>
          <a:bodyPr/>
          <a:lstStyle/>
          <a:p>
            <a:r>
              <a:rPr lang="de-CH" b="1" u="sng" dirty="0" smtClean="0">
                <a:latin typeface="+mn-lt"/>
              </a:rPr>
              <a:t>negativ</a:t>
            </a:r>
            <a:endParaRPr lang="de-CH" b="1" u="sng" dirty="0">
              <a:latin typeface="+mn-lt"/>
            </a:endParaRPr>
          </a:p>
        </p:txBody>
      </p:sp>
      <p:sp>
        <p:nvSpPr>
          <p:cNvPr id="6" name="Inhaltsplatzhalter 5"/>
          <p:cNvSpPr>
            <a:spLocks noGrp="1"/>
          </p:cNvSpPr>
          <p:nvPr>
            <p:ph sz="quarter" idx="4"/>
          </p:nvPr>
        </p:nvSpPr>
        <p:spPr>
          <a:xfrm>
            <a:off x="4572000" y="3068960"/>
            <a:ext cx="3657600" cy="3048000"/>
          </a:xfrm>
        </p:spPr>
        <p:txBody>
          <a:bodyPr/>
          <a:lstStyle/>
          <a:p>
            <a:r>
              <a:rPr lang="de-CH" b="1" dirty="0" smtClean="0"/>
              <a:t>Blinder Gehorsam</a:t>
            </a:r>
          </a:p>
          <a:p>
            <a:r>
              <a:rPr lang="de-CH" b="1" dirty="0" smtClean="0"/>
              <a:t>Angstbesetzt</a:t>
            </a:r>
          </a:p>
          <a:p>
            <a:r>
              <a:rPr lang="de-CH" b="1" dirty="0" smtClean="0"/>
              <a:t>Befehlsempfänger</a:t>
            </a:r>
          </a:p>
          <a:p>
            <a:r>
              <a:rPr lang="de-CH" b="1" dirty="0" smtClean="0"/>
              <a:t>Wenig bis keine Eigenverantwortung</a:t>
            </a:r>
          </a:p>
          <a:p>
            <a:r>
              <a:rPr lang="de-CH" b="1" dirty="0" smtClean="0"/>
              <a:t>Fremdbestimmung</a:t>
            </a:r>
          </a:p>
          <a:p>
            <a:endParaRPr lang="de-CH" dirty="0"/>
          </a:p>
        </p:txBody>
      </p:sp>
      <p:sp>
        <p:nvSpPr>
          <p:cNvPr id="7" name="Textfeld 6"/>
          <p:cNvSpPr txBox="1"/>
          <p:nvPr/>
        </p:nvSpPr>
        <p:spPr>
          <a:xfrm>
            <a:off x="755576" y="5661248"/>
            <a:ext cx="7056784" cy="523220"/>
          </a:xfrm>
          <a:prstGeom prst="rect">
            <a:avLst/>
          </a:prstGeom>
          <a:noFill/>
        </p:spPr>
        <p:txBody>
          <a:bodyPr wrap="square" rtlCol="0">
            <a:spAutoFit/>
          </a:bodyPr>
          <a:lstStyle/>
          <a:p>
            <a:r>
              <a:rPr lang="de-CH" sz="1400" dirty="0"/>
              <a:t>Video von Gerald </a:t>
            </a:r>
            <a:r>
              <a:rPr lang="de-CH" sz="1400" dirty="0" err="1"/>
              <a:t>Hüther</a:t>
            </a:r>
            <a:r>
              <a:rPr lang="de-CH" sz="1400" dirty="0"/>
              <a:t> zum Thema </a:t>
            </a:r>
            <a:r>
              <a:rPr lang="de-CH" sz="1400" dirty="0" smtClean="0"/>
              <a:t>Gehirn und </a:t>
            </a:r>
            <a:r>
              <a:rPr lang="de-CH" sz="1400" dirty="0"/>
              <a:t>Angst</a:t>
            </a:r>
          </a:p>
          <a:p>
            <a:r>
              <a:rPr lang="de-CH" sz="1400" dirty="0"/>
              <a:t>http://www.youtube.com/watch?v=hR8BOBH4qAo&amp;feature=related</a:t>
            </a:r>
          </a:p>
        </p:txBody>
      </p:sp>
      <p:sp>
        <p:nvSpPr>
          <p:cNvPr id="8" name="Textfeld 7"/>
          <p:cNvSpPr txBox="1"/>
          <p:nvPr/>
        </p:nvSpPr>
        <p:spPr>
          <a:xfrm>
            <a:off x="755576" y="6184468"/>
            <a:ext cx="6768752" cy="369332"/>
          </a:xfrm>
          <a:prstGeom prst="rect">
            <a:avLst/>
          </a:prstGeom>
          <a:noFill/>
        </p:spPr>
        <p:txBody>
          <a:bodyPr wrap="square" rtlCol="0">
            <a:spAutoFit/>
          </a:bodyPr>
          <a:lstStyle/>
          <a:p>
            <a:r>
              <a:rPr lang="de-CH" dirty="0" smtClean="0"/>
              <a:t>Einspielung von Prof. </a:t>
            </a:r>
            <a:r>
              <a:rPr lang="de-CH" dirty="0" err="1" smtClean="0"/>
              <a:t>Hüther</a:t>
            </a:r>
            <a:r>
              <a:rPr lang="de-CH" dirty="0" smtClean="0"/>
              <a:t> zum Thema «Angst, Druck, Gehirn»</a:t>
            </a:r>
            <a:endParaRPr lang="de-CH" dirty="0"/>
          </a:p>
        </p:txBody>
      </p:sp>
      <p:sp>
        <p:nvSpPr>
          <p:cNvPr id="9" name="Fußzeilenplatzhalter 8"/>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231379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998" y="2564904"/>
            <a:ext cx="5688632" cy="3263813"/>
          </a:xfrm>
          <a:prstGeom prst="rect">
            <a:avLst/>
          </a:prstGeom>
        </p:spPr>
      </p:pic>
      <p:sp>
        <p:nvSpPr>
          <p:cNvPr id="8" name="Textfeld 7"/>
          <p:cNvSpPr txBox="1"/>
          <p:nvPr/>
        </p:nvSpPr>
        <p:spPr>
          <a:xfrm>
            <a:off x="1726119" y="476672"/>
            <a:ext cx="5688632" cy="1631216"/>
          </a:xfrm>
          <a:prstGeom prst="rect">
            <a:avLst/>
          </a:prstGeom>
          <a:noFill/>
        </p:spPr>
        <p:txBody>
          <a:bodyPr wrap="square" rtlCol="0">
            <a:spAutoFit/>
          </a:bodyPr>
          <a:lstStyle/>
          <a:p>
            <a:r>
              <a:rPr lang="de-CH" sz="2000" dirty="0" smtClean="0"/>
              <a:t>Als Antwort auf die «alte, schwarze Pädagogik« entwickelte sich die Idee der Antipädagogik. Die Folge dieses krassen Gegensatzes waren die Liberalisierung der elterlichen und pädagogischen Rollen.</a:t>
            </a:r>
            <a:endParaRPr lang="de-CH" sz="2000" dirty="0"/>
          </a:p>
        </p:txBody>
      </p:sp>
      <p:sp>
        <p:nvSpPr>
          <p:cNvPr id="9" name="Pfeil nach rechts 8"/>
          <p:cNvSpPr/>
          <p:nvPr/>
        </p:nvSpPr>
        <p:spPr>
          <a:xfrm>
            <a:off x="348859" y="4437112"/>
            <a:ext cx="1562792" cy="106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Alte Pädagogik</a:t>
            </a:r>
            <a:endParaRPr lang="de-CH" dirty="0"/>
          </a:p>
        </p:txBody>
      </p:sp>
      <p:sp>
        <p:nvSpPr>
          <p:cNvPr id="11" name="Pfeil nach links 10"/>
          <p:cNvSpPr/>
          <p:nvPr/>
        </p:nvSpPr>
        <p:spPr>
          <a:xfrm>
            <a:off x="6876256" y="4257086"/>
            <a:ext cx="2088232" cy="10323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Antiautoritäre Erziehung</a:t>
            </a:r>
            <a:endParaRPr lang="de-CH" dirty="0"/>
          </a:p>
        </p:txBody>
      </p:sp>
      <p:sp>
        <p:nvSpPr>
          <p:cNvPr id="2" name="Fußzeilenplatzhalter 1"/>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891998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4509120"/>
            <a:ext cx="6781800" cy="1600200"/>
          </a:xfrm>
        </p:spPr>
        <p:txBody>
          <a:bodyPr>
            <a:normAutofit fontScale="90000"/>
          </a:bodyPr>
          <a:lstStyle/>
          <a:p>
            <a:r>
              <a:rPr lang="de-CH" dirty="0">
                <a:latin typeface="+mn-lt"/>
              </a:rPr>
              <a:t>I</a:t>
            </a:r>
            <a:r>
              <a:rPr lang="de-CH" dirty="0" smtClean="0">
                <a:latin typeface="+mn-lt"/>
              </a:rPr>
              <a:t>dee der Antipädagogik</a:t>
            </a:r>
            <a:br>
              <a:rPr lang="de-CH" dirty="0" smtClean="0">
                <a:latin typeface="+mn-lt"/>
              </a:rPr>
            </a:br>
            <a:r>
              <a:rPr lang="de-CH" dirty="0" smtClean="0">
                <a:latin typeface="+mn-lt"/>
              </a:rPr>
              <a:t>Antiautoritäre Erziehung</a:t>
            </a:r>
            <a:endParaRPr lang="de-CH" dirty="0">
              <a:latin typeface="+mn-lt"/>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08720"/>
            <a:ext cx="3168352" cy="3168352"/>
          </a:xfrm>
          <a:prstGeom prst="rect">
            <a:avLst/>
          </a:prstGeom>
        </p:spPr>
      </p:pic>
      <p:sp>
        <p:nvSpPr>
          <p:cNvPr id="3" name="Textfeld 2"/>
          <p:cNvSpPr txBox="1"/>
          <p:nvPr/>
        </p:nvSpPr>
        <p:spPr>
          <a:xfrm>
            <a:off x="4932040" y="1827357"/>
            <a:ext cx="3312368" cy="2308324"/>
          </a:xfrm>
          <a:prstGeom prst="rect">
            <a:avLst/>
          </a:prstGeom>
          <a:noFill/>
        </p:spPr>
        <p:txBody>
          <a:bodyPr wrap="square" rtlCol="0">
            <a:spAutoFit/>
          </a:bodyPr>
          <a:lstStyle/>
          <a:p>
            <a:r>
              <a:rPr lang="de-CH" dirty="0" smtClean="0"/>
              <a:t>Lied von </a:t>
            </a:r>
            <a:r>
              <a:rPr lang="de-CH" dirty="0"/>
              <a:t>H</a:t>
            </a:r>
            <a:r>
              <a:rPr lang="de-CH" dirty="0" smtClean="0"/>
              <a:t>erbert Grönemeyer</a:t>
            </a:r>
          </a:p>
          <a:p>
            <a:r>
              <a:rPr lang="de-CH" dirty="0" smtClean="0"/>
              <a:t>«Kinder an die Macht»</a:t>
            </a:r>
          </a:p>
          <a:p>
            <a:endParaRPr lang="de-CH" dirty="0"/>
          </a:p>
          <a:p>
            <a:r>
              <a:rPr lang="de-CH" dirty="0"/>
              <a:t>http://www.youtube.com/watch?v=AdczrhHTKgI&amp;feature=related</a:t>
            </a:r>
            <a:endParaRPr lang="de-CH" dirty="0" smtClean="0"/>
          </a:p>
          <a:p>
            <a:endParaRPr lang="de-CH" dirty="0"/>
          </a:p>
          <a:p>
            <a:endParaRPr lang="de-CH" dirty="0" smtClean="0"/>
          </a:p>
          <a:p>
            <a:endParaRPr lang="de-CH" dirty="0"/>
          </a:p>
        </p:txBody>
      </p:sp>
      <p:sp>
        <p:nvSpPr>
          <p:cNvPr id="5" name="Fußzeilenplatzhalter 4"/>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7240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404664"/>
            <a:ext cx="6781800" cy="1600200"/>
          </a:xfrm>
        </p:spPr>
        <p:txBody>
          <a:bodyPr>
            <a:normAutofit fontScale="90000"/>
          </a:bodyPr>
          <a:lstStyle/>
          <a:p>
            <a:r>
              <a:rPr lang="de-CH" dirty="0" smtClean="0">
                <a:latin typeface="+mn-lt"/>
              </a:rPr>
              <a:t>Definition:</a:t>
            </a:r>
            <a:br>
              <a:rPr lang="de-CH" dirty="0" smtClean="0">
                <a:latin typeface="+mn-lt"/>
              </a:rPr>
            </a:br>
            <a:r>
              <a:rPr lang="de-CH" dirty="0" smtClean="0">
                <a:latin typeface="+mn-lt"/>
              </a:rPr>
              <a:t>Antiautoritäre Erziehung</a:t>
            </a:r>
            <a:endParaRPr lang="de-CH" dirty="0">
              <a:latin typeface="+mn-lt"/>
            </a:endParaRPr>
          </a:p>
        </p:txBody>
      </p:sp>
      <p:sp>
        <p:nvSpPr>
          <p:cNvPr id="5" name="Textfeld 4"/>
          <p:cNvSpPr txBox="1"/>
          <p:nvPr/>
        </p:nvSpPr>
        <p:spPr>
          <a:xfrm>
            <a:off x="1187624" y="2420888"/>
            <a:ext cx="6624736" cy="3139321"/>
          </a:xfrm>
          <a:prstGeom prst="rect">
            <a:avLst/>
          </a:prstGeom>
          <a:noFill/>
        </p:spPr>
        <p:txBody>
          <a:bodyPr wrap="square" rtlCol="0">
            <a:spAutoFit/>
          </a:bodyPr>
          <a:lstStyle/>
          <a:p>
            <a:r>
              <a:rPr lang="de-CH" dirty="0"/>
              <a:t>Antiautoritäre Erziehung ist eine </a:t>
            </a:r>
            <a:r>
              <a:rPr lang="de-CH" b="1" dirty="0"/>
              <a:t>nichtrepressive, möglichst </a:t>
            </a:r>
            <a:r>
              <a:rPr lang="de-CH" b="1" dirty="0" smtClean="0"/>
              <a:t>zwangsfreie</a:t>
            </a:r>
            <a:r>
              <a:rPr lang="de-CH" dirty="0" smtClean="0"/>
              <a:t> </a:t>
            </a:r>
            <a:r>
              <a:rPr lang="de-CH" dirty="0"/>
              <a:t>Form der Erziehung von Kindern. Sie sieht sich im Gegensatz zu einer „traditionellen und staatlichen repressiven Erziehung“, unterscheidet sich aber auch grundsätzlich von Laissez-faire. </a:t>
            </a:r>
            <a:endParaRPr lang="de-CH" dirty="0" smtClean="0"/>
          </a:p>
          <a:p>
            <a:r>
              <a:rPr lang="de-CH" b="1" dirty="0" smtClean="0"/>
              <a:t>Kinder </a:t>
            </a:r>
            <a:r>
              <a:rPr lang="de-CH" b="1" dirty="0"/>
              <a:t>sollen sich zu selbstbewussten, kreativen, gemeinschafts- und konfliktfähigen Persönlichkeiten entwickeln. </a:t>
            </a:r>
            <a:r>
              <a:rPr lang="de-CH" dirty="0"/>
              <a:t>Sowohl das Ziel als auch der Weg haben die heutige Erziehung nachhaltig geprägt. Antiautoritäre Erziehung richtet sich nicht gegen Autorität, sondern </a:t>
            </a:r>
            <a:r>
              <a:rPr lang="de-CH" b="1" dirty="0"/>
              <a:t>nur gegen die unnötige Unterdrückung der Selbstentfaltung </a:t>
            </a:r>
            <a:r>
              <a:rPr lang="de-CH" dirty="0"/>
              <a:t>des Kindes, also gegen autoritäre Personen und Systeme</a:t>
            </a:r>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243990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1196752"/>
            <a:ext cx="6781800" cy="798984"/>
          </a:xfrm>
        </p:spPr>
        <p:txBody>
          <a:bodyPr>
            <a:normAutofit fontScale="90000"/>
          </a:bodyPr>
          <a:lstStyle/>
          <a:p>
            <a:r>
              <a:rPr lang="de-CH" dirty="0" smtClean="0"/>
              <a:t/>
            </a:r>
            <a:br>
              <a:rPr lang="de-CH" dirty="0" smtClean="0"/>
            </a:br>
            <a:r>
              <a:rPr lang="de-CH" dirty="0" smtClean="0">
                <a:latin typeface="+mn-lt"/>
              </a:rPr>
              <a:t>Auswirkungen der antiautoritäre Erziehung</a:t>
            </a:r>
            <a:endParaRPr lang="de-CH" dirty="0">
              <a:latin typeface="+mn-lt"/>
            </a:endParaRPr>
          </a:p>
        </p:txBody>
      </p:sp>
      <p:sp>
        <p:nvSpPr>
          <p:cNvPr id="10" name="Textplatzhalter 9"/>
          <p:cNvSpPr>
            <a:spLocks noGrp="1"/>
          </p:cNvSpPr>
          <p:nvPr>
            <p:ph type="body" idx="1"/>
          </p:nvPr>
        </p:nvSpPr>
        <p:spPr>
          <a:xfrm>
            <a:off x="755576" y="4077072"/>
            <a:ext cx="3657600" cy="639762"/>
          </a:xfrm>
        </p:spPr>
        <p:txBody>
          <a:bodyPr/>
          <a:lstStyle/>
          <a:p>
            <a:r>
              <a:rPr lang="de-CH" dirty="0" smtClean="0">
                <a:latin typeface="+mn-lt"/>
              </a:rPr>
              <a:t>positiv</a:t>
            </a:r>
            <a:endParaRPr lang="de-CH" dirty="0">
              <a:latin typeface="+mn-lt"/>
            </a:endParaRPr>
          </a:p>
        </p:txBody>
      </p:sp>
      <p:sp>
        <p:nvSpPr>
          <p:cNvPr id="11" name="Inhaltsplatzhalter 10"/>
          <p:cNvSpPr>
            <a:spLocks noGrp="1"/>
          </p:cNvSpPr>
          <p:nvPr>
            <p:ph sz="half" idx="2"/>
          </p:nvPr>
        </p:nvSpPr>
        <p:spPr>
          <a:xfrm>
            <a:off x="683568" y="4746520"/>
            <a:ext cx="3384376" cy="2111480"/>
          </a:xfrm>
        </p:spPr>
        <p:txBody>
          <a:bodyPr/>
          <a:lstStyle/>
          <a:p>
            <a:r>
              <a:rPr lang="de-CH" sz="1600" dirty="0" smtClean="0"/>
              <a:t>Freie Entfaltung</a:t>
            </a:r>
          </a:p>
          <a:p>
            <a:r>
              <a:rPr lang="de-CH" sz="1600" dirty="0" smtClean="0"/>
              <a:t>Eigenverantwortung</a:t>
            </a:r>
          </a:p>
          <a:p>
            <a:endParaRPr lang="de-CH" dirty="0"/>
          </a:p>
        </p:txBody>
      </p:sp>
      <p:sp>
        <p:nvSpPr>
          <p:cNvPr id="12" name="Textplatzhalter 11"/>
          <p:cNvSpPr>
            <a:spLocks noGrp="1"/>
          </p:cNvSpPr>
          <p:nvPr>
            <p:ph type="body" sz="quarter" idx="3"/>
          </p:nvPr>
        </p:nvSpPr>
        <p:spPr>
          <a:xfrm>
            <a:off x="4788024" y="4077072"/>
            <a:ext cx="3657600" cy="639762"/>
          </a:xfrm>
        </p:spPr>
        <p:txBody>
          <a:bodyPr/>
          <a:lstStyle/>
          <a:p>
            <a:r>
              <a:rPr lang="de-CH" dirty="0" smtClean="0">
                <a:latin typeface="+mn-lt"/>
              </a:rPr>
              <a:t>negativ</a:t>
            </a:r>
            <a:endParaRPr lang="de-CH" dirty="0">
              <a:latin typeface="+mn-lt"/>
            </a:endParaRPr>
          </a:p>
        </p:txBody>
      </p:sp>
      <p:sp>
        <p:nvSpPr>
          <p:cNvPr id="13" name="Inhaltsplatzhalter 12"/>
          <p:cNvSpPr>
            <a:spLocks noGrp="1"/>
          </p:cNvSpPr>
          <p:nvPr>
            <p:ph sz="quarter" idx="4"/>
          </p:nvPr>
        </p:nvSpPr>
        <p:spPr>
          <a:xfrm>
            <a:off x="4608004" y="4746520"/>
            <a:ext cx="3583360" cy="1418784"/>
          </a:xfrm>
        </p:spPr>
        <p:txBody>
          <a:bodyPr>
            <a:normAutofit/>
          </a:bodyPr>
          <a:lstStyle/>
          <a:p>
            <a:r>
              <a:rPr lang="de-CH" sz="1600" dirty="0" smtClean="0"/>
              <a:t>Wenig bis keine Führung</a:t>
            </a:r>
          </a:p>
          <a:p>
            <a:r>
              <a:rPr lang="de-CH" sz="1600" dirty="0" smtClean="0"/>
              <a:t>Instabil</a:t>
            </a:r>
          </a:p>
          <a:p>
            <a:r>
              <a:rPr lang="de-CH" sz="1600" dirty="0" smtClean="0"/>
              <a:t>Werte und Normen zerfallen</a:t>
            </a:r>
          </a:p>
          <a:p>
            <a:r>
              <a:rPr lang="de-CH" sz="1600" dirty="0" smtClean="0"/>
              <a:t>Lustprinzip</a:t>
            </a:r>
            <a:endParaRPr lang="de-CH" sz="1600" dirty="0"/>
          </a:p>
        </p:txBody>
      </p:sp>
      <p:sp>
        <p:nvSpPr>
          <p:cNvPr id="2" name="Textfeld 1"/>
          <p:cNvSpPr txBox="1"/>
          <p:nvPr/>
        </p:nvSpPr>
        <p:spPr>
          <a:xfrm>
            <a:off x="683568" y="1916832"/>
            <a:ext cx="7848872" cy="2339102"/>
          </a:xfrm>
          <a:prstGeom prst="rect">
            <a:avLst/>
          </a:prstGeom>
          <a:noFill/>
        </p:spPr>
        <p:txBody>
          <a:bodyPr wrap="square" rtlCol="0">
            <a:spAutoFit/>
          </a:bodyPr>
          <a:lstStyle/>
          <a:p>
            <a:r>
              <a:rPr lang="de-CH" sz="1600" b="1" dirty="0"/>
              <a:t>Kinder sollen sich zu selbstbewussten, kreativen, gemeinschafts- und konfliktfähigen Persönlichkeiten entwickeln. </a:t>
            </a:r>
            <a:endParaRPr lang="de-CH" sz="1600" b="1" dirty="0" smtClean="0"/>
          </a:p>
          <a:p>
            <a:r>
              <a:rPr lang="de-CH" sz="1600" dirty="0" smtClean="0"/>
              <a:t>Dieses Ziel wurde durch Forschungsergebnisse krass widerlegt.</a:t>
            </a:r>
          </a:p>
          <a:p>
            <a:r>
              <a:rPr lang="de-CH" sz="1600" dirty="0" smtClean="0"/>
              <a:t>Vermehrt wurden bei Kindern, die mit diesem Erziehungsstil aufwuchsen, Frustrationen, schlechter Selbstwert, aggressives Verhalten, Schulabbruch und Drogenkonsum festgestellt.</a:t>
            </a:r>
          </a:p>
          <a:p>
            <a:r>
              <a:rPr lang="de-CH" sz="1600" dirty="0" smtClean="0"/>
              <a:t>Zur Entwicklung eines gesunden Selbstwertgefühls braucht es die Erfahrung selber schwierige  Situationen meistern zu können. Dies gibt ein Gefühl der Kompetenz und der Selbstwirksamkeit.</a:t>
            </a:r>
          </a:p>
          <a:p>
            <a:endParaRPr lang="de-CH" dirty="0"/>
          </a:p>
        </p:txBody>
      </p:sp>
      <p:sp>
        <p:nvSpPr>
          <p:cNvPr id="3" name="Fußzeilenplatzhalter 2"/>
          <p:cNvSpPr>
            <a:spLocks noGrp="1"/>
          </p:cNvSpPr>
          <p:nvPr>
            <p:ph type="ftr" sz="quarter" idx="11"/>
          </p:nvPr>
        </p:nvSpPr>
        <p:spPr/>
        <p:txBody>
          <a:bodyPr/>
          <a:lstStyle/>
          <a:p>
            <a:r>
              <a:rPr lang="de-CH" smtClean="0"/>
              <a:t>Senn und Team 2012</a:t>
            </a:r>
            <a:endParaRPr lang="de-CH"/>
          </a:p>
        </p:txBody>
      </p:sp>
    </p:spTree>
    <p:extLst>
      <p:ext uri="{BB962C8B-B14F-4D97-AF65-F5344CB8AC3E}">
        <p14:creationId xmlns:p14="http://schemas.microsoft.com/office/powerpoint/2010/main" val="3041254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0</TotalTime>
  <Words>2243</Words>
  <Application>Microsoft Office PowerPoint</Application>
  <PresentationFormat>Bildschirmpräsentation (4:3)</PresentationFormat>
  <Paragraphs>356</Paragraphs>
  <Slides>48</Slides>
  <Notes>1</Notes>
  <HiddenSlides>0</HiddenSlides>
  <MMClips>0</MMClips>
  <ScaleCrop>false</ScaleCrop>
  <HeadingPairs>
    <vt:vector size="4" baseType="variant">
      <vt:variant>
        <vt:lpstr>Design</vt:lpstr>
      </vt:variant>
      <vt:variant>
        <vt:i4>1</vt:i4>
      </vt:variant>
      <vt:variant>
        <vt:lpstr>Folientitel</vt:lpstr>
      </vt:variant>
      <vt:variant>
        <vt:i4>48</vt:i4>
      </vt:variant>
    </vt:vector>
  </HeadingPairs>
  <TitlesOfParts>
    <vt:vector size="49" baseType="lpstr">
      <vt:lpstr>NewsPrint</vt:lpstr>
      <vt:lpstr>PowerPoint-Präsentation</vt:lpstr>
      <vt:lpstr>PowerPoint-Präsentation</vt:lpstr>
      <vt:lpstr>Wir unterscheiden:</vt:lpstr>
      <vt:lpstr>Die traditionelle Autorität</vt:lpstr>
      <vt:lpstr>Auswirkungen der traditionellen Autorität</vt:lpstr>
      <vt:lpstr>PowerPoint-Präsentation</vt:lpstr>
      <vt:lpstr>Idee der Antipädagogik Antiautoritäre Erziehung</vt:lpstr>
      <vt:lpstr>Definition: Antiautoritäre Erziehung</vt:lpstr>
      <vt:lpstr> Auswirkungen der antiautoritäre Erziehung</vt:lpstr>
      <vt:lpstr>Was nun???</vt:lpstr>
      <vt:lpstr> Autorität durch Präsenz/ Gewaltfreier Widerstand</vt:lpstr>
      <vt:lpstr>Die wichtigsten Bausteine der «neuen» Autorität</vt:lpstr>
      <vt:lpstr>Kontrolle und Selbstkontrolle</vt:lpstr>
      <vt:lpstr>Bindung und Beziehung</vt:lpstr>
      <vt:lpstr>Wachsame Sorge</vt:lpstr>
      <vt:lpstr>Unterstützung</vt:lpstr>
      <vt:lpstr>Beharrlichkeit</vt:lpstr>
      <vt:lpstr>Aufschub</vt:lpstr>
      <vt:lpstr>Wiedergutmachung</vt:lpstr>
      <vt:lpstr>Kapitel 2</vt:lpstr>
      <vt:lpstr>PowerPoint-Präsentation</vt:lpstr>
      <vt:lpstr>PowerPoint-Präsentation</vt:lpstr>
      <vt:lpstr>Grade der wachsamen Sorge</vt:lpstr>
      <vt:lpstr>Instrumente der neuen Autorität </vt:lpstr>
      <vt:lpstr>PowerPoint-Präsentation</vt:lpstr>
      <vt:lpstr>Formen der Gewaltausübung</vt:lpstr>
      <vt:lpstr>Erste Schritte aus der Gewalt-Falle</vt:lpstr>
      <vt:lpstr>Methoden</vt:lpstr>
      <vt:lpstr>Wirkung dieser Schritte und Methoden</vt:lpstr>
      <vt:lpstr>Rekrutierung von Helfern in der Schule</vt:lpstr>
      <vt:lpstr>Implementierung der «neuen» Autorität in der Schule </vt:lpstr>
      <vt:lpstr>PowerPoint-Präsentation</vt:lpstr>
      <vt:lpstr>Präsenzmentor</vt:lpstr>
      <vt:lpstr>Kapitel 5</vt:lpstr>
      <vt:lpstr>    Präsenz stärkt die Autorität des Lehrers . </vt:lpstr>
      <vt:lpstr>       Körperliche Präsenz:   </vt:lpstr>
      <vt:lpstr>Emotional-moralische Präsenz:</vt:lpstr>
      <vt:lpstr>Präsenz als Netzwerk</vt:lpstr>
      <vt:lpstr>Kapitel 6  Öffentlichkeit und  Wiedergutmachung </vt:lpstr>
      <vt:lpstr>Die Rolle der Gemeinschaft</vt:lpstr>
      <vt:lpstr>Art und Aufgabe der Öffentlichkeit im Kampf gegen Gewalt</vt:lpstr>
      <vt:lpstr>Wiedergutmachung</vt:lpstr>
      <vt:lpstr>Kapitel 7  Die Beteiligung der Schüler im Kampf gegen die Gewalt   </vt:lpstr>
      <vt:lpstr>Kampf gegen die Gewalt</vt:lpstr>
      <vt:lpstr>Kapitel 8  Die neue Autorität im Gemeinwesen</vt:lpstr>
      <vt:lpstr>PowerPoint-Präsentation</vt:lpstr>
      <vt:lpstr>Zwei Beispiele</vt:lpstr>
      <vt:lpstr>PowerPoint-Präsentation</vt:lpstr>
    </vt:vector>
  </TitlesOfParts>
  <Company>Stadt Zürich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Senn Birgit</dc:creator>
  <cp:lastModifiedBy>Favre Ariane (KfK)</cp:lastModifiedBy>
  <cp:revision>171</cp:revision>
  <cp:lastPrinted>2012-01-13T10:29:18Z</cp:lastPrinted>
  <dcterms:created xsi:type="dcterms:W3CDTF">2012-01-12T14:47:48Z</dcterms:created>
  <dcterms:modified xsi:type="dcterms:W3CDTF">2015-12-14T07:01:20Z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236675154</vt:i4>
  </property>
  <property fmtid="{D5CDD505-2E9C-101B-9397-08002B2CF9AE}" pid="3" name="_NewReviewCycle">
    <vt:lpwstr/>
  </property>
  <property fmtid="{D5CDD505-2E9C-101B-9397-08002B2CF9AE}" pid="4" name="_EmailSubject">
    <vt:lpwstr>Zusammenfassung des Buches Stärke statt Macht</vt:lpwstr>
  </property>
  <property fmtid="{D5CDD505-2E9C-101B-9397-08002B2CF9AE}" pid="5" name="_AuthorEmail">
    <vt:lpwstr>Birgit.Senn@schulen.zuerich.ch</vt:lpwstr>
  </property>
  <property fmtid="{D5CDD505-2E9C-101B-9397-08002B2CF9AE}" pid="6" name="_AuthorEmailDisplayName">
    <vt:lpwstr>Senn Birgit (KfK)</vt:lpwstr>
  </property>
</Properties>
</file>