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3" r:id="rId3"/>
    <p:sldId id="274" r:id="rId4"/>
    <p:sldId id="258" r:id="rId5"/>
    <p:sldId id="278" r:id="rId6"/>
    <p:sldId id="279" r:id="rId7"/>
    <p:sldId id="259" r:id="rId8"/>
    <p:sldId id="280" r:id="rId9"/>
    <p:sldId id="281" r:id="rId10"/>
    <p:sldId id="275" r:id="rId11"/>
    <p:sldId id="260" r:id="rId12"/>
    <p:sldId id="282" r:id="rId13"/>
    <p:sldId id="285" r:id="rId14"/>
    <p:sldId id="283" r:id="rId15"/>
    <p:sldId id="284" r:id="rId16"/>
    <p:sldId id="286" r:id="rId17"/>
    <p:sldId id="288" r:id="rId18"/>
    <p:sldId id="290" r:id="rId19"/>
    <p:sldId id="289" r:id="rId20"/>
    <p:sldId id="292" r:id="rId21"/>
    <p:sldId id="293" r:id="rId22"/>
    <p:sldId id="295" r:id="rId23"/>
    <p:sldId id="287" r:id="rId24"/>
    <p:sldId id="296" r:id="rId25"/>
    <p:sldId id="294" r:id="rId26"/>
    <p:sldId id="291" r:id="rId27"/>
  </p:sldIdLst>
  <p:sldSz cx="9144000" cy="6858000" type="screen4x3"/>
  <p:notesSz cx="6805613" cy="99441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5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8FFF"/>
    <a:srgbClr val="DDDDDD"/>
    <a:srgbClr val="0080FF"/>
    <a:srgbClr val="1966CC"/>
    <a:srgbClr val="0C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508" autoAdjust="0"/>
  </p:normalViewPr>
  <p:slideViewPr>
    <p:cSldViewPr>
      <p:cViewPr varScale="1">
        <p:scale>
          <a:sx n="93" d="100"/>
          <a:sy n="93" d="100"/>
        </p:scale>
        <p:origin x="15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2154" y="-108"/>
      </p:cViewPr>
      <p:guideLst>
        <p:guide orient="horz" pos="3132"/>
        <p:guide pos="5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804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2950" y="744538"/>
            <a:ext cx="5300663" cy="3976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908" y="4887456"/>
            <a:ext cx="4990783" cy="439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1681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905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3810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5715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7620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73637" cy="3732212"/>
          </a:xfrm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9420" indent="-288237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52954" indent="-23059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14136" indent="-23059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75316" indent="-23059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36498" indent="-23059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97679" indent="-23059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58861" indent="-23059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920042" indent="-23059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6661F72-91EC-4163-96B1-5C1625023F34}" type="slidenum">
              <a:rPr lang="de-CH" sz="1200" smtClean="0">
                <a:latin typeface="Times" pitchFamily="18" charset="0"/>
              </a:rPr>
              <a:pPr>
                <a:defRPr/>
              </a:pPr>
              <a:t>1</a:t>
            </a:fld>
            <a:endParaRPr lang="de-CH" sz="1200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86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12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202502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Font typeface="Arial" pitchFamily="34" charset="0"/>
              <a:buNone/>
            </a:pPr>
            <a:endParaRPr lang="de-CH" sz="1000" baseline="0" dirty="0" smtClean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13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452015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14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408561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0" indent="0">
              <a:spcBef>
                <a:spcPts val="1200"/>
              </a:spcBef>
              <a:buFont typeface="Arial" pitchFamily="34" charset="0"/>
              <a:buNone/>
              <a:tabLst>
                <a:tab pos="540000" algn="l"/>
              </a:tabLst>
              <a:defRPr/>
            </a:pPr>
            <a:endParaRPr lang="de-CH" dirty="0" smtClean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15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1669430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17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1153087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endParaRPr lang="de-CH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de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2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19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2145920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0129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21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3126880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22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408650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2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3075133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80286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/>
            <a:endParaRPr lang="de-CH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24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3588554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25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2993454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26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258346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z="1000" baseline="0" dirty="0" smtClean="0">
                <a:latin typeface="Arial" pitchFamily="34" charset="0"/>
                <a:cs typeface="Arial" pitchFamily="34" charset="0"/>
              </a:rPr>
              <a:t>. </a:t>
            </a:r>
            <a:endParaRPr lang="de-DE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4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207440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CH" sz="1000" dirty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CH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3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189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7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354362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/>
              <a:buChar char="à"/>
              <a:tabLst/>
              <a:defRPr/>
            </a:pPr>
            <a:endParaRPr lang="de-CH" sz="1200" baseline="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None/>
            </a:pPr>
            <a:endParaRPr lang="de-CH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9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/>
              <a:buNone/>
            </a:pPr>
            <a:endParaRPr lang="de-CH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98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70D1B8-F919-4146-BC52-FB47C1BBC030}" type="slidenum">
              <a:rPr lang="de-CH" smtClean="0"/>
              <a:pPr>
                <a:defRPr/>
              </a:pPr>
              <a:t>11</a:t>
            </a:fld>
            <a:endParaRPr lang="de-CH" smtClean="0"/>
          </a:p>
        </p:txBody>
      </p:sp>
    </p:spTree>
    <p:extLst>
      <p:ext uri="{BB962C8B-B14F-4D97-AF65-F5344CB8AC3E}">
        <p14:creationId xmlns:p14="http://schemas.microsoft.com/office/powerpoint/2010/main" val="349094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Rectangle 23"/>
          <p:cNvSpPr>
            <a:spLocks noGrp="1" noChangeArrowheads="1"/>
          </p:cNvSpPr>
          <p:nvPr>
            <p:ph type="ctrTitle" sz="quarter"/>
          </p:nvPr>
        </p:nvSpPr>
        <p:spPr>
          <a:xfrm>
            <a:off x="395288" y="404813"/>
            <a:ext cx="8353425" cy="1368425"/>
          </a:xfrm>
        </p:spPr>
        <p:txBody>
          <a:bodyPr/>
          <a:lstStyle>
            <a:lvl1pPr>
              <a:lnSpc>
                <a:spcPts val="5000"/>
              </a:lnSpc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288" y="3213100"/>
            <a:ext cx="8353425" cy="2376488"/>
          </a:xfr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sz="2200"/>
            </a:lvl1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pic>
        <p:nvPicPr>
          <p:cNvPr id="3112" name="Picture 40" descr="logo_stzh_TED_sw_pos_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092825"/>
            <a:ext cx="4797425" cy="47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1150" y="404813"/>
            <a:ext cx="2087563" cy="56864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404813"/>
            <a:ext cx="6113462" cy="56864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773238"/>
            <a:ext cx="41005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1005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404813"/>
            <a:ext cx="8353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Mastertitelformat bearbeiten</a:t>
            </a: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381000" y="4495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de-CH"/>
          </a:p>
        </p:txBody>
      </p:sp>
      <p:sp>
        <p:nvSpPr>
          <p:cNvPr id="1067" name="Rectangle 43"/>
          <p:cNvSpPr>
            <a:spLocks noChangeArrowheads="1"/>
          </p:cNvSpPr>
          <p:nvPr/>
        </p:nvSpPr>
        <p:spPr bwMode="auto">
          <a:xfrm>
            <a:off x="2555875" y="6459538"/>
            <a:ext cx="18669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de-CH" sz="800" dirty="0" smtClean="0"/>
              <a:t>Jahresmedienkonferenz</a:t>
            </a:r>
            <a:r>
              <a:rPr lang="de-CH" sz="800" baseline="0" dirty="0" smtClean="0"/>
              <a:t> Tiefbauamt 2017</a:t>
            </a:r>
            <a:endParaRPr lang="de-CH" sz="800" dirty="0"/>
          </a:p>
          <a:p>
            <a:pPr eaLnBrk="0" hangingPunct="0">
              <a:lnSpc>
                <a:spcPct val="90000"/>
              </a:lnSpc>
            </a:pPr>
            <a:r>
              <a:rPr lang="de-CH" sz="800" dirty="0" smtClean="0"/>
              <a:t>19. Januar</a:t>
            </a:r>
            <a:r>
              <a:rPr lang="de-CH" sz="800" baseline="0" dirty="0" smtClean="0"/>
              <a:t> 2017</a:t>
            </a:r>
            <a:r>
              <a:rPr lang="de-CH" sz="800" dirty="0" smtClean="0"/>
              <a:t>, </a:t>
            </a:r>
            <a:r>
              <a:rPr lang="de-CH" sz="800" dirty="0"/>
              <a:t>Seite </a:t>
            </a:r>
            <a:fld id="{F58351C9-8F60-417A-8048-66D1A8168070}" type="slidenum">
              <a:rPr lang="de-CH" sz="800"/>
              <a:pPr eaLnBrk="0" hangingPunct="0">
                <a:lnSpc>
                  <a:spcPct val="90000"/>
                </a:lnSpc>
              </a:pPr>
              <a:t>‹Nr.›</a:t>
            </a:fld>
            <a:endParaRPr lang="de-CH" sz="800" dirty="0"/>
          </a:p>
        </p:txBody>
      </p:sp>
      <p:sp>
        <p:nvSpPr>
          <p:cNvPr id="1068" name="Rectangle 4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773238"/>
            <a:ext cx="835342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1082" name="Rectangle 58"/>
          <p:cNvSpPr>
            <a:spLocks noChangeArrowheads="1"/>
          </p:cNvSpPr>
          <p:nvPr/>
        </p:nvSpPr>
        <p:spPr bwMode="auto">
          <a:xfrm>
            <a:off x="395288" y="6459538"/>
            <a:ext cx="17272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de-CH" sz="800"/>
              <a:t>Stadt Zürich</a:t>
            </a:r>
          </a:p>
          <a:p>
            <a:pPr eaLnBrk="0" hangingPunct="0">
              <a:lnSpc>
                <a:spcPct val="90000"/>
              </a:lnSpc>
            </a:pPr>
            <a:r>
              <a:rPr lang="de-CH" sz="800"/>
              <a:t>Tiefbau- und Entsorgungsdepartement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966CC"/>
          </a:solidFill>
          <a:latin typeface="Arial" charset="0"/>
        </a:defRPr>
      </a:lvl9pPr>
    </p:titleStyle>
    <p:bodyStyle>
      <a:lvl1pPr marL="269875" indent="-269875" algn="l" rtl="0" eaLnBrk="1" fontAlgn="base" hangingPunct="1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268288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65225" indent="-266700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3pPr>
      <a:lvl4pPr marL="1614488" indent="-268288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62163" indent="-268288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5pPr>
      <a:lvl6pPr marL="2519363" indent="-268288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6pPr>
      <a:lvl7pPr marL="2976563" indent="-268288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7pPr>
      <a:lvl8pPr marL="3433763" indent="-268288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8pPr>
      <a:lvl9pPr marL="3890963" indent="-268288" algn="l" rtl="0" eaLnBrk="1" fontAlgn="base" hangingPunct="1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95536" y="476672"/>
            <a:ext cx="8532192" cy="216024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de-DE" sz="4800" dirty="0" smtClean="0"/>
              <a:t>Jahresmedienkonferenz des Tiefbauamts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>
                <a:solidFill>
                  <a:schemeClr val="tx1"/>
                </a:solidFill>
              </a:rPr>
              <a:t/>
            </a:r>
            <a:br>
              <a:rPr lang="de-DE" sz="2400" dirty="0" smtClean="0">
                <a:solidFill>
                  <a:schemeClr val="tx1"/>
                </a:solidFill>
              </a:rPr>
            </a:br>
            <a:r>
              <a:rPr lang="de-DE" sz="2400" dirty="0" smtClean="0">
                <a:solidFill>
                  <a:schemeClr val="tx1"/>
                </a:solidFill>
              </a:rPr>
              <a:t>			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3075" name="Untertitel 6"/>
          <p:cNvSpPr>
            <a:spLocks noGrp="1"/>
          </p:cNvSpPr>
          <p:nvPr>
            <p:ph type="subTitle" sz="quarter" idx="1"/>
          </p:nvPr>
        </p:nvSpPr>
        <p:spPr>
          <a:xfrm>
            <a:off x="432296" y="3068682"/>
            <a:ext cx="8316057" cy="2339975"/>
          </a:xfrm>
        </p:spPr>
        <p:txBody>
          <a:bodyPr/>
          <a:lstStyle/>
          <a:p>
            <a:pPr>
              <a:lnSpc>
                <a:spcPts val="2400"/>
              </a:lnSpc>
            </a:pPr>
            <a:endParaRPr lang="de-CH" dirty="0" smtClean="0"/>
          </a:p>
          <a:p>
            <a:pPr>
              <a:lnSpc>
                <a:spcPts val="2400"/>
              </a:lnSpc>
            </a:pPr>
            <a:r>
              <a:rPr lang="de-CH" dirty="0" smtClean="0"/>
              <a:t>19. Januar 2017</a:t>
            </a:r>
          </a:p>
          <a:p>
            <a:pPr>
              <a:lnSpc>
                <a:spcPts val="2400"/>
              </a:lnSpc>
            </a:pPr>
            <a:endParaRPr lang="de-CH" dirty="0" smtClean="0"/>
          </a:p>
          <a:p>
            <a:pPr>
              <a:lnSpc>
                <a:spcPts val="2400"/>
              </a:lnSpc>
            </a:pPr>
            <a:r>
              <a:rPr lang="de-CH" sz="1800" b="1" dirty="0" smtClean="0"/>
              <a:t>Filippo Leutenegger</a:t>
            </a:r>
          </a:p>
          <a:p>
            <a:pPr>
              <a:lnSpc>
                <a:spcPts val="2400"/>
              </a:lnSpc>
            </a:pPr>
            <a:r>
              <a:rPr lang="de-CH" sz="1800" dirty="0" smtClean="0"/>
              <a:t>Vorsteher Tiefbau- und</a:t>
            </a:r>
          </a:p>
          <a:p>
            <a:pPr>
              <a:lnSpc>
                <a:spcPts val="2400"/>
              </a:lnSpc>
            </a:pPr>
            <a:r>
              <a:rPr lang="de-CH" sz="1800" dirty="0" smtClean="0"/>
              <a:t>Entsorgungsdepartement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6806" y="3068960"/>
            <a:ext cx="5888576" cy="192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Zentrum </a:t>
            </a:r>
            <a:r>
              <a:rPr lang="de-CH" dirty="0" err="1" smtClean="0"/>
              <a:t>Albisrieden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/>
              <a:t>Zentrum </a:t>
            </a:r>
            <a:r>
              <a:rPr lang="de-CH" dirty="0" err="1" smtClean="0"/>
              <a:t>Albisrieden</a:t>
            </a:r>
            <a:endParaRPr lang="de-DE" dirty="0" smtClean="0"/>
          </a:p>
        </p:txBody>
      </p:sp>
      <p:pic>
        <p:nvPicPr>
          <p:cNvPr id="4" name="Bildplatzhalter 5" descr="Titelbild.jpg"/>
          <p:cNvPicPr>
            <a:picLocks noChangeAspect="1"/>
          </p:cNvPicPr>
          <p:nvPr/>
        </p:nvPicPr>
        <p:blipFill rotWithShape="1">
          <a:blip r:embed="rId3" cstate="print"/>
          <a:srcRect t="14469" b="24"/>
          <a:stretch/>
        </p:blipFill>
        <p:spPr>
          <a:xfrm>
            <a:off x="393036" y="836612"/>
            <a:ext cx="8092454" cy="489664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26361" y="5772497"/>
            <a:ext cx="3602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 smtClean="0"/>
              <a:t>Visualisierung: </a:t>
            </a:r>
            <a:r>
              <a:rPr lang="de-CH" sz="800" dirty="0" err="1" smtClean="0"/>
              <a:t>Metron</a:t>
            </a:r>
            <a:r>
              <a:rPr lang="de-CH" sz="800" dirty="0" smtClean="0"/>
              <a:t> AG</a:t>
            </a:r>
            <a:endParaRPr lang="de-CH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39169"/>
            <a:ext cx="8353425" cy="863600"/>
          </a:xfrm>
        </p:spPr>
        <p:txBody>
          <a:bodyPr/>
          <a:lstStyle/>
          <a:p>
            <a:pPr eaLnBrk="1" hangingPunct="1"/>
            <a:r>
              <a:rPr lang="de-CH" dirty="0" smtClean="0"/>
              <a:t>Zentrum </a:t>
            </a:r>
            <a:r>
              <a:rPr lang="de-CH" dirty="0" err="1" smtClean="0"/>
              <a:t>Albisrieden</a:t>
            </a:r>
            <a:r>
              <a:rPr lang="de-CH" dirty="0" smtClean="0"/>
              <a:t> – Mitwirkungsprozess Quartier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74" y="1170282"/>
            <a:ext cx="7535934" cy="46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6"/>
            <a:ext cx="8352000" cy="1008000"/>
          </a:xfrm>
        </p:spPr>
        <p:txBody>
          <a:bodyPr/>
          <a:lstStyle/>
          <a:p>
            <a:r>
              <a:rPr lang="de-CH" dirty="0"/>
              <a:t>Variantenfächer Haltestelle </a:t>
            </a:r>
            <a:r>
              <a:rPr lang="de-CH" dirty="0" err="1"/>
              <a:t>Fellenbergstrasse</a:t>
            </a:r>
            <a:r>
              <a:rPr lang="de-CH" dirty="0"/>
              <a:t/>
            </a:r>
            <a:br>
              <a:rPr lang="de-CH" dirty="0"/>
            </a:br>
            <a:r>
              <a:rPr lang="de-CH" sz="2000" dirty="0" smtClean="0">
                <a:solidFill>
                  <a:schemeClr val="tx1"/>
                </a:solidFill>
              </a:rPr>
              <a:t>Einseitige </a:t>
            </a:r>
            <a:r>
              <a:rPr lang="de-CH" sz="2000" dirty="0" err="1" smtClean="0">
                <a:solidFill>
                  <a:schemeClr val="tx1"/>
                </a:solidFill>
              </a:rPr>
              <a:t>Kaphaltestelle</a:t>
            </a:r>
            <a:endParaRPr lang="de-CH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00" y="1495568"/>
            <a:ext cx="9144000" cy="464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32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9065" y="1484784"/>
            <a:ext cx="9166807" cy="465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0"/>
          <p:cNvSpPr>
            <a:spLocks noGrp="1"/>
          </p:cNvSpPr>
          <p:nvPr>
            <p:ph type="title"/>
          </p:nvPr>
        </p:nvSpPr>
        <p:spPr>
          <a:xfrm>
            <a:off x="396496" y="332656"/>
            <a:ext cx="8352000" cy="1008000"/>
          </a:xfrm>
        </p:spPr>
        <p:txBody>
          <a:bodyPr/>
          <a:lstStyle/>
          <a:p>
            <a:r>
              <a:rPr lang="de-CH" dirty="0"/>
              <a:t>Variantenfächer Haltestelle </a:t>
            </a:r>
            <a:r>
              <a:rPr lang="de-CH" dirty="0" err="1"/>
              <a:t>Fellenbergstrasse</a:t>
            </a:r>
            <a:r>
              <a:rPr lang="de-CH" dirty="0"/>
              <a:t/>
            </a:r>
            <a:br>
              <a:rPr lang="de-CH" dirty="0"/>
            </a:br>
            <a:r>
              <a:rPr lang="de-CH" sz="2000" dirty="0" smtClean="0">
                <a:solidFill>
                  <a:schemeClr val="tx1"/>
                </a:solidFill>
              </a:rPr>
              <a:t>Beidseitige </a:t>
            </a:r>
            <a:r>
              <a:rPr lang="de-CH" sz="2000" dirty="0" err="1" smtClean="0">
                <a:solidFill>
                  <a:schemeClr val="tx1"/>
                </a:solidFill>
              </a:rPr>
              <a:t>Kaphaltestelle</a:t>
            </a:r>
            <a:r>
              <a:rPr lang="de-CH" sz="2000" dirty="0" smtClean="0">
                <a:solidFill>
                  <a:schemeClr val="tx1"/>
                </a:solidFill>
              </a:rPr>
              <a:t> (mit Durchfahrt SRZ hinter Haltestellenbereich)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736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 smtClean="0"/>
              <a:t>Variantenfächer Haltestelle </a:t>
            </a:r>
            <a:r>
              <a:rPr lang="de-CH" dirty="0" err="1" smtClean="0"/>
              <a:t>Fellenbergstrasse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sz="2000" dirty="0" smtClean="0">
                <a:solidFill>
                  <a:schemeClr val="tx1"/>
                </a:solidFill>
              </a:rPr>
              <a:t>Beidseitige </a:t>
            </a:r>
            <a:r>
              <a:rPr lang="de-CH" sz="2000" dirty="0" err="1" smtClean="0">
                <a:solidFill>
                  <a:schemeClr val="tx1"/>
                </a:solidFill>
              </a:rPr>
              <a:t>Kaphaltestelle</a:t>
            </a:r>
            <a:r>
              <a:rPr lang="de-CH" sz="2000" dirty="0" smtClean="0">
                <a:solidFill>
                  <a:schemeClr val="tx1"/>
                </a:solidFill>
              </a:rPr>
              <a:t> mit mittiger Durchfahrt SRZ</a:t>
            </a:r>
            <a:br>
              <a:rPr lang="de-CH" sz="2000" dirty="0" smtClean="0">
                <a:solidFill>
                  <a:schemeClr val="tx1"/>
                </a:solidFill>
              </a:rPr>
            </a:br>
            <a:r>
              <a:rPr lang="de-CH" sz="2000" dirty="0" smtClean="0">
                <a:solidFill>
                  <a:schemeClr val="tx1"/>
                </a:solidFill>
              </a:rPr>
              <a:t/>
            </a:r>
            <a:br>
              <a:rPr lang="de-CH" sz="2000" dirty="0" smtClean="0">
                <a:solidFill>
                  <a:schemeClr val="tx1"/>
                </a:solidFill>
              </a:rPr>
            </a:br>
            <a:r>
              <a:rPr lang="de-CH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Empfehlung «Runder Tisch» Albisrieden</a:t>
            </a:r>
            <a:endParaRPr lang="de-CH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208" y="2351484"/>
            <a:ext cx="9144000" cy="321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9208" y="5661248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 smtClean="0"/>
              <a:t>Zwischenstand Planung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16349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Morgental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7836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/>
              <a:t>Quartierzentrum Morgental</a:t>
            </a:r>
            <a:r>
              <a:rPr lang="de-CH" dirty="0" smtClean="0"/>
              <a:t/>
            </a:r>
            <a:br>
              <a:rPr lang="de-CH" dirty="0" smtClean="0"/>
            </a:br>
            <a:endParaRPr lang="de-CH" sz="2000" dirty="0"/>
          </a:p>
        </p:txBody>
      </p:sp>
      <p:sp>
        <p:nvSpPr>
          <p:cNvPr id="4" name="Inhaltsplatzhalter 8"/>
          <p:cNvSpPr>
            <a:spLocks noGrp="1"/>
          </p:cNvSpPr>
          <p:nvPr>
            <p:ph idx="1"/>
          </p:nvPr>
        </p:nvSpPr>
        <p:spPr>
          <a:xfrm>
            <a:off x="398282" y="1124744"/>
            <a:ext cx="8352000" cy="5184576"/>
          </a:xfrm>
        </p:spPr>
        <p:txBody>
          <a:bodyPr/>
          <a:lstStyle/>
          <a:p>
            <a:pPr marL="457200" indent="-457200"/>
            <a:r>
              <a:rPr lang="de-CH" sz="1800" b="1" dirty="0" smtClean="0"/>
              <a:t>Stand der Arbeiten</a:t>
            </a:r>
          </a:p>
          <a:p>
            <a:pPr marL="457200" indent="-457200">
              <a:buFont typeface="Symbol" pitchFamily="18" charset="2"/>
              <a:buChar char="-"/>
            </a:pPr>
            <a:r>
              <a:rPr lang="de-CH" sz="1800" b="1" dirty="0" smtClean="0"/>
              <a:t>Zwei</a:t>
            </a:r>
            <a:r>
              <a:rPr lang="de-CH" sz="1800" dirty="0" smtClean="0"/>
              <a:t> Strassenprojekte für die Neugestaltung des Quartierzentrums: Projekt «</a:t>
            </a:r>
            <a:r>
              <a:rPr lang="de-CH" sz="1800" dirty="0" err="1" smtClean="0"/>
              <a:t>Albisstrasse</a:t>
            </a:r>
            <a:r>
              <a:rPr lang="de-CH" sz="1800" dirty="0" smtClean="0"/>
              <a:t>, Haltestelle </a:t>
            </a:r>
            <a:r>
              <a:rPr lang="de-CH" sz="1800" dirty="0" err="1" smtClean="0"/>
              <a:t>Morgental</a:t>
            </a:r>
            <a:r>
              <a:rPr lang="de-CH" sz="1800" dirty="0" smtClean="0"/>
              <a:t>» und Projekt «Mutschellenstrasse»</a:t>
            </a:r>
          </a:p>
          <a:p>
            <a:pPr marL="457200" indent="-457200">
              <a:buFont typeface="Symbol" pitchFamily="18" charset="2"/>
              <a:buChar char="-"/>
            </a:pPr>
            <a:r>
              <a:rPr lang="de-CH" sz="1800" b="1" dirty="0" smtClean="0"/>
              <a:t>Projekt «Mutschellenstrasse» </a:t>
            </a:r>
            <a:r>
              <a:rPr lang="de-CH" sz="1800" dirty="0"/>
              <a:t>befindet sich </a:t>
            </a:r>
            <a:r>
              <a:rPr lang="de-CH" sz="1800" dirty="0" smtClean="0"/>
              <a:t>derzeit im Bau</a:t>
            </a:r>
          </a:p>
          <a:p>
            <a:pPr marL="457200" indent="-457200">
              <a:buFont typeface="Symbol" pitchFamily="18" charset="2"/>
              <a:buChar char="-"/>
            </a:pPr>
            <a:r>
              <a:rPr lang="de-CH" sz="1800" b="1" dirty="0" smtClean="0"/>
              <a:t>Projekt «Albisstrasse, Haltestelle Morgental</a:t>
            </a:r>
            <a:r>
              <a:rPr lang="de-CH" sz="1800" dirty="0" smtClean="0"/>
              <a:t>» wurde gegenüber Auflage nach §13 Strassengesetz überarbeitet</a:t>
            </a:r>
          </a:p>
          <a:p>
            <a:pPr marL="457200" indent="-457200">
              <a:buFont typeface="Symbol" pitchFamily="18" charset="2"/>
              <a:buChar char="-"/>
            </a:pPr>
            <a:r>
              <a:rPr lang="de-CH" sz="1800" dirty="0" smtClean="0"/>
              <a:t>Überarbeitetes Projekt mit Beteiligten und Kanton besprochen</a:t>
            </a:r>
          </a:p>
          <a:p>
            <a:pPr marL="457200" indent="-457200">
              <a:buFont typeface="Symbol" pitchFamily="18" charset="2"/>
              <a:buChar char="-"/>
            </a:pPr>
            <a:r>
              <a:rPr lang="de-CH" sz="1800" dirty="0" smtClean="0"/>
              <a:t>Auflage nach </a:t>
            </a:r>
            <a:r>
              <a:rPr lang="de-CH" sz="1800" dirty="0"/>
              <a:t>§ 16 Strassengesetz </a:t>
            </a:r>
            <a:r>
              <a:rPr lang="de-CH" sz="1800" dirty="0" smtClean="0"/>
              <a:t>im </a:t>
            </a:r>
            <a:r>
              <a:rPr lang="de-CH" sz="1800" dirty="0"/>
              <a:t>Januar 2017 </a:t>
            </a:r>
            <a:endParaRPr lang="de-CH" sz="1800" dirty="0" smtClean="0"/>
          </a:p>
          <a:p>
            <a:pPr marL="457200" indent="-457200">
              <a:buFont typeface="Symbol" pitchFamily="18" charset="2"/>
              <a:buChar char="-"/>
            </a:pPr>
            <a:r>
              <a:rPr lang="de-CH" sz="1800" dirty="0" smtClean="0"/>
              <a:t>vorgesehener Baubeginn: Frühjahr 2018</a:t>
            </a:r>
          </a:p>
          <a:p>
            <a:pPr marL="457200" indent="-457200">
              <a:buFont typeface="Arial" pitchFamily="34" charset="0"/>
              <a:buChar char="•"/>
            </a:pPr>
            <a:endParaRPr lang="de-CH" sz="1800" dirty="0" smtClean="0"/>
          </a:p>
          <a:p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31563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/>
              <a:t>Projektstand Januar 2017: Haltestelle Morgental</a:t>
            </a:r>
            <a:r>
              <a:rPr lang="de-CH" dirty="0" smtClean="0"/>
              <a:t/>
            </a:r>
            <a:br>
              <a:rPr lang="de-CH" dirty="0" smtClean="0"/>
            </a:br>
            <a:endParaRPr lang="de-CH" sz="2000" dirty="0"/>
          </a:p>
        </p:txBody>
      </p:sp>
      <p:sp>
        <p:nvSpPr>
          <p:cNvPr id="6" name="Inhaltsplatzhalter 8"/>
          <p:cNvSpPr txBox="1">
            <a:spLocks/>
          </p:cNvSpPr>
          <p:nvPr/>
        </p:nvSpPr>
        <p:spPr>
          <a:xfrm>
            <a:off x="396496" y="1124744"/>
            <a:ext cx="8352000" cy="5184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Symbol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Font typeface="Symbol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Font typeface="Symbol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Font typeface="Symbol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Font typeface="Symbol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de-CH" sz="1800" b="1" dirty="0" smtClean="0"/>
              <a:t>Planungsinhalte</a:t>
            </a:r>
          </a:p>
          <a:p>
            <a:pPr marL="623888" indent="-266700">
              <a:buFont typeface="Symbol" pitchFamily="18" charset="2"/>
              <a:buChar char="-"/>
            </a:pPr>
            <a:r>
              <a:rPr lang="de-CH" sz="1800" dirty="0"/>
              <a:t>Einseitige Kaphaltestelle</a:t>
            </a:r>
          </a:p>
          <a:p>
            <a:pPr marL="623888" indent="-266700">
              <a:buFont typeface="Symbol" pitchFamily="18" charset="2"/>
              <a:buChar char="-"/>
            </a:pPr>
            <a:r>
              <a:rPr lang="de-CH" sz="1800" dirty="0"/>
              <a:t>Kombinierte Tram- und </a:t>
            </a:r>
            <a:r>
              <a:rPr lang="de-CH" sz="1800" dirty="0" smtClean="0"/>
              <a:t>Bushaltestelle</a:t>
            </a:r>
            <a:endParaRPr lang="de-CH" sz="1800" dirty="0"/>
          </a:p>
          <a:p>
            <a:pPr marL="623888" lvl="0" indent="-266700">
              <a:buFont typeface="Symbol" pitchFamily="18" charset="2"/>
              <a:buChar char="-"/>
            </a:pPr>
            <a:r>
              <a:rPr lang="de-CH" sz="1800" dirty="0"/>
              <a:t>Einführung Mittelinsel im Bereich </a:t>
            </a:r>
            <a:r>
              <a:rPr lang="de-CH" sz="1800" dirty="0" smtClean="0"/>
              <a:t>Haltestelle</a:t>
            </a:r>
            <a:endParaRPr lang="de-CH" sz="1800" dirty="0"/>
          </a:p>
          <a:p>
            <a:pPr marL="623888" lvl="0" indent="-266700">
              <a:buFont typeface="Symbol" pitchFamily="18" charset="2"/>
              <a:buChar char="-"/>
            </a:pPr>
            <a:r>
              <a:rPr lang="de-CH" sz="1800" dirty="0"/>
              <a:t>Einführung Engpassregelung Knoten </a:t>
            </a:r>
            <a:r>
              <a:rPr lang="de-CH" sz="1800" dirty="0" err="1"/>
              <a:t>Mutschellenstrasse</a:t>
            </a:r>
            <a:endParaRPr lang="de-CH" sz="1800" dirty="0"/>
          </a:p>
          <a:p>
            <a:pPr marL="623888" lvl="0" indent="-266700">
              <a:buFont typeface="Symbol" pitchFamily="18" charset="2"/>
              <a:buChar char="-"/>
            </a:pPr>
            <a:r>
              <a:rPr lang="de-CH" sz="1800" dirty="0" smtClean="0"/>
              <a:t>Verzicht auf Lichtsignalanlagen </a:t>
            </a:r>
            <a:r>
              <a:rPr lang="de-CH" sz="1800" dirty="0"/>
              <a:t>bei </a:t>
            </a:r>
            <a:r>
              <a:rPr lang="de-CH" sz="1800" dirty="0" smtClean="0"/>
              <a:t>Fussgängerübergängen</a:t>
            </a:r>
            <a:endParaRPr lang="de-CH" sz="1800" dirty="0"/>
          </a:p>
          <a:p>
            <a:pPr marL="623888" lvl="0" indent="-266700">
              <a:buFont typeface="Symbol" pitchFamily="18" charset="2"/>
              <a:buChar char="-"/>
            </a:pPr>
            <a:r>
              <a:rPr lang="de-CH" sz="1800" dirty="0"/>
              <a:t>Fussgängerübergang / markierter Mehrzweckstreifen / Aufhebung Linksabbiegespur in Tannenrauchstrasse</a:t>
            </a:r>
          </a:p>
          <a:p>
            <a:pPr marL="457200" indent="-457200">
              <a:buFont typeface="Arial" pitchFamily="34" charset="0"/>
              <a:buChar char="•"/>
            </a:pPr>
            <a:endParaRPr lang="de-CH" sz="1800" dirty="0" smtClean="0"/>
          </a:p>
          <a:p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9113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/>
              <a:t>Projektstand Januar 2017: Haltestelle Morgental</a:t>
            </a:r>
            <a:r>
              <a:rPr lang="de-CH" dirty="0" smtClean="0"/>
              <a:t/>
            </a:r>
            <a:br>
              <a:rPr lang="de-CH" dirty="0" smtClean="0"/>
            </a:br>
            <a:endParaRPr lang="de-CH" sz="20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" y="901980"/>
            <a:ext cx="8023170" cy="51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/>
              <a:t>Themen</a:t>
            </a:r>
            <a:endParaRPr lang="de-DE" dirty="0" smtClean="0"/>
          </a:p>
        </p:txBody>
      </p:sp>
      <p:sp>
        <p:nvSpPr>
          <p:cNvPr id="4" name="Rechteck 6"/>
          <p:cNvSpPr>
            <a:spLocks noChangeArrowheads="1"/>
          </p:cNvSpPr>
          <p:nvPr/>
        </p:nvSpPr>
        <p:spPr bwMode="auto">
          <a:xfrm>
            <a:off x="395288" y="1412776"/>
            <a:ext cx="8569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 defTabSz="628650">
              <a:lnSpc>
                <a:spcPts val="24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de-CH" sz="2000" b="1" dirty="0" smtClean="0"/>
              <a:t>Stauffacher: Baumbestand erhalten</a:t>
            </a:r>
          </a:p>
          <a:p>
            <a:pPr marL="342900" indent="-342900" algn="l" defTabSz="628650">
              <a:lnSpc>
                <a:spcPts val="24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de-CH" sz="2000" b="1" dirty="0" smtClean="0"/>
              <a:t>Tram Affoltern: Ergebnisse Machbarkeitsstudie / Wunsch Quartier</a:t>
            </a:r>
          </a:p>
          <a:p>
            <a:pPr marL="342900" indent="-342900" algn="l" defTabSz="628650">
              <a:lnSpc>
                <a:spcPts val="24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de-CH" sz="2000" b="1" dirty="0" smtClean="0"/>
              <a:t>Zentrum Albisrieden: Wofür sich das Quartier entschieden hat</a:t>
            </a:r>
          </a:p>
          <a:p>
            <a:pPr marL="342900" indent="-342900" algn="l" defTabSz="628650">
              <a:lnSpc>
                <a:spcPts val="24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de-CH" sz="2000" b="1" dirty="0" smtClean="0"/>
              <a:t>Quartierzentrum Wollishofen: </a:t>
            </a:r>
            <a:r>
              <a:rPr lang="de-CH" sz="2000" b="1" dirty="0" err="1" smtClean="0"/>
              <a:t>Kaphaltestelle</a:t>
            </a:r>
            <a:r>
              <a:rPr lang="de-CH" sz="2000" b="1" dirty="0" smtClean="0"/>
              <a:t> Morgental</a:t>
            </a:r>
          </a:p>
          <a:p>
            <a:pPr marL="342900" indent="-342900" algn="l" defTabSz="628650">
              <a:lnSpc>
                <a:spcPts val="24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de-CH" sz="2000" b="1" dirty="0" smtClean="0"/>
              <a:t>Veloverkehr</a:t>
            </a:r>
          </a:p>
          <a:p>
            <a:pPr marL="342900" indent="-342900" algn="l" defTabSz="628650">
              <a:lnSpc>
                <a:spcPts val="24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de-CH" sz="2000" b="1" dirty="0" smtClean="0"/>
              <a:t>Velostation Europaplatz</a:t>
            </a:r>
          </a:p>
          <a:p>
            <a:pPr marL="342900" indent="-342900" algn="l" defTabSz="628650">
              <a:lnSpc>
                <a:spcPts val="2400"/>
              </a:lnSpc>
              <a:spcBef>
                <a:spcPts val="600"/>
              </a:spcBef>
              <a:spcAft>
                <a:spcPts val="200"/>
              </a:spcAft>
              <a:buFont typeface="Wingdings" pitchFamily="2" charset="2"/>
              <a:buChar char="§"/>
              <a:defRPr/>
            </a:pPr>
            <a:r>
              <a:rPr lang="de-CH" sz="2000" b="1" dirty="0" err="1" smtClean="0"/>
              <a:t>Rämistrasse</a:t>
            </a:r>
            <a:endParaRPr lang="de-CH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Veloverkehr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6664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 smtClean="0"/>
              <a:t>Velostationen im Bau und geplant 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endParaRPr lang="de-CH" sz="2000" dirty="0"/>
          </a:p>
        </p:txBody>
      </p:sp>
      <p:sp>
        <p:nvSpPr>
          <p:cNvPr id="4" name="Inhaltsplatzhalter 8"/>
          <p:cNvSpPr>
            <a:spLocks noGrp="1"/>
          </p:cNvSpPr>
          <p:nvPr>
            <p:ph idx="1"/>
          </p:nvPr>
        </p:nvSpPr>
        <p:spPr>
          <a:xfrm>
            <a:off x="398282" y="1124744"/>
            <a:ext cx="8352000" cy="5184576"/>
          </a:xfrm>
        </p:spPr>
        <p:txBody>
          <a:bodyPr/>
          <a:lstStyle/>
          <a:p>
            <a:pPr marL="457200" indent="-457200"/>
            <a:r>
              <a:rPr lang="de-CH" sz="1300" b="1" dirty="0" smtClean="0"/>
              <a:t>Hauptbahnhof: Velostation Europaplatz</a:t>
            </a:r>
          </a:p>
          <a:p>
            <a:pPr marL="904875" lvl="1" indent="-457200"/>
            <a:r>
              <a:rPr lang="de-CH" sz="1300" dirty="0" smtClean="0"/>
              <a:t>Über 1600 Abstellplätze in unmittelbarer Nähe der Perrons am Zürcher HB (Eröffnung Spätsommer 2017)</a:t>
            </a:r>
            <a:br>
              <a:rPr lang="de-CH" sz="1300" dirty="0" smtClean="0"/>
            </a:br>
            <a:endParaRPr lang="de-CH" sz="1300" dirty="0"/>
          </a:p>
          <a:p>
            <a:pPr marL="457200" indent="-457200"/>
            <a:r>
              <a:rPr lang="de-CH" sz="1300" b="1" dirty="0" smtClean="0"/>
              <a:t>Hauptbahnhof: Kreditweisung für den «Stadttunnel» </a:t>
            </a:r>
          </a:p>
          <a:p>
            <a:pPr marL="904875" lvl="1" indent="-457200"/>
            <a:r>
              <a:rPr lang="de-CH" sz="1300" dirty="0" smtClean="0"/>
              <a:t>Unterirdische Verbindung für Velos und Elektroroller zwischen Kasernenstrasse und Sihlquai mit  über 1000 weiteren Abstellplätzen. (Bau nach heutigem Planungsstand 2018/2019 &gt; Eröffnung voraussichtlich 2020)</a:t>
            </a:r>
            <a:endParaRPr lang="de-CH" sz="1300" dirty="0"/>
          </a:p>
          <a:p>
            <a:pPr marL="447675" lvl="1" indent="0">
              <a:buNone/>
            </a:pPr>
            <a:endParaRPr lang="de-CH" sz="1300" b="1" dirty="0" smtClean="0"/>
          </a:p>
          <a:p>
            <a:pPr marL="457200" lvl="1" indent="-457200"/>
            <a:r>
              <a:rPr lang="de-CH" sz="1300" b="1" dirty="0" err="1" smtClean="0">
                <a:ea typeface="+mn-ea"/>
                <a:cs typeface="+mn-cs"/>
              </a:rPr>
              <a:t>Bhf</a:t>
            </a:r>
            <a:r>
              <a:rPr lang="de-CH" sz="1300" b="1" dirty="0" smtClean="0">
                <a:ea typeface="+mn-ea"/>
                <a:cs typeface="+mn-cs"/>
              </a:rPr>
              <a:t> </a:t>
            </a:r>
            <a:r>
              <a:rPr lang="de-CH" sz="1300" b="1" dirty="0" err="1" smtClean="0">
                <a:ea typeface="+mn-ea"/>
                <a:cs typeface="+mn-cs"/>
              </a:rPr>
              <a:t>Stadelhofen</a:t>
            </a:r>
            <a:r>
              <a:rPr lang="de-CH" sz="1300" b="1" dirty="0" smtClean="0">
                <a:ea typeface="+mn-ea"/>
                <a:cs typeface="+mn-cs"/>
              </a:rPr>
              <a:t>: Erweiterung provisorische Velostation im </a:t>
            </a:r>
            <a:r>
              <a:rPr lang="de-CH" sz="1300" b="1" dirty="0" err="1" smtClean="0">
                <a:ea typeface="+mn-ea"/>
                <a:cs typeface="+mn-cs"/>
              </a:rPr>
              <a:t>Mühlebachpärkli</a:t>
            </a:r>
            <a:endParaRPr lang="de-CH" sz="1300" b="1" dirty="0">
              <a:ea typeface="+mn-ea"/>
              <a:cs typeface="+mn-cs"/>
            </a:endParaRPr>
          </a:p>
          <a:p>
            <a:pPr marL="904875" lvl="2" indent="-457200"/>
            <a:r>
              <a:rPr lang="de-CH" sz="1300" dirty="0"/>
              <a:t>107 neue Veloabstellplätze. Bisher an diesem Standort 101, neu total 208, Realisierung 1. Halbjahr </a:t>
            </a:r>
            <a:r>
              <a:rPr lang="de-CH" sz="1300" dirty="0" smtClean="0"/>
              <a:t>2017. </a:t>
            </a:r>
            <a:r>
              <a:rPr lang="de-CH" sz="1300" dirty="0"/>
              <a:t>K</a:t>
            </a:r>
            <a:r>
              <a:rPr lang="de-CH" sz="1300" dirty="0" smtClean="0"/>
              <a:t>ünftig in neuem AXA-Gebäude Velostation mit total rund 1000 Abstellplätzen.</a:t>
            </a:r>
            <a:r>
              <a:rPr lang="de-CH" sz="1300" b="1" dirty="0" smtClean="0">
                <a:ea typeface="+mn-ea"/>
                <a:cs typeface="+mn-cs"/>
              </a:rPr>
              <a:t/>
            </a:r>
            <a:br>
              <a:rPr lang="de-CH" sz="1300" b="1" dirty="0" smtClean="0">
                <a:ea typeface="+mn-ea"/>
                <a:cs typeface="+mn-cs"/>
              </a:rPr>
            </a:br>
            <a:endParaRPr lang="de-CH" sz="1300" b="1" dirty="0">
              <a:ea typeface="+mn-ea"/>
              <a:cs typeface="+mn-cs"/>
            </a:endParaRPr>
          </a:p>
          <a:p>
            <a:pPr marL="457200" indent="-457200"/>
            <a:r>
              <a:rPr lang="de-CH" sz="1300" b="1" dirty="0" err="1" smtClean="0"/>
              <a:t>Bhf</a:t>
            </a:r>
            <a:r>
              <a:rPr lang="de-CH" sz="1300" b="1" dirty="0" smtClean="0"/>
              <a:t> Oerlikon</a:t>
            </a:r>
            <a:endParaRPr lang="de-CH" sz="1300" b="1" dirty="0"/>
          </a:p>
          <a:p>
            <a:pPr marL="904875" lvl="1" indent="-457200"/>
            <a:r>
              <a:rPr lang="de-CH" sz="1300" dirty="0" smtClean="0"/>
              <a:t>Veloabstellanlage Quartierverbindung Oerlikon mit rund 400 Plätzen</a:t>
            </a:r>
            <a:br>
              <a:rPr lang="de-CH" sz="1300" dirty="0" smtClean="0"/>
            </a:br>
            <a:r>
              <a:rPr lang="de-CH" sz="1300" dirty="0" smtClean="0"/>
              <a:t>(in Betrieb seit Dez. 2016)</a:t>
            </a:r>
          </a:p>
          <a:p>
            <a:pPr marL="904875" lvl="1" indent="-457200"/>
            <a:r>
              <a:rPr lang="de-CH" sz="1300" dirty="0" smtClean="0"/>
              <a:t>Veloabstellanlage Ost Bahnhof Oerlikon mit rund 400 Plätzen </a:t>
            </a:r>
            <a:br>
              <a:rPr lang="de-CH" sz="1300" dirty="0" smtClean="0"/>
            </a:br>
            <a:r>
              <a:rPr lang="de-CH" sz="1300" dirty="0" smtClean="0"/>
              <a:t>(in Betrieb seit Dez. 2016)</a:t>
            </a:r>
            <a:r>
              <a:rPr lang="de-CH" sz="1300" b="1" dirty="0" smtClean="0"/>
              <a:t/>
            </a:r>
            <a:br>
              <a:rPr lang="de-CH" sz="1300" b="1" dirty="0" smtClean="0"/>
            </a:br>
            <a:endParaRPr lang="de-CH" sz="1300" b="1" dirty="0" smtClean="0"/>
          </a:p>
          <a:p>
            <a:pPr marL="457200" indent="-457200"/>
            <a:r>
              <a:rPr lang="de-CH" sz="1300" b="1" dirty="0" err="1" smtClean="0"/>
              <a:t>Bhf</a:t>
            </a:r>
            <a:r>
              <a:rPr lang="de-CH" sz="1300" b="1" dirty="0" smtClean="0"/>
              <a:t> Altstetten</a:t>
            </a:r>
            <a:endParaRPr lang="de-CH" sz="1300" b="1" dirty="0"/>
          </a:p>
          <a:p>
            <a:pPr marL="904875" lvl="1" indent="-457200"/>
            <a:r>
              <a:rPr lang="de-CH" sz="1300" dirty="0" smtClean="0"/>
              <a:t>Velostation ca. 1000 Abstellplätze im Zusammenhang mit Verbreiterung </a:t>
            </a:r>
            <a:br>
              <a:rPr lang="de-CH" sz="1300" dirty="0" smtClean="0"/>
            </a:br>
            <a:r>
              <a:rPr lang="de-CH" sz="1300" dirty="0" smtClean="0"/>
              <a:t>Personenunterführung West &gt; Eröffnung voraussichtlich 2021</a:t>
            </a:r>
          </a:p>
          <a:p>
            <a:pPr marL="904875" lvl="1" indent="-457200"/>
            <a:endParaRPr lang="de-CH" sz="1300" b="1" dirty="0" smtClean="0"/>
          </a:p>
          <a:p>
            <a:pPr marL="0" indent="0">
              <a:buNone/>
            </a:pPr>
            <a:r>
              <a:rPr lang="de-CH" sz="1300" b="1" dirty="0" smtClean="0"/>
              <a:t>An den Stadtbahnhöfen sind rund 10 000 Veloabstellplätze in 10 Jahren geplant, was gegenüber der ursprünglichen Planung eine Verdoppelung bedeutet. </a:t>
            </a:r>
          </a:p>
        </p:txBody>
      </p:sp>
    </p:spTree>
    <p:extLst>
      <p:ext uri="{BB962C8B-B14F-4D97-AF65-F5344CB8AC3E}">
        <p14:creationId xmlns:p14="http://schemas.microsoft.com/office/powerpoint/2010/main" val="1516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 smtClean="0"/>
              <a:t>Velostationen Europaplatz </a:t>
            </a:r>
            <a:br>
              <a:rPr lang="de-CH" dirty="0" smtClean="0"/>
            </a:br>
            <a:r>
              <a:rPr lang="de-CH" sz="1400" b="1" dirty="0" smtClean="0"/>
              <a:t>Stand der Arbeiten (Rohbau)</a:t>
            </a:r>
            <a:r>
              <a:rPr lang="de-CH" dirty="0" smtClean="0"/>
              <a:t/>
            </a:r>
            <a:br>
              <a:rPr lang="de-CH" dirty="0" smtClean="0"/>
            </a:b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2" y="1826822"/>
            <a:ext cx="3827917" cy="28709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1578" y="5157191"/>
            <a:ext cx="244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Einfahrt Rampe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50" y="903053"/>
            <a:ext cx="2895786" cy="386104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89650" y="5157191"/>
            <a:ext cx="244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Aufgang Europaallee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351351" y="5924399"/>
            <a:ext cx="7776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i="1" dirty="0" smtClean="0"/>
              <a:t>Fotografien: Tiefbauamt der Stadt Zürich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49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RÄMISTRASSE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0688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 err="1" smtClean="0"/>
              <a:t>Rämistrasse</a:t>
            </a:r>
            <a:r>
              <a:rPr lang="de-CH" dirty="0" smtClean="0"/>
              <a:t>: Situation heute</a:t>
            </a:r>
            <a:endParaRPr lang="de-CH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5"/>
            <a:ext cx="7345312" cy="51845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84048" y="6004334"/>
            <a:ext cx="7776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i="1" dirty="0" smtClean="0"/>
              <a:t>Fotografie: </a:t>
            </a:r>
            <a:r>
              <a:rPr lang="de-CH" sz="800" i="1" dirty="0" err="1" smtClean="0"/>
              <a:t>Rombo</a:t>
            </a:r>
            <a:r>
              <a:rPr lang="de-CH" sz="800" i="1" dirty="0" smtClean="0"/>
              <a:t> </a:t>
            </a:r>
            <a:r>
              <a:rPr lang="de-CH" sz="800" i="1" dirty="0"/>
              <a:t>GmbH / </a:t>
            </a:r>
            <a:r>
              <a:rPr lang="de-CH" sz="800" i="1" dirty="0" err="1"/>
              <a:t>Esch</a:t>
            </a:r>
            <a:r>
              <a:rPr lang="de-CH" sz="800" i="1" dirty="0"/>
              <a:t> </a:t>
            </a:r>
            <a:r>
              <a:rPr lang="de-CH" sz="800" i="1" dirty="0" err="1"/>
              <a:t>Sintzel</a:t>
            </a:r>
            <a:r>
              <a:rPr lang="de-CH" sz="800" i="1" dirty="0"/>
              <a:t> Architekten GmbH / </a:t>
            </a:r>
            <a:r>
              <a:rPr lang="de-CH" sz="800" i="1" dirty="0" err="1"/>
              <a:t>Bänziger</a:t>
            </a:r>
            <a:r>
              <a:rPr lang="de-CH" sz="800" i="1" dirty="0"/>
              <a:t> Partner AG, 2016</a:t>
            </a:r>
            <a:endParaRPr lang="de-CH" sz="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5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 err="1" smtClean="0"/>
              <a:t>Rämistrasse</a:t>
            </a:r>
            <a:r>
              <a:rPr lang="de-CH" dirty="0" smtClean="0"/>
              <a:t>: Neue Ideen - Lösungsansatz</a:t>
            </a:r>
            <a:endParaRPr lang="de-CH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236296" cy="522057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84048" y="6004334"/>
            <a:ext cx="7776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i="1" dirty="0" smtClean="0"/>
              <a:t>Visualisierung: </a:t>
            </a:r>
            <a:r>
              <a:rPr lang="de-CH" sz="800" i="1" dirty="0" err="1" smtClean="0"/>
              <a:t>Rombo</a:t>
            </a:r>
            <a:r>
              <a:rPr lang="de-CH" sz="800" i="1" dirty="0" smtClean="0"/>
              <a:t> </a:t>
            </a:r>
            <a:r>
              <a:rPr lang="de-CH" sz="800" i="1" dirty="0"/>
              <a:t>GmbH / </a:t>
            </a:r>
            <a:r>
              <a:rPr lang="de-CH" sz="800" i="1" dirty="0" err="1"/>
              <a:t>Esch</a:t>
            </a:r>
            <a:r>
              <a:rPr lang="de-CH" sz="800" i="1" dirty="0"/>
              <a:t> </a:t>
            </a:r>
            <a:r>
              <a:rPr lang="de-CH" sz="800" i="1" dirty="0" err="1"/>
              <a:t>Sintzel</a:t>
            </a:r>
            <a:r>
              <a:rPr lang="de-CH" sz="800" i="1" dirty="0"/>
              <a:t> Architekten GmbH / </a:t>
            </a:r>
            <a:r>
              <a:rPr lang="de-CH" sz="800" i="1" dirty="0" err="1"/>
              <a:t>Bänziger</a:t>
            </a:r>
            <a:r>
              <a:rPr lang="de-CH" sz="800" i="1" dirty="0"/>
              <a:t> Partner AG, 2016</a:t>
            </a:r>
            <a:endParaRPr lang="de-CH" sz="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95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0"/>
          <p:cNvSpPr>
            <a:spLocks noGrp="1"/>
          </p:cNvSpPr>
          <p:nvPr>
            <p:ph type="title"/>
          </p:nvPr>
        </p:nvSpPr>
        <p:spPr>
          <a:xfrm>
            <a:off x="396496" y="332658"/>
            <a:ext cx="8352000" cy="1224134"/>
          </a:xfrm>
        </p:spPr>
        <p:txBody>
          <a:bodyPr/>
          <a:lstStyle/>
          <a:p>
            <a:r>
              <a:rPr lang="de-CH" dirty="0" err="1" smtClean="0"/>
              <a:t>Rämistrasse</a:t>
            </a:r>
            <a:r>
              <a:rPr lang="de-CH" dirty="0" smtClean="0"/>
              <a:t>: Vorher – mögliches Nachher</a:t>
            </a:r>
            <a:endParaRPr lang="de-CH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990782" cy="281683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1520" y="4797152"/>
            <a:ext cx="7776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i="1" dirty="0" smtClean="0"/>
              <a:t>Fotografie und </a:t>
            </a:r>
            <a:r>
              <a:rPr lang="de-CH" sz="800" i="1" dirty="0" err="1" smtClean="0"/>
              <a:t>Visualierung</a:t>
            </a:r>
            <a:r>
              <a:rPr lang="de-CH" sz="800" i="1" dirty="0" smtClean="0"/>
              <a:t>: </a:t>
            </a:r>
            <a:r>
              <a:rPr lang="de-CH" sz="800" i="1" dirty="0" err="1" smtClean="0"/>
              <a:t>Rombo</a:t>
            </a:r>
            <a:r>
              <a:rPr lang="de-CH" sz="800" i="1" dirty="0" smtClean="0"/>
              <a:t> </a:t>
            </a:r>
            <a:r>
              <a:rPr lang="de-CH" sz="800" i="1" dirty="0"/>
              <a:t>GmbH / </a:t>
            </a:r>
            <a:r>
              <a:rPr lang="de-CH" sz="800" i="1" dirty="0" err="1"/>
              <a:t>Esch</a:t>
            </a:r>
            <a:r>
              <a:rPr lang="de-CH" sz="800" i="1" dirty="0"/>
              <a:t> </a:t>
            </a:r>
            <a:r>
              <a:rPr lang="de-CH" sz="800" i="1" dirty="0" err="1"/>
              <a:t>Sintzel</a:t>
            </a:r>
            <a:r>
              <a:rPr lang="de-CH" sz="800" i="1" dirty="0"/>
              <a:t> Architekten GmbH / </a:t>
            </a:r>
            <a:r>
              <a:rPr lang="de-CH" sz="800" i="1" dirty="0" err="1"/>
              <a:t>Bänziger</a:t>
            </a:r>
            <a:r>
              <a:rPr lang="de-CH" sz="800" i="1" dirty="0"/>
              <a:t> Partner AG, 2016</a:t>
            </a:r>
            <a:endParaRPr lang="de-CH" sz="800" dirty="0"/>
          </a:p>
          <a:p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431" y="1639783"/>
            <a:ext cx="3986017" cy="28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Stauffacher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/>
              <a:t>Sanierung </a:t>
            </a:r>
            <a:r>
              <a:rPr lang="de-CH" dirty="0" err="1" smtClean="0"/>
              <a:t>Stauffacher</a:t>
            </a:r>
            <a:r>
              <a:rPr lang="de-CH" dirty="0" smtClean="0"/>
              <a:t> / Verlegung Haltestelle 8er</a:t>
            </a:r>
            <a:endParaRPr lang="de-DE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1124745"/>
            <a:ext cx="7740352" cy="475252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24260" y="5883623"/>
            <a:ext cx="5976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 smtClean="0"/>
              <a:t>Visualisierung: </a:t>
            </a:r>
            <a:r>
              <a:rPr lang="de-CH" sz="800" dirty="0" err="1" smtClean="0"/>
              <a:t>Architron</a:t>
            </a:r>
            <a:r>
              <a:rPr lang="de-CH" sz="800" dirty="0" smtClean="0"/>
              <a:t>, Visualisierung &amp; Architektur</a:t>
            </a:r>
            <a:endParaRPr lang="de-CH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/>
              <a:t>Sanierung </a:t>
            </a:r>
            <a:r>
              <a:rPr lang="de-CH" dirty="0" err="1" smtClean="0"/>
              <a:t>Stauffacher</a:t>
            </a:r>
            <a:r>
              <a:rPr lang="de-CH" dirty="0" smtClean="0"/>
              <a:t> / Verlegung Haltestelle 8er</a:t>
            </a:r>
            <a:endParaRPr lang="de-DE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42" y="980728"/>
            <a:ext cx="8325845" cy="4608611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75656" y="4600847"/>
            <a:ext cx="6423095" cy="15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844625"/>
            <a:ext cx="7992888" cy="4960639"/>
          </a:xfr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353425" cy="863600"/>
          </a:xfrm>
        </p:spPr>
        <p:txBody>
          <a:bodyPr/>
          <a:lstStyle/>
          <a:p>
            <a:pPr eaLnBrk="1" hangingPunct="1"/>
            <a:r>
              <a:rPr lang="de-CH" dirty="0" smtClean="0"/>
              <a:t>Sanierung Stauffacher / Verlegung Haltestelle 8er</a:t>
            </a:r>
            <a:endParaRPr 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575556" y="5904420"/>
            <a:ext cx="5976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 smtClean="0"/>
              <a:t>Visualisierung: </a:t>
            </a:r>
            <a:r>
              <a:rPr lang="de-CH" sz="800" dirty="0" err="1" smtClean="0"/>
              <a:t>Architron</a:t>
            </a:r>
            <a:r>
              <a:rPr lang="de-CH" sz="800" dirty="0" smtClean="0"/>
              <a:t>, Visualisierung &amp; Architektur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8575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4365104"/>
            <a:ext cx="77724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1966CC"/>
                </a:solidFill>
                <a:latin typeface="Arial" charset="0"/>
              </a:defRPr>
            </a:lvl9pPr>
          </a:lstStyle>
          <a:p>
            <a:r>
              <a:rPr lang="de-CH" sz="4000" b="1" kern="0" dirty="0" smtClean="0"/>
              <a:t>TRAM AFFOLTERN</a:t>
            </a:r>
            <a:endParaRPr lang="de-CH" sz="4000" b="1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353425" cy="863600"/>
          </a:xfrm>
        </p:spPr>
        <p:txBody>
          <a:bodyPr/>
          <a:lstStyle/>
          <a:p>
            <a:pPr eaLnBrk="1" hangingPunct="1"/>
            <a:r>
              <a:rPr lang="de-CH" dirty="0" smtClean="0"/>
              <a:t>Tram Affoltern: Ergebnisse Machbarkeitsstudie</a:t>
            </a:r>
            <a:endParaRPr lang="de-DE" dirty="0" smtClean="0"/>
          </a:p>
        </p:txBody>
      </p:sp>
      <p:grpSp>
        <p:nvGrpSpPr>
          <p:cNvPr id="6" name="Gruppieren 5"/>
          <p:cNvGrpSpPr/>
          <p:nvPr/>
        </p:nvGrpSpPr>
        <p:grpSpPr>
          <a:xfrm>
            <a:off x="215516" y="1049705"/>
            <a:ext cx="8712968" cy="5232243"/>
            <a:chOff x="215516" y="1049705"/>
            <a:chExt cx="8712968" cy="523224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16" y="1049705"/>
              <a:ext cx="8712968" cy="5184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Freihandform 8"/>
            <p:cNvSpPr/>
            <p:nvPr/>
          </p:nvSpPr>
          <p:spPr bwMode="auto">
            <a:xfrm>
              <a:off x="1715129" y="1588303"/>
              <a:ext cx="5443009" cy="4408256"/>
            </a:xfrm>
            <a:custGeom>
              <a:avLst/>
              <a:gdLst>
                <a:gd name="connsiteX0" fmla="*/ 0 w 5381625"/>
                <a:gd name="connsiteY0" fmla="*/ 0 h 4381500"/>
                <a:gd name="connsiteX1" fmla="*/ 219075 w 5381625"/>
                <a:gd name="connsiteY1" fmla="*/ 66675 h 4381500"/>
                <a:gd name="connsiteX2" fmla="*/ 762000 w 5381625"/>
                <a:gd name="connsiteY2" fmla="*/ 542925 h 4381500"/>
                <a:gd name="connsiteX3" fmla="*/ 981075 w 5381625"/>
                <a:gd name="connsiteY3" fmla="*/ 714375 h 4381500"/>
                <a:gd name="connsiteX4" fmla="*/ 1371600 w 5381625"/>
                <a:gd name="connsiteY4" fmla="*/ 914400 h 4381500"/>
                <a:gd name="connsiteX5" fmla="*/ 1552575 w 5381625"/>
                <a:gd name="connsiteY5" fmla="*/ 981075 h 4381500"/>
                <a:gd name="connsiteX6" fmla="*/ 1790700 w 5381625"/>
                <a:gd name="connsiteY6" fmla="*/ 1200150 h 4381500"/>
                <a:gd name="connsiteX7" fmla="*/ 2133600 w 5381625"/>
                <a:gd name="connsiteY7" fmla="*/ 1504950 h 4381500"/>
                <a:gd name="connsiteX8" fmla="*/ 2571750 w 5381625"/>
                <a:gd name="connsiteY8" fmla="*/ 1733550 h 4381500"/>
                <a:gd name="connsiteX9" fmla="*/ 3133725 w 5381625"/>
                <a:gd name="connsiteY9" fmla="*/ 1914525 h 4381500"/>
                <a:gd name="connsiteX10" fmla="*/ 3476625 w 5381625"/>
                <a:gd name="connsiteY10" fmla="*/ 2076450 h 4381500"/>
                <a:gd name="connsiteX11" fmla="*/ 3943350 w 5381625"/>
                <a:gd name="connsiteY11" fmla="*/ 2352675 h 4381500"/>
                <a:gd name="connsiteX12" fmla="*/ 4448175 w 5381625"/>
                <a:gd name="connsiteY12" fmla="*/ 2819400 h 4381500"/>
                <a:gd name="connsiteX13" fmla="*/ 5010150 w 5381625"/>
                <a:gd name="connsiteY13" fmla="*/ 3629025 h 4381500"/>
                <a:gd name="connsiteX14" fmla="*/ 5381625 w 5381625"/>
                <a:gd name="connsiteY14" fmla="*/ 4200525 h 4381500"/>
                <a:gd name="connsiteX15" fmla="*/ 5276850 w 5381625"/>
                <a:gd name="connsiteY15" fmla="*/ 4381500 h 4381500"/>
                <a:gd name="connsiteX0" fmla="*/ 0 w 5381625"/>
                <a:gd name="connsiteY0" fmla="*/ 0 h 4381500"/>
                <a:gd name="connsiteX1" fmla="*/ 219075 w 5381625"/>
                <a:gd name="connsiteY1" fmla="*/ 66675 h 4381500"/>
                <a:gd name="connsiteX2" fmla="*/ 762000 w 5381625"/>
                <a:gd name="connsiteY2" fmla="*/ 542925 h 4381500"/>
                <a:gd name="connsiteX3" fmla="*/ 981075 w 5381625"/>
                <a:gd name="connsiteY3" fmla="*/ 714375 h 4381500"/>
                <a:gd name="connsiteX4" fmla="*/ 1371600 w 5381625"/>
                <a:gd name="connsiteY4" fmla="*/ 914400 h 4381500"/>
                <a:gd name="connsiteX5" fmla="*/ 1552575 w 5381625"/>
                <a:gd name="connsiteY5" fmla="*/ 981075 h 4381500"/>
                <a:gd name="connsiteX6" fmla="*/ 1790700 w 5381625"/>
                <a:gd name="connsiteY6" fmla="*/ 1200150 h 4381500"/>
                <a:gd name="connsiteX7" fmla="*/ 2133600 w 5381625"/>
                <a:gd name="connsiteY7" fmla="*/ 1504950 h 4381500"/>
                <a:gd name="connsiteX8" fmla="*/ 2571750 w 5381625"/>
                <a:gd name="connsiteY8" fmla="*/ 1733550 h 4381500"/>
                <a:gd name="connsiteX9" fmla="*/ 3133725 w 5381625"/>
                <a:gd name="connsiteY9" fmla="*/ 1914525 h 4381500"/>
                <a:gd name="connsiteX10" fmla="*/ 3476625 w 5381625"/>
                <a:gd name="connsiteY10" fmla="*/ 2076450 h 4381500"/>
                <a:gd name="connsiteX11" fmla="*/ 3943350 w 5381625"/>
                <a:gd name="connsiteY11" fmla="*/ 2352675 h 4381500"/>
                <a:gd name="connsiteX12" fmla="*/ 4448175 w 5381625"/>
                <a:gd name="connsiteY12" fmla="*/ 2819400 h 4381500"/>
                <a:gd name="connsiteX13" fmla="*/ 5010150 w 5381625"/>
                <a:gd name="connsiteY13" fmla="*/ 3629025 h 4381500"/>
                <a:gd name="connsiteX14" fmla="*/ 5381625 w 5381625"/>
                <a:gd name="connsiteY14" fmla="*/ 4200525 h 4381500"/>
                <a:gd name="connsiteX15" fmla="*/ 5276850 w 5381625"/>
                <a:gd name="connsiteY15" fmla="*/ 4381500 h 4381500"/>
                <a:gd name="connsiteX0" fmla="*/ 0 w 5426075"/>
                <a:gd name="connsiteY0" fmla="*/ 0 h 4381500"/>
                <a:gd name="connsiteX1" fmla="*/ 219075 w 5426075"/>
                <a:gd name="connsiteY1" fmla="*/ 66675 h 4381500"/>
                <a:gd name="connsiteX2" fmla="*/ 762000 w 5426075"/>
                <a:gd name="connsiteY2" fmla="*/ 542925 h 4381500"/>
                <a:gd name="connsiteX3" fmla="*/ 981075 w 5426075"/>
                <a:gd name="connsiteY3" fmla="*/ 714375 h 4381500"/>
                <a:gd name="connsiteX4" fmla="*/ 1371600 w 5426075"/>
                <a:gd name="connsiteY4" fmla="*/ 914400 h 4381500"/>
                <a:gd name="connsiteX5" fmla="*/ 1552575 w 5426075"/>
                <a:gd name="connsiteY5" fmla="*/ 981075 h 4381500"/>
                <a:gd name="connsiteX6" fmla="*/ 1790700 w 5426075"/>
                <a:gd name="connsiteY6" fmla="*/ 1200150 h 4381500"/>
                <a:gd name="connsiteX7" fmla="*/ 2133600 w 5426075"/>
                <a:gd name="connsiteY7" fmla="*/ 1504950 h 4381500"/>
                <a:gd name="connsiteX8" fmla="*/ 2571750 w 5426075"/>
                <a:gd name="connsiteY8" fmla="*/ 1733550 h 4381500"/>
                <a:gd name="connsiteX9" fmla="*/ 3133725 w 5426075"/>
                <a:gd name="connsiteY9" fmla="*/ 1914525 h 4381500"/>
                <a:gd name="connsiteX10" fmla="*/ 3476625 w 5426075"/>
                <a:gd name="connsiteY10" fmla="*/ 2076450 h 4381500"/>
                <a:gd name="connsiteX11" fmla="*/ 3943350 w 5426075"/>
                <a:gd name="connsiteY11" fmla="*/ 2352675 h 4381500"/>
                <a:gd name="connsiteX12" fmla="*/ 4448175 w 5426075"/>
                <a:gd name="connsiteY12" fmla="*/ 2819400 h 4381500"/>
                <a:gd name="connsiteX13" fmla="*/ 5010150 w 5426075"/>
                <a:gd name="connsiteY13" fmla="*/ 3629025 h 4381500"/>
                <a:gd name="connsiteX14" fmla="*/ 5381625 w 5426075"/>
                <a:gd name="connsiteY14" fmla="*/ 4200525 h 4381500"/>
                <a:gd name="connsiteX15" fmla="*/ 5276850 w 5426075"/>
                <a:gd name="connsiteY15" fmla="*/ 4381500 h 4381500"/>
                <a:gd name="connsiteX0" fmla="*/ 0 w 5386487"/>
                <a:gd name="connsiteY0" fmla="*/ 0 h 4381500"/>
                <a:gd name="connsiteX1" fmla="*/ 219075 w 5386487"/>
                <a:gd name="connsiteY1" fmla="*/ 66675 h 4381500"/>
                <a:gd name="connsiteX2" fmla="*/ 762000 w 5386487"/>
                <a:gd name="connsiteY2" fmla="*/ 542925 h 4381500"/>
                <a:gd name="connsiteX3" fmla="*/ 981075 w 5386487"/>
                <a:gd name="connsiteY3" fmla="*/ 714375 h 4381500"/>
                <a:gd name="connsiteX4" fmla="*/ 1371600 w 5386487"/>
                <a:gd name="connsiteY4" fmla="*/ 914400 h 4381500"/>
                <a:gd name="connsiteX5" fmla="*/ 1552575 w 5386487"/>
                <a:gd name="connsiteY5" fmla="*/ 981075 h 4381500"/>
                <a:gd name="connsiteX6" fmla="*/ 1790700 w 5386487"/>
                <a:gd name="connsiteY6" fmla="*/ 1200150 h 4381500"/>
                <a:gd name="connsiteX7" fmla="*/ 2133600 w 5386487"/>
                <a:gd name="connsiteY7" fmla="*/ 1504950 h 4381500"/>
                <a:gd name="connsiteX8" fmla="*/ 2571750 w 5386487"/>
                <a:gd name="connsiteY8" fmla="*/ 1733550 h 4381500"/>
                <a:gd name="connsiteX9" fmla="*/ 3133725 w 5386487"/>
                <a:gd name="connsiteY9" fmla="*/ 1914525 h 4381500"/>
                <a:gd name="connsiteX10" fmla="*/ 3476625 w 5386487"/>
                <a:gd name="connsiteY10" fmla="*/ 2076450 h 4381500"/>
                <a:gd name="connsiteX11" fmla="*/ 3943350 w 5386487"/>
                <a:gd name="connsiteY11" fmla="*/ 2352675 h 4381500"/>
                <a:gd name="connsiteX12" fmla="*/ 4448175 w 5386487"/>
                <a:gd name="connsiteY12" fmla="*/ 2819400 h 4381500"/>
                <a:gd name="connsiteX13" fmla="*/ 5010150 w 5386487"/>
                <a:gd name="connsiteY13" fmla="*/ 3629025 h 4381500"/>
                <a:gd name="connsiteX14" fmla="*/ 5342037 w 5386487"/>
                <a:gd name="connsiteY14" fmla="*/ 4153694 h 4381500"/>
                <a:gd name="connsiteX15" fmla="*/ 5276850 w 5386487"/>
                <a:gd name="connsiteY15" fmla="*/ 4381500 h 4381500"/>
                <a:gd name="connsiteX0" fmla="*/ 0 w 5386487"/>
                <a:gd name="connsiteY0" fmla="*/ 0 h 4381500"/>
                <a:gd name="connsiteX1" fmla="*/ 95250 w 5386487"/>
                <a:gd name="connsiteY1" fmla="*/ 28575 h 4381500"/>
                <a:gd name="connsiteX2" fmla="*/ 219075 w 5386487"/>
                <a:gd name="connsiteY2" fmla="*/ 66675 h 4381500"/>
                <a:gd name="connsiteX3" fmla="*/ 762000 w 5386487"/>
                <a:gd name="connsiteY3" fmla="*/ 542925 h 4381500"/>
                <a:gd name="connsiteX4" fmla="*/ 981075 w 5386487"/>
                <a:gd name="connsiteY4" fmla="*/ 714375 h 4381500"/>
                <a:gd name="connsiteX5" fmla="*/ 1371600 w 5386487"/>
                <a:gd name="connsiteY5" fmla="*/ 914400 h 4381500"/>
                <a:gd name="connsiteX6" fmla="*/ 1552575 w 5386487"/>
                <a:gd name="connsiteY6" fmla="*/ 981075 h 4381500"/>
                <a:gd name="connsiteX7" fmla="*/ 1790700 w 5386487"/>
                <a:gd name="connsiteY7" fmla="*/ 1200150 h 4381500"/>
                <a:gd name="connsiteX8" fmla="*/ 2133600 w 5386487"/>
                <a:gd name="connsiteY8" fmla="*/ 1504950 h 4381500"/>
                <a:gd name="connsiteX9" fmla="*/ 2571750 w 5386487"/>
                <a:gd name="connsiteY9" fmla="*/ 1733550 h 4381500"/>
                <a:gd name="connsiteX10" fmla="*/ 3133725 w 5386487"/>
                <a:gd name="connsiteY10" fmla="*/ 1914525 h 4381500"/>
                <a:gd name="connsiteX11" fmla="*/ 3476625 w 5386487"/>
                <a:gd name="connsiteY11" fmla="*/ 2076450 h 4381500"/>
                <a:gd name="connsiteX12" fmla="*/ 3943350 w 5386487"/>
                <a:gd name="connsiteY12" fmla="*/ 2352675 h 4381500"/>
                <a:gd name="connsiteX13" fmla="*/ 4448175 w 5386487"/>
                <a:gd name="connsiteY13" fmla="*/ 2819400 h 4381500"/>
                <a:gd name="connsiteX14" fmla="*/ 5010150 w 5386487"/>
                <a:gd name="connsiteY14" fmla="*/ 3629025 h 4381500"/>
                <a:gd name="connsiteX15" fmla="*/ 5342037 w 5386487"/>
                <a:gd name="connsiteY15" fmla="*/ 4153694 h 4381500"/>
                <a:gd name="connsiteX16" fmla="*/ 5276850 w 5386487"/>
                <a:gd name="connsiteY16" fmla="*/ 4381500 h 4381500"/>
                <a:gd name="connsiteX0" fmla="*/ 7962 w 5394449"/>
                <a:gd name="connsiteY0" fmla="*/ 0 h 4381500"/>
                <a:gd name="connsiteX1" fmla="*/ 0 w 5394449"/>
                <a:gd name="connsiteY1" fmla="*/ 85750 h 4381500"/>
                <a:gd name="connsiteX2" fmla="*/ 103212 w 5394449"/>
                <a:gd name="connsiteY2" fmla="*/ 28575 h 4381500"/>
                <a:gd name="connsiteX3" fmla="*/ 227037 w 5394449"/>
                <a:gd name="connsiteY3" fmla="*/ 66675 h 4381500"/>
                <a:gd name="connsiteX4" fmla="*/ 769962 w 5394449"/>
                <a:gd name="connsiteY4" fmla="*/ 542925 h 4381500"/>
                <a:gd name="connsiteX5" fmla="*/ 989037 w 5394449"/>
                <a:gd name="connsiteY5" fmla="*/ 714375 h 4381500"/>
                <a:gd name="connsiteX6" fmla="*/ 1379562 w 5394449"/>
                <a:gd name="connsiteY6" fmla="*/ 914400 h 4381500"/>
                <a:gd name="connsiteX7" fmla="*/ 1560537 w 5394449"/>
                <a:gd name="connsiteY7" fmla="*/ 981075 h 4381500"/>
                <a:gd name="connsiteX8" fmla="*/ 1798662 w 5394449"/>
                <a:gd name="connsiteY8" fmla="*/ 1200150 h 4381500"/>
                <a:gd name="connsiteX9" fmla="*/ 2141562 w 5394449"/>
                <a:gd name="connsiteY9" fmla="*/ 1504950 h 4381500"/>
                <a:gd name="connsiteX10" fmla="*/ 2579712 w 5394449"/>
                <a:gd name="connsiteY10" fmla="*/ 1733550 h 4381500"/>
                <a:gd name="connsiteX11" fmla="*/ 3141687 w 5394449"/>
                <a:gd name="connsiteY11" fmla="*/ 1914525 h 4381500"/>
                <a:gd name="connsiteX12" fmla="*/ 3484587 w 5394449"/>
                <a:gd name="connsiteY12" fmla="*/ 2076450 h 4381500"/>
                <a:gd name="connsiteX13" fmla="*/ 3951312 w 5394449"/>
                <a:gd name="connsiteY13" fmla="*/ 2352675 h 4381500"/>
                <a:gd name="connsiteX14" fmla="*/ 4456137 w 5394449"/>
                <a:gd name="connsiteY14" fmla="*/ 2819400 h 4381500"/>
                <a:gd name="connsiteX15" fmla="*/ 5018112 w 5394449"/>
                <a:gd name="connsiteY15" fmla="*/ 3629025 h 4381500"/>
                <a:gd name="connsiteX16" fmla="*/ 5349999 w 5394449"/>
                <a:gd name="connsiteY16" fmla="*/ 4153694 h 4381500"/>
                <a:gd name="connsiteX17" fmla="*/ 5284812 w 5394449"/>
                <a:gd name="connsiteY17" fmla="*/ 4381500 h 4381500"/>
                <a:gd name="connsiteX0" fmla="*/ 0 w 5466457"/>
                <a:gd name="connsiteY0" fmla="*/ 0 h 4583782"/>
                <a:gd name="connsiteX1" fmla="*/ 72008 w 5466457"/>
                <a:gd name="connsiteY1" fmla="*/ 288032 h 4583782"/>
                <a:gd name="connsiteX2" fmla="*/ 175220 w 5466457"/>
                <a:gd name="connsiteY2" fmla="*/ 230857 h 4583782"/>
                <a:gd name="connsiteX3" fmla="*/ 299045 w 5466457"/>
                <a:gd name="connsiteY3" fmla="*/ 268957 h 4583782"/>
                <a:gd name="connsiteX4" fmla="*/ 841970 w 5466457"/>
                <a:gd name="connsiteY4" fmla="*/ 745207 h 4583782"/>
                <a:gd name="connsiteX5" fmla="*/ 1061045 w 5466457"/>
                <a:gd name="connsiteY5" fmla="*/ 916657 h 4583782"/>
                <a:gd name="connsiteX6" fmla="*/ 1451570 w 5466457"/>
                <a:gd name="connsiteY6" fmla="*/ 1116682 h 4583782"/>
                <a:gd name="connsiteX7" fmla="*/ 1632545 w 5466457"/>
                <a:gd name="connsiteY7" fmla="*/ 1183357 h 4583782"/>
                <a:gd name="connsiteX8" fmla="*/ 1870670 w 5466457"/>
                <a:gd name="connsiteY8" fmla="*/ 1402432 h 4583782"/>
                <a:gd name="connsiteX9" fmla="*/ 2213570 w 5466457"/>
                <a:gd name="connsiteY9" fmla="*/ 1707232 h 4583782"/>
                <a:gd name="connsiteX10" fmla="*/ 2651720 w 5466457"/>
                <a:gd name="connsiteY10" fmla="*/ 1935832 h 4583782"/>
                <a:gd name="connsiteX11" fmla="*/ 3213695 w 5466457"/>
                <a:gd name="connsiteY11" fmla="*/ 2116807 h 4583782"/>
                <a:gd name="connsiteX12" fmla="*/ 3556595 w 5466457"/>
                <a:gd name="connsiteY12" fmla="*/ 2278732 h 4583782"/>
                <a:gd name="connsiteX13" fmla="*/ 4023320 w 5466457"/>
                <a:gd name="connsiteY13" fmla="*/ 2554957 h 4583782"/>
                <a:gd name="connsiteX14" fmla="*/ 4528145 w 5466457"/>
                <a:gd name="connsiteY14" fmla="*/ 3021682 h 4583782"/>
                <a:gd name="connsiteX15" fmla="*/ 5090120 w 5466457"/>
                <a:gd name="connsiteY15" fmla="*/ 3831307 h 4583782"/>
                <a:gd name="connsiteX16" fmla="*/ 5422007 w 5466457"/>
                <a:gd name="connsiteY16" fmla="*/ 4355976 h 4583782"/>
                <a:gd name="connsiteX17" fmla="*/ 5356820 w 5466457"/>
                <a:gd name="connsiteY17" fmla="*/ 4583782 h 4583782"/>
                <a:gd name="connsiteX0" fmla="*/ 0 w 5466457"/>
                <a:gd name="connsiteY0" fmla="*/ 0 h 4583782"/>
                <a:gd name="connsiteX1" fmla="*/ 32345 w 5466457"/>
                <a:gd name="connsiteY1" fmla="*/ 154657 h 4583782"/>
                <a:gd name="connsiteX2" fmla="*/ 72008 w 5466457"/>
                <a:gd name="connsiteY2" fmla="*/ 288032 h 4583782"/>
                <a:gd name="connsiteX3" fmla="*/ 175220 w 5466457"/>
                <a:gd name="connsiteY3" fmla="*/ 230857 h 4583782"/>
                <a:gd name="connsiteX4" fmla="*/ 299045 w 5466457"/>
                <a:gd name="connsiteY4" fmla="*/ 268957 h 4583782"/>
                <a:gd name="connsiteX5" fmla="*/ 841970 w 5466457"/>
                <a:gd name="connsiteY5" fmla="*/ 745207 h 4583782"/>
                <a:gd name="connsiteX6" fmla="*/ 1061045 w 5466457"/>
                <a:gd name="connsiteY6" fmla="*/ 916657 h 4583782"/>
                <a:gd name="connsiteX7" fmla="*/ 1451570 w 5466457"/>
                <a:gd name="connsiteY7" fmla="*/ 1116682 h 4583782"/>
                <a:gd name="connsiteX8" fmla="*/ 1632545 w 5466457"/>
                <a:gd name="connsiteY8" fmla="*/ 1183357 h 4583782"/>
                <a:gd name="connsiteX9" fmla="*/ 1870670 w 5466457"/>
                <a:gd name="connsiteY9" fmla="*/ 1402432 h 4583782"/>
                <a:gd name="connsiteX10" fmla="*/ 2213570 w 5466457"/>
                <a:gd name="connsiteY10" fmla="*/ 1707232 h 4583782"/>
                <a:gd name="connsiteX11" fmla="*/ 2651720 w 5466457"/>
                <a:gd name="connsiteY11" fmla="*/ 1935832 h 4583782"/>
                <a:gd name="connsiteX12" fmla="*/ 3213695 w 5466457"/>
                <a:gd name="connsiteY12" fmla="*/ 2116807 h 4583782"/>
                <a:gd name="connsiteX13" fmla="*/ 3556595 w 5466457"/>
                <a:gd name="connsiteY13" fmla="*/ 2278732 h 4583782"/>
                <a:gd name="connsiteX14" fmla="*/ 4023320 w 5466457"/>
                <a:gd name="connsiteY14" fmla="*/ 2554957 h 4583782"/>
                <a:gd name="connsiteX15" fmla="*/ 4528145 w 5466457"/>
                <a:gd name="connsiteY15" fmla="*/ 3021682 h 4583782"/>
                <a:gd name="connsiteX16" fmla="*/ 5090120 w 5466457"/>
                <a:gd name="connsiteY16" fmla="*/ 3831307 h 4583782"/>
                <a:gd name="connsiteX17" fmla="*/ 5422007 w 5466457"/>
                <a:gd name="connsiteY17" fmla="*/ 4355976 h 4583782"/>
                <a:gd name="connsiteX18" fmla="*/ 5356820 w 5466457"/>
                <a:gd name="connsiteY18" fmla="*/ 4583782 h 4583782"/>
                <a:gd name="connsiteX0" fmla="*/ 111671 w 5434112"/>
                <a:gd name="connsiteY0" fmla="*/ 61367 h 4429125"/>
                <a:gd name="connsiteX1" fmla="*/ 0 w 5434112"/>
                <a:gd name="connsiteY1" fmla="*/ 0 h 4429125"/>
                <a:gd name="connsiteX2" fmla="*/ 39663 w 5434112"/>
                <a:gd name="connsiteY2" fmla="*/ 133375 h 4429125"/>
                <a:gd name="connsiteX3" fmla="*/ 142875 w 5434112"/>
                <a:gd name="connsiteY3" fmla="*/ 76200 h 4429125"/>
                <a:gd name="connsiteX4" fmla="*/ 266700 w 5434112"/>
                <a:gd name="connsiteY4" fmla="*/ 114300 h 4429125"/>
                <a:gd name="connsiteX5" fmla="*/ 809625 w 5434112"/>
                <a:gd name="connsiteY5" fmla="*/ 590550 h 4429125"/>
                <a:gd name="connsiteX6" fmla="*/ 1028700 w 5434112"/>
                <a:gd name="connsiteY6" fmla="*/ 762000 h 4429125"/>
                <a:gd name="connsiteX7" fmla="*/ 1419225 w 5434112"/>
                <a:gd name="connsiteY7" fmla="*/ 962025 h 4429125"/>
                <a:gd name="connsiteX8" fmla="*/ 1600200 w 5434112"/>
                <a:gd name="connsiteY8" fmla="*/ 1028700 h 4429125"/>
                <a:gd name="connsiteX9" fmla="*/ 1838325 w 5434112"/>
                <a:gd name="connsiteY9" fmla="*/ 1247775 h 4429125"/>
                <a:gd name="connsiteX10" fmla="*/ 2181225 w 5434112"/>
                <a:gd name="connsiteY10" fmla="*/ 1552575 h 4429125"/>
                <a:gd name="connsiteX11" fmla="*/ 2619375 w 5434112"/>
                <a:gd name="connsiteY11" fmla="*/ 1781175 h 4429125"/>
                <a:gd name="connsiteX12" fmla="*/ 3181350 w 5434112"/>
                <a:gd name="connsiteY12" fmla="*/ 1962150 h 4429125"/>
                <a:gd name="connsiteX13" fmla="*/ 3524250 w 5434112"/>
                <a:gd name="connsiteY13" fmla="*/ 2124075 h 4429125"/>
                <a:gd name="connsiteX14" fmla="*/ 3990975 w 5434112"/>
                <a:gd name="connsiteY14" fmla="*/ 2400300 h 4429125"/>
                <a:gd name="connsiteX15" fmla="*/ 4495800 w 5434112"/>
                <a:gd name="connsiteY15" fmla="*/ 2867025 h 4429125"/>
                <a:gd name="connsiteX16" fmla="*/ 5057775 w 5434112"/>
                <a:gd name="connsiteY16" fmla="*/ 3676650 h 4429125"/>
                <a:gd name="connsiteX17" fmla="*/ 5389662 w 5434112"/>
                <a:gd name="connsiteY17" fmla="*/ 4201319 h 4429125"/>
                <a:gd name="connsiteX18" fmla="*/ 5324475 w 5434112"/>
                <a:gd name="connsiteY18" fmla="*/ 4429125 h 4429125"/>
                <a:gd name="connsiteX0" fmla="*/ 111671 w 5434112"/>
                <a:gd name="connsiteY0" fmla="*/ 61367 h 4429125"/>
                <a:gd name="connsiteX1" fmla="*/ 0 w 5434112"/>
                <a:gd name="connsiteY1" fmla="*/ 0 h 4429125"/>
                <a:gd name="connsiteX2" fmla="*/ 9525 w 5434112"/>
                <a:gd name="connsiteY2" fmla="*/ 114300 h 4429125"/>
                <a:gd name="connsiteX3" fmla="*/ 142875 w 5434112"/>
                <a:gd name="connsiteY3" fmla="*/ 76200 h 4429125"/>
                <a:gd name="connsiteX4" fmla="*/ 266700 w 5434112"/>
                <a:gd name="connsiteY4" fmla="*/ 114300 h 4429125"/>
                <a:gd name="connsiteX5" fmla="*/ 809625 w 5434112"/>
                <a:gd name="connsiteY5" fmla="*/ 590550 h 4429125"/>
                <a:gd name="connsiteX6" fmla="*/ 1028700 w 5434112"/>
                <a:gd name="connsiteY6" fmla="*/ 762000 h 4429125"/>
                <a:gd name="connsiteX7" fmla="*/ 1419225 w 5434112"/>
                <a:gd name="connsiteY7" fmla="*/ 962025 h 4429125"/>
                <a:gd name="connsiteX8" fmla="*/ 1600200 w 5434112"/>
                <a:gd name="connsiteY8" fmla="*/ 1028700 h 4429125"/>
                <a:gd name="connsiteX9" fmla="*/ 1838325 w 5434112"/>
                <a:gd name="connsiteY9" fmla="*/ 1247775 h 4429125"/>
                <a:gd name="connsiteX10" fmla="*/ 2181225 w 5434112"/>
                <a:gd name="connsiteY10" fmla="*/ 1552575 h 4429125"/>
                <a:gd name="connsiteX11" fmla="*/ 2619375 w 5434112"/>
                <a:gd name="connsiteY11" fmla="*/ 1781175 h 4429125"/>
                <a:gd name="connsiteX12" fmla="*/ 3181350 w 5434112"/>
                <a:gd name="connsiteY12" fmla="*/ 1962150 h 4429125"/>
                <a:gd name="connsiteX13" fmla="*/ 3524250 w 5434112"/>
                <a:gd name="connsiteY13" fmla="*/ 2124075 h 4429125"/>
                <a:gd name="connsiteX14" fmla="*/ 3990975 w 5434112"/>
                <a:gd name="connsiteY14" fmla="*/ 2400300 h 4429125"/>
                <a:gd name="connsiteX15" fmla="*/ 4495800 w 5434112"/>
                <a:gd name="connsiteY15" fmla="*/ 2867025 h 4429125"/>
                <a:gd name="connsiteX16" fmla="*/ 5057775 w 5434112"/>
                <a:gd name="connsiteY16" fmla="*/ 3676650 h 4429125"/>
                <a:gd name="connsiteX17" fmla="*/ 5389662 w 5434112"/>
                <a:gd name="connsiteY17" fmla="*/ 4201319 h 4429125"/>
                <a:gd name="connsiteX18" fmla="*/ 5324475 w 5434112"/>
                <a:gd name="connsiteY18" fmla="*/ 4429125 h 4429125"/>
                <a:gd name="connsiteX0" fmla="*/ 102146 w 5424587"/>
                <a:gd name="connsiteY0" fmla="*/ 31676 h 4399434"/>
                <a:gd name="connsiteX1" fmla="*/ 22820 w 5424587"/>
                <a:gd name="connsiteY1" fmla="*/ 0 h 4399434"/>
                <a:gd name="connsiteX2" fmla="*/ 0 w 5424587"/>
                <a:gd name="connsiteY2" fmla="*/ 84609 h 4399434"/>
                <a:gd name="connsiteX3" fmla="*/ 133350 w 5424587"/>
                <a:gd name="connsiteY3" fmla="*/ 46509 h 4399434"/>
                <a:gd name="connsiteX4" fmla="*/ 257175 w 5424587"/>
                <a:gd name="connsiteY4" fmla="*/ 84609 h 4399434"/>
                <a:gd name="connsiteX5" fmla="*/ 800100 w 5424587"/>
                <a:gd name="connsiteY5" fmla="*/ 560859 h 4399434"/>
                <a:gd name="connsiteX6" fmla="*/ 1019175 w 5424587"/>
                <a:gd name="connsiteY6" fmla="*/ 732309 h 4399434"/>
                <a:gd name="connsiteX7" fmla="*/ 1409700 w 5424587"/>
                <a:gd name="connsiteY7" fmla="*/ 932334 h 4399434"/>
                <a:gd name="connsiteX8" fmla="*/ 1590675 w 5424587"/>
                <a:gd name="connsiteY8" fmla="*/ 999009 h 4399434"/>
                <a:gd name="connsiteX9" fmla="*/ 1828800 w 5424587"/>
                <a:gd name="connsiteY9" fmla="*/ 1218084 h 4399434"/>
                <a:gd name="connsiteX10" fmla="*/ 2171700 w 5424587"/>
                <a:gd name="connsiteY10" fmla="*/ 1522884 h 4399434"/>
                <a:gd name="connsiteX11" fmla="*/ 2609850 w 5424587"/>
                <a:gd name="connsiteY11" fmla="*/ 1751484 h 4399434"/>
                <a:gd name="connsiteX12" fmla="*/ 3171825 w 5424587"/>
                <a:gd name="connsiteY12" fmla="*/ 1932459 h 4399434"/>
                <a:gd name="connsiteX13" fmla="*/ 3514725 w 5424587"/>
                <a:gd name="connsiteY13" fmla="*/ 2094384 h 4399434"/>
                <a:gd name="connsiteX14" fmla="*/ 3981450 w 5424587"/>
                <a:gd name="connsiteY14" fmla="*/ 2370609 h 4399434"/>
                <a:gd name="connsiteX15" fmla="*/ 4486275 w 5424587"/>
                <a:gd name="connsiteY15" fmla="*/ 2837334 h 4399434"/>
                <a:gd name="connsiteX16" fmla="*/ 5048250 w 5424587"/>
                <a:gd name="connsiteY16" fmla="*/ 3646959 h 4399434"/>
                <a:gd name="connsiteX17" fmla="*/ 5380137 w 5424587"/>
                <a:gd name="connsiteY17" fmla="*/ 4171628 h 4399434"/>
                <a:gd name="connsiteX18" fmla="*/ 5314950 w 5424587"/>
                <a:gd name="connsiteY18" fmla="*/ 4399434 h 4399434"/>
                <a:gd name="connsiteX0" fmla="*/ 120568 w 5443009"/>
                <a:gd name="connsiteY0" fmla="*/ 31676 h 4399434"/>
                <a:gd name="connsiteX1" fmla="*/ 41242 w 5443009"/>
                <a:gd name="connsiteY1" fmla="*/ 0 h 4399434"/>
                <a:gd name="connsiteX2" fmla="*/ 18422 w 5443009"/>
                <a:gd name="connsiteY2" fmla="*/ 84609 h 4399434"/>
                <a:gd name="connsiteX3" fmla="*/ 151772 w 5443009"/>
                <a:gd name="connsiteY3" fmla="*/ 46509 h 4399434"/>
                <a:gd name="connsiteX4" fmla="*/ 275597 w 5443009"/>
                <a:gd name="connsiteY4" fmla="*/ 84609 h 4399434"/>
                <a:gd name="connsiteX5" fmla="*/ 818522 w 5443009"/>
                <a:gd name="connsiteY5" fmla="*/ 560859 h 4399434"/>
                <a:gd name="connsiteX6" fmla="*/ 1037597 w 5443009"/>
                <a:gd name="connsiteY6" fmla="*/ 732309 h 4399434"/>
                <a:gd name="connsiteX7" fmla="*/ 1428122 w 5443009"/>
                <a:gd name="connsiteY7" fmla="*/ 932334 h 4399434"/>
                <a:gd name="connsiteX8" fmla="*/ 1609097 w 5443009"/>
                <a:gd name="connsiteY8" fmla="*/ 999009 h 4399434"/>
                <a:gd name="connsiteX9" fmla="*/ 1847222 w 5443009"/>
                <a:gd name="connsiteY9" fmla="*/ 1218084 h 4399434"/>
                <a:gd name="connsiteX10" fmla="*/ 2190122 w 5443009"/>
                <a:gd name="connsiteY10" fmla="*/ 1522884 h 4399434"/>
                <a:gd name="connsiteX11" fmla="*/ 2628272 w 5443009"/>
                <a:gd name="connsiteY11" fmla="*/ 1751484 h 4399434"/>
                <a:gd name="connsiteX12" fmla="*/ 3190247 w 5443009"/>
                <a:gd name="connsiteY12" fmla="*/ 1932459 h 4399434"/>
                <a:gd name="connsiteX13" fmla="*/ 3533147 w 5443009"/>
                <a:gd name="connsiteY13" fmla="*/ 2094384 h 4399434"/>
                <a:gd name="connsiteX14" fmla="*/ 3999872 w 5443009"/>
                <a:gd name="connsiteY14" fmla="*/ 2370609 h 4399434"/>
                <a:gd name="connsiteX15" fmla="*/ 4504697 w 5443009"/>
                <a:gd name="connsiteY15" fmla="*/ 2837334 h 4399434"/>
                <a:gd name="connsiteX16" fmla="*/ 5066672 w 5443009"/>
                <a:gd name="connsiteY16" fmla="*/ 3646959 h 4399434"/>
                <a:gd name="connsiteX17" fmla="*/ 5398559 w 5443009"/>
                <a:gd name="connsiteY17" fmla="*/ 4171628 h 4399434"/>
                <a:gd name="connsiteX18" fmla="*/ 5333372 w 5443009"/>
                <a:gd name="connsiteY18" fmla="*/ 4399434 h 4399434"/>
                <a:gd name="connsiteX0" fmla="*/ 120568 w 5443009"/>
                <a:gd name="connsiteY0" fmla="*/ 40498 h 4408256"/>
                <a:gd name="connsiteX1" fmla="*/ 41242 w 5443009"/>
                <a:gd name="connsiteY1" fmla="*/ 8822 h 4408256"/>
                <a:gd name="connsiteX2" fmla="*/ 18422 w 5443009"/>
                <a:gd name="connsiteY2" fmla="*/ 93431 h 4408256"/>
                <a:gd name="connsiteX3" fmla="*/ 151772 w 5443009"/>
                <a:gd name="connsiteY3" fmla="*/ 55331 h 4408256"/>
                <a:gd name="connsiteX4" fmla="*/ 275597 w 5443009"/>
                <a:gd name="connsiteY4" fmla="*/ 93431 h 4408256"/>
                <a:gd name="connsiteX5" fmla="*/ 818522 w 5443009"/>
                <a:gd name="connsiteY5" fmla="*/ 569681 h 4408256"/>
                <a:gd name="connsiteX6" fmla="*/ 1037597 w 5443009"/>
                <a:gd name="connsiteY6" fmla="*/ 741131 h 4408256"/>
                <a:gd name="connsiteX7" fmla="*/ 1428122 w 5443009"/>
                <a:gd name="connsiteY7" fmla="*/ 941156 h 4408256"/>
                <a:gd name="connsiteX8" fmla="*/ 1609097 w 5443009"/>
                <a:gd name="connsiteY8" fmla="*/ 1007831 h 4408256"/>
                <a:gd name="connsiteX9" fmla="*/ 1847222 w 5443009"/>
                <a:gd name="connsiteY9" fmla="*/ 1226906 h 4408256"/>
                <a:gd name="connsiteX10" fmla="*/ 2190122 w 5443009"/>
                <a:gd name="connsiteY10" fmla="*/ 1531706 h 4408256"/>
                <a:gd name="connsiteX11" fmla="*/ 2628272 w 5443009"/>
                <a:gd name="connsiteY11" fmla="*/ 1760306 h 4408256"/>
                <a:gd name="connsiteX12" fmla="*/ 3190247 w 5443009"/>
                <a:gd name="connsiteY12" fmla="*/ 1941281 h 4408256"/>
                <a:gd name="connsiteX13" fmla="*/ 3533147 w 5443009"/>
                <a:gd name="connsiteY13" fmla="*/ 2103206 h 4408256"/>
                <a:gd name="connsiteX14" fmla="*/ 3999872 w 5443009"/>
                <a:gd name="connsiteY14" fmla="*/ 2379431 h 4408256"/>
                <a:gd name="connsiteX15" fmla="*/ 4504697 w 5443009"/>
                <a:gd name="connsiteY15" fmla="*/ 2846156 h 4408256"/>
                <a:gd name="connsiteX16" fmla="*/ 5066672 w 5443009"/>
                <a:gd name="connsiteY16" fmla="*/ 3655781 h 4408256"/>
                <a:gd name="connsiteX17" fmla="*/ 5398559 w 5443009"/>
                <a:gd name="connsiteY17" fmla="*/ 4180450 h 4408256"/>
                <a:gd name="connsiteX18" fmla="*/ 5333372 w 5443009"/>
                <a:gd name="connsiteY18" fmla="*/ 4408256 h 4408256"/>
                <a:gd name="connsiteX0" fmla="*/ 120567 w 5443009"/>
                <a:gd name="connsiteY0" fmla="*/ 40497 h 4408256"/>
                <a:gd name="connsiteX1" fmla="*/ 41242 w 5443009"/>
                <a:gd name="connsiteY1" fmla="*/ 8822 h 4408256"/>
                <a:gd name="connsiteX2" fmla="*/ 18422 w 5443009"/>
                <a:gd name="connsiteY2" fmla="*/ 93431 h 4408256"/>
                <a:gd name="connsiteX3" fmla="*/ 151772 w 5443009"/>
                <a:gd name="connsiteY3" fmla="*/ 55331 h 4408256"/>
                <a:gd name="connsiteX4" fmla="*/ 275597 w 5443009"/>
                <a:gd name="connsiteY4" fmla="*/ 93431 h 4408256"/>
                <a:gd name="connsiteX5" fmla="*/ 818522 w 5443009"/>
                <a:gd name="connsiteY5" fmla="*/ 569681 h 4408256"/>
                <a:gd name="connsiteX6" fmla="*/ 1037597 w 5443009"/>
                <a:gd name="connsiteY6" fmla="*/ 741131 h 4408256"/>
                <a:gd name="connsiteX7" fmla="*/ 1428122 w 5443009"/>
                <a:gd name="connsiteY7" fmla="*/ 941156 h 4408256"/>
                <a:gd name="connsiteX8" fmla="*/ 1609097 w 5443009"/>
                <a:gd name="connsiteY8" fmla="*/ 1007831 h 4408256"/>
                <a:gd name="connsiteX9" fmla="*/ 1847222 w 5443009"/>
                <a:gd name="connsiteY9" fmla="*/ 1226906 h 4408256"/>
                <a:gd name="connsiteX10" fmla="*/ 2190122 w 5443009"/>
                <a:gd name="connsiteY10" fmla="*/ 1531706 h 4408256"/>
                <a:gd name="connsiteX11" fmla="*/ 2628272 w 5443009"/>
                <a:gd name="connsiteY11" fmla="*/ 1760306 h 4408256"/>
                <a:gd name="connsiteX12" fmla="*/ 3190247 w 5443009"/>
                <a:gd name="connsiteY12" fmla="*/ 1941281 h 4408256"/>
                <a:gd name="connsiteX13" fmla="*/ 3533147 w 5443009"/>
                <a:gd name="connsiteY13" fmla="*/ 2103206 h 4408256"/>
                <a:gd name="connsiteX14" fmla="*/ 3999872 w 5443009"/>
                <a:gd name="connsiteY14" fmla="*/ 2379431 h 4408256"/>
                <a:gd name="connsiteX15" fmla="*/ 4504697 w 5443009"/>
                <a:gd name="connsiteY15" fmla="*/ 2846156 h 4408256"/>
                <a:gd name="connsiteX16" fmla="*/ 5066672 w 5443009"/>
                <a:gd name="connsiteY16" fmla="*/ 3655781 h 4408256"/>
                <a:gd name="connsiteX17" fmla="*/ 5398559 w 5443009"/>
                <a:gd name="connsiteY17" fmla="*/ 4180450 h 4408256"/>
                <a:gd name="connsiteX18" fmla="*/ 5333372 w 5443009"/>
                <a:gd name="connsiteY18" fmla="*/ 4408256 h 440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43009" h="4408256">
                  <a:moveTo>
                    <a:pt x="120567" y="40497"/>
                  </a:moveTo>
                  <a:cubicBezTo>
                    <a:pt x="94125" y="29938"/>
                    <a:pt x="58266" y="0"/>
                    <a:pt x="41242" y="8822"/>
                  </a:cubicBezTo>
                  <a:cubicBezTo>
                    <a:pt x="24218" y="17644"/>
                    <a:pt x="0" y="85680"/>
                    <a:pt x="18422" y="93431"/>
                  </a:cubicBezTo>
                  <a:cubicBezTo>
                    <a:pt x="36844" y="101182"/>
                    <a:pt x="108910" y="55331"/>
                    <a:pt x="151772" y="55331"/>
                  </a:cubicBezTo>
                  <a:lnTo>
                    <a:pt x="275597" y="93431"/>
                  </a:lnTo>
                  <a:lnTo>
                    <a:pt x="818522" y="569681"/>
                  </a:lnTo>
                  <a:lnTo>
                    <a:pt x="1037597" y="741131"/>
                  </a:lnTo>
                  <a:lnTo>
                    <a:pt x="1428122" y="941156"/>
                  </a:lnTo>
                  <a:cubicBezTo>
                    <a:pt x="1523372" y="985606"/>
                    <a:pt x="1539247" y="960206"/>
                    <a:pt x="1609097" y="1007831"/>
                  </a:cubicBezTo>
                  <a:cubicBezTo>
                    <a:pt x="1678947" y="1055456"/>
                    <a:pt x="1750385" y="1139594"/>
                    <a:pt x="1847222" y="1226906"/>
                  </a:cubicBezTo>
                  <a:lnTo>
                    <a:pt x="2190122" y="1531706"/>
                  </a:lnTo>
                  <a:lnTo>
                    <a:pt x="2628272" y="1760306"/>
                  </a:lnTo>
                  <a:lnTo>
                    <a:pt x="3190247" y="1941281"/>
                  </a:lnTo>
                  <a:lnTo>
                    <a:pt x="3533147" y="2103206"/>
                  </a:lnTo>
                  <a:lnTo>
                    <a:pt x="3999872" y="2379431"/>
                  </a:lnTo>
                  <a:lnTo>
                    <a:pt x="4504697" y="2846156"/>
                  </a:lnTo>
                  <a:lnTo>
                    <a:pt x="5066672" y="3655781"/>
                  </a:lnTo>
                  <a:cubicBezTo>
                    <a:pt x="5222247" y="3885969"/>
                    <a:pt x="5354109" y="4055038"/>
                    <a:pt x="5398559" y="4180450"/>
                  </a:cubicBezTo>
                  <a:cubicBezTo>
                    <a:pt x="5443009" y="4305862"/>
                    <a:pt x="5368297" y="4347931"/>
                    <a:pt x="5333372" y="4408256"/>
                  </a:cubicBezTo>
                </a:path>
              </a:pathLst>
            </a:custGeom>
            <a:noFill/>
            <a:ln w="3810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>
                  <a:tab pos="1808163" algn="l"/>
                </a:tabLst>
              </a:pPr>
              <a:endParaRPr kumimoji="0" lang="de-CH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1525910" y="1491233"/>
              <a:ext cx="504056" cy="288032"/>
            </a:xfrm>
            <a:prstGeom prst="rect">
              <a:avLst/>
            </a:prstGeom>
            <a:noFill/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24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>
                  <a:tab pos="1808163" algn="l"/>
                </a:tabLst>
              </a:pPr>
              <a:endParaRPr kumimoji="0" lang="de-CH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 rot="1601852">
              <a:off x="2977903" y="2381251"/>
              <a:ext cx="504056" cy="288032"/>
            </a:xfrm>
            <a:prstGeom prst="rect">
              <a:avLst/>
            </a:prstGeom>
            <a:noFill/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2400"/>
                </a:lnSpc>
                <a:spcAft>
                  <a:spcPts val="200"/>
                </a:spcAft>
                <a:tabLst>
                  <a:tab pos="1808163" algn="l"/>
                </a:tabLst>
              </a:pPr>
              <a:endParaRPr lang="de-CH" smtClean="0"/>
            </a:p>
          </p:txBody>
        </p:sp>
        <p:sp>
          <p:nvSpPr>
            <p:cNvPr id="12" name="Rechteck 11"/>
            <p:cNvSpPr/>
            <p:nvPr/>
          </p:nvSpPr>
          <p:spPr bwMode="auto">
            <a:xfrm rot="2186761">
              <a:off x="5508104" y="3861048"/>
              <a:ext cx="504056" cy="288032"/>
            </a:xfrm>
            <a:prstGeom prst="rect">
              <a:avLst/>
            </a:prstGeom>
            <a:noFill/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latinLnBrk="0" hangingPunct="1">
                <a:lnSpc>
                  <a:spcPts val="2400"/>
                </a:lnSpc>
                <a:spcAft>
                  <a:spcPts val="200"/>
                </a:spcAft>
                <a:buClrTx/>
                <a:buSzTx/>
                <a:buFontTx/>
                <a:buNone/>
                <a:tabLst>
                  <a:tab pos="1808163" algn="l"/>
                </a:tabLst>
              </a:pPr>
              <a:endParaRPr lang="de-CH" smtClean="0"/>
            </a:p>
          </p:txBody>
        </p:sp>
        <p:sp>
          <p:nvSpPr>
            <p:cNvPr id="13" name="Rechteck 12"/>
            <p:cNvSpPr/>
            <p:nvPr/>
          </p:nvSpPr>
          <p:spPr bwMode="auto">
            <a:xfrm rot="3475175">
              <a:off x="6790606" y="5502052"/>
              <a:ext cx="504056" cy="288032"/>
            </a:xfrm>
            <a:prstGeom prst="rect">
              <a:avLst/>
            </a:prstGeom>
            <a:noFill/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2400"/>
                </a:lnSpc>
                <a:spcAft>
                  <a:spcPts val="200"/>
                </a:spcAft>
                <a:tabLst>
                  <a:tab pos="1808163" algn="l"/>
                </a:tabLst>
              </a:pPr>
              <a:endParaRPr lang="de-CH" smtClean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61628" y="1456209"/>
              <a:ext cx="11865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err="1" smtClean="0"/>
                <a:t>Holzerhurd</a:t>
              </a:r>
              <a:endParaRPr lang="de-CH" sz="16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371228" y="2605658"/>
              <a:ext cx="18133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smtClean="0"/>
                <a:t>Zehntenhausplatz</a:t>
              </a:r>
              <a:endParaRPr lang="de-CH" sz="16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344169" y="4024883"/>
              <a:ext cx="13896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smtClean="0"/>
                <a:t>Neu-Affoltern</a:t>
              </a:r>
              <a:endParaRPr lang="de-CH" sz="16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711577" y="5615558"/>
              <a:ext cx="12650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smtClean="0"/>
                <a:t>Radiostudio</a:t>
              </a:r>
              <a:endParaRPr lang="de-CH" sz="1600" dirty="0"/>
            </a:p>
          </p:txBody>
        </p:sp>
        <p:sp>
          <p:nvSpPr>
            <p:cNvPr id="18" name="Rechteck 17"/>
            <p:cNvSpPr/>
            <p:nvPr/>
          </p:nvSpPr>
          <p:spPr bwMode="auto">
            <a:xfrm rot="1601852">
              <a:off x="3949242" y="3099932"/>
              <a:ext cx="174438" cy="154078"/>
            </a:xfrm>
            <a:prstGeom prst="rect">
              <a:avLst/>
            </a:prstGeom>
            <a:noFill/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2400"/>
                </a:lnSpc>
                <a:spcAft>
                  <a:spcPts val="200"/>
                </a:spcAft>
                <a:tabLst>
                  <a:tab pos="1808163" algn="l"/>
                </a:tabLst>
              </a:pPr>
              <a:endParaRPr lang="de-CH" smtClean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051720" y="3140968"/>
              <a:ext cx="1939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smtClean="0"/>
                <a:t>Restaurant Frieden</a:t>
              </a:r>
              <a:endParaRPr lang="de-CH" sz="1600" dirty="0"/>
            </a:p>
          </p:txBody>
        </p:sp>
        <p:sp>
          <p:nvSpPr>
            <p:cNvPr id="20" name="Rechteck 19"/>
            <p:cNvSpPr/>
            <p:nvPr/>
          </p:nvSpPr>
          <p:spPr bwMode="auto">
            <a:xfrm rot="1601852">
              <a:off x="4609836" y="3382861"/>
              <a:ext cx="504056" cy="288032"/>
            </a:xfrm>
            <a:prstGeom prst="rect">
              <a:avLst/>
            </a:prstGeom>
            <a:noFill/>
            <a:ln w="28575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2400"/>
                </a:lnSpc>
                <a:spcAft>
                  <a:spcPts val="200"/>
                </a:spcAft>
                <a:tabLst>
                  <a:tab pos="1808163" algn="l"/>
                </a:tabLst>
              </a:pPr>
              <a:endParaRPr lang="de-CH" smtClean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771399" y="3573016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smtClean="0"/>
                <a:t>Glaubten</a:t>
              </a:r>
              <a:endParaRPr lang="de-CH" sz="1600" dirty="0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685100"/>
              <a:ext cx="4176464" cy="1596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feld 22"/>
            <p:cNvSpPr txBox="1"/>
            <p:nvPr/>
          </p:nvSpPr>
          <p:spPr>
            <a:xfrm>
              <a:off x="4966114" y="2341599"/>
              <a:ext cx="26642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CH" sz="1000" dirty="0" smtClean="0"/>
                <a:t>Standardquerschnitt Wehntalerstrasse zwischen </a:t>
              </a:r>
              <a:r>
                <a:rPr lang="de-CH" sz="1000" dirty="0" err="1" smtClean="0"/>
                <a:t>Birch</a:t>
              </a:r>
              <a:r>
                <a:rPr lang="de-CH" sz="1000" dirty="0" smtClean="0"/>
                <a:t>- und </a:t>
              </a:r>
              <a:r>
                <a:rPr lang="de-CH" sz="1000" dirty="0" err="1" smtClean="0"/>
                <a:t>Glaubtenstrasse</a:t>
              </a:r>
              <a:endParaRPr lang="de-CH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53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353425" cy="863600"/>
          </a:xfrm>
        </p:spPr>
        <p:txBody>
          <a:bodyPr/>
          <a:lstStyle/>
          <a:p>
            <a:pPr eaLnBrk="1" hangingPunct="1"/>
            <a:r>
              <a:rPr lang="de-CH" dirty="0" smtClean="0"/>
              <a:t>Tram Affoltern: Ergebnisse Machbarkeitsstudie</a:t>
            </a:r>
            <a:endParaRPr lang="de-DE" dirty="0" smtClean="0"/>
          </a:p>
        </p:txBody>
      </p:sp>
      <p:pic>
        <p:nvPicPr>
          <p:cNvPr id="3" name="Picture 2" descr="O:\VuS\40_Entw_VerkInfra\42.4_Infrastruktur_Gesamtverkehr\Tram Affoltern\Plaene_Fotos\Visualisierungen_20160209\ZHP_12_Sued-Ost (Zoom)-aNive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3" y="1070451"/>
            <a:ext cx="5132769" cy="2672101"/>
          </a:xfrm>
          <a:prstGeom prst="rect">
            <a:avLst/>
          </a:prstGeom>
          <a:noFill/>
        </p:spPr>
      </p:pic>
      <p:pic>
        <p:nvPicPr>
          <p:cNvPr id="4" name="Picture 2" descr="O:\VuS\40_Entw_VerkInfra\42.4_Infrastruktur_Gesamtverkehr\Tram Affoltern\Plaene_Fotos\Visualisierungen_20160209\ZHP_6_ZHP-aNivea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14" y="3321039"/>
            <a:ext cx="5292080" cy="2755038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323528" y="6076077"/>
            <a:ext cx="7869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Visualisierung 10:8 </a:t>
            </a:r>
            <a:r>
              <a:rPr lang="de-DE" sz="800" dirty="0"/>
              <a:t>Architekten GmbH/SIA 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39059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_TED_leer">
  <a:themeElements>
    <a:clrScheme name="060720_Praesentation ci-zh_neu 14">
      <a:dk1>
        <a:srgbClr val="000000"/>
      </a:dk1>
      <a:lt1>
        <a:srgbClr val="FFFFFF"/>
      </a:lt1>
      <a:dk2>
        <a:srgbClr val="000000"/>
      </a:dk2>
      <a:lt2>
        <a:srgbClr val="141E64"/>
      </a:lt2>
      <a:accent1>
        <a:srgbClr val="146EB4"/>
      </a:accent1>
      <a:accent2>
        <a:srgbClr val="6EB4EB"/>
      </a:accent2>
      <a:accent3>
        <a:srgbClr val="FFFFFF"/>
      </a:accent3>
      <a:accent4>
        <a:srgbClr val="000000"/>
      </a:accent4>
      <a:accent5>
        <a:srgbClr val="AABAD6"/>
      </a:accent5>
      <a:accent6>
        <a:srgbClr val="63A3D5"/>
      </a:accent6>
      <a:hlink>
        <a:srgbClr val="4682D2"/>
      </a:hlink>
      <a:folHlink>
        <a:srgbClr val="1E50AA"/>
      </a:folHlink>
    </a:clrScheme>
    <a:fontScheme name="060720_Praesentation ci-zh_ne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808163" algn="l"/>
          </a:tabLst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808163" algn="l"/>
          </a:tabLst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60720_Praesentation ci-zh_ne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0720_Praesentation ci-zh_ne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0720_Praesentation ci-zh_ne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0720_Praesentation ci-zh_ne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0720_Praesentation ci-zh_ne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0720_Praesentation ci-zh_ne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0720_Praesentation ci-zh_ne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0720_Praesentation ci-zh_ne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0720_Praesentation ci-zh_ne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0720_Praesentation ci-zh_ne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0720_Praesentation ci-zh_ne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0720_Praesentation ci-zh_ne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60720_Praesentation ci-zh_neu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D8AE7"/>
        </a:accent6>
        <a:hlink>
          <a:srgbClr val="003399"/>
        </a:hlink>
        <a:folHlink>
          <a:srgbClr val="33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60720_Praesentation ci-zh_neu 14">
        <a:dk1>
          <a:srgbClr val="000000"/>
        </a:dk1>
        <a:lt1>
          <a:srgbClr val="FFFFFF"/>
        </a:lt1>
        <a:dk2>
          <a:srgbClr val="000000"/>
        </a:dk2>
        <a:lt2>
          <a:srgbClr val="141E64"/>
        </a:lt2>
        <a:accent1>
          <a:srgbClr val="146EB4"/>
        </a:accent1>
        <a:accent2>
          <a:srgbClr val="6EB4EB"/>
        </a:accent2>
        <a:accent3>
          <a:srgbClr val="FFFFFF"/>
        </a:accent3>
        <a:accent4>
          <a:srgbClr val="000000"/>
        </a:accent4>
        <a:accent5>
          <a:srgbClr val="AABAD6"/>
        </a:accent5>
        <a:accent6>
          <a:srgbClr val="63A3D5"/>
        </a:accent6>
        <a:hlink>
          <a:srgbClr val="4682D2"/>
        </a:hlink>
        <a:folHlink>
          <a:srgbClr val="1E50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Präsentation_TED_leer</Template>
  <TotalTime>0</TotalTime>
  <Words>353</Words>
  <Application>Microsoft Office PowerPoint</Application>
  <PresentationFormat>Bildschirmpräsentation (4:3)</PresentationFormat>
  <Paragraphs>104</Paragraphs>
  <Slides>26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Symbol</vt:lpstr>
      <vt:lpstr>Times</vt:lpstr>
      <vt:lpstr>Wingdings</vt:lpstr>
      <vt:lpstr>Präsentation_TED_leer</vt:lpstr>
      <vt:lpstr>Jahresmedienkonferenz des Tiefbauamts      </vt:lpstr>
      <vt:lpstr>Themen</vt:lpstr>
      <vt:lpstr>Stauffacher</vt:lpstr>
      <vt:lpstr>Sanierung Stauffacher / Verlegung Haltestelle 8er</vt:lpstr>
      <vt:lpstr>Sanierung Stauffacher / Verlegung Haltestelle 8er</vt:lpstr>
      <vt:lpstr>Sanierung Stauffacher / Verlegung Haltestelle 8er</vt:lpstr>
      <vt:lpstr>PowerPoint-Präsentation</vt:lpstr>
      <vt:lpstr>Tram Affoltern: Ergebnisse Machbarkeitsstudie</vt:lpstr>
      <vt:lpstr>Tram Affoltern: Ergebnisse Machbarkeitsstudie</vt:lpstr>
      <vt:lpstr>Zentrum Albisrieden</vt:lpstr>
      <vt:lpstr>Zentrum Albisrieden</vt:lpstr>
      <vt:lpstr>Zentrum Albisrieden – Mitwirkungsprozess Quartier</vt:lpstr>
      <vt:lpstr>Variantenfächer Haltestelle Fellenbergstrasse Einseitige Kaphaltestelle</vt:lpstr>
      <vt:lpstr>Variantenfächer Haltestelle Fellenbergstrasse Beidseitige Kaphaltestelle (mit Durchfahrt SRZ hinter Haltestellenbereich)</vt:lpstr>
      <vt:lpstr>Variantenfächer Haltestelle Fellenbergstrasse Beidseitige Kaphaltestelle mit mittiger Durchfahrt SRZ   Empfehlung «Runder Tisch» Albisrieden</vt:lpstr>
      <vt:lpstr>Morgental</vt:lpstr>
      <vt:lpstr>Quartierzentrum Morgental </vt:lpstr>
      <vt:lpstr>Projektstand Januar 2017: Haltestelle Morgental </vt:lpstr>
      <vt:lpstr>Projektstand Januar 2017: Haltestelle Morgental </vt:lpstr>
      <vt:lpstr>Veloverkehr</vt:lpstr>
      <vt:lpstr>Velostationen im Bau und geplant   </vt:lpstr>
      <vt:lpstr>Velostationen Europaplatz  Stand der Arbeiten (Rohbau) </vt:lpstr>
      <vt:lpstr>RÄMISTRASSE</vt:lpstr>
      <vt:lpstr>Rämistrasse: Situation heute</vt:lpstr>
      <vt:lpstr>Rämistrasse: Neue Ideen - Lösungsansatz</vt:lpstr>
      <vt:lpstr>Rämistrasse: Vorher – mögliches Nachher</vt:lpstr>
    </vt:vector>
  </TitlesOfParts>
  <Company>Stadt Zürich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Pio Sulzer</dc:creator>
  <cp:lastModifiedBy>Stefan Hackh (tazhat)</cp:lastModifiedBy>
  <cp:revision>64</cp:revision>
  <cp:lastPrinted>2017-01-18T09:21:58Z</cp:lastPrinted>
  <dcterms:created xsi:type="dcterms:W3CDTF">2016-01-15T14:18:14Z</dcterms:created>
  <dcterms:modified xsi:type="dcterms:W3CDTF">2017-01-18T14:13:02Z</dcterms:modified>
</cp:coreProperties>
</file>